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4"/>
  </p:sldMasterIdLst>
  <p:notesMasterIdLst>
    <p:notesMasterId r:id="rId14"/>
  </p:notesMasterIdLst>
  <p:handoutMasterIdLst>
    <p:handoutMasterId r:id="rId15"/>
  </p:handoutMasterIdLst>
  <p:sldIdLst>
    <p:sldId id="280" r:id="rId5"/>
    <p:sldId id="286" r:id="rId6"/>
    <p:sldId id="276" r:id="rId7"/>
    <p:sldId id="282" r:id="rId8"/>
    <p:sldId id="284" r:id="rId9"/>
    <p:sldId id="285" r:id="rId10"/>
    <p:sldId id="288" r:id="rId11"/>
    <p:sldId id="283" r:id="rId12"/>
    <p:sldId id="287" r:id="rId13"/>
  </p:sldIdLst>
  <p:sldSz cx="9144000" cy="6858000" type="screen4x3"/>
  <p:notesSz cx="6743700" cy="98758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83"/>
    <a:srgbClr val="D964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6" autoAdjust="0"/>
    <p:restoredTop sz="92891" autoAdjust="0"/>
  </p:normalViewPr>
  <p:slideViewPr>
    <p:cSldViewPr>
      <p:cViewPr varScale="1">
        <p:scale>
          <a:sx n="108" d="100"/>
          <a:sy n="108" d="100"/>
        </p:scale>
        <p:origin x="-20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266" y="-120"/>
      </p:cViewPr>
      <p:guideLst>
        <p:guide orient="horz" pos="3110"/>
        <p:guide pos="21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64" tIns="43832" rIns="87664" bIns="43832" numCol="1" anchor="t" anchorCtr="0" compatLnSpc="1">
            <a:prstTxWarp prst="textNoShape">
              <a:avLst/>
            </a:prstTxWarp>
          </a:bodyPr>
          <a:lstStyle>
            <a:lvl1pPr defTabSz="876300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6988" y="0"/>
            <a:ext cx="28940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64" tIns="43832" rIns="87664" bIns="43832" numCol="1" anchor="t" anchorCtr="0" compatLnSpc="1">
            <a:prstTxWarp prst="textNoShape">
              <a:avLst/>
            </a:prstTxWarp>
          </a:bodyPr>
          <a:lstStyle>
            <a:lvl1pPr algn="r" defTabSz="876300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2288"/>
            <a:ext cx="2895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64" tIns="43832" rIns="87664" bIns="43832" numCol="1" anchor="b" anchorCtr="0" compatLnSpc="1">
            <a:prstTxWarp prst="textNoShape">
              <a:avLst/>
            </a:prstTxWarp>
          </a:bodyPr>
          <a:lstStyle>
            <a:lvl1pPr defTabSz="876300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6988" y="9412288"/>
            <a:ext cx="28940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64" tIns="43832" rIns="87664" bIns="43832" numCol="1" anchor="b" anchorCtr="0" compatLnSpc="1">
            <a:prstTxWarp prst="textNoShape">
              <a:avLst/>
            </a:prstTxWarp>
          </a:bodyPr>
          <a:lstStyle>
            <a:lvl1pPr algn="r" defTabSz="876300">
              <a:defRPr sz="1200">
                <a:cs typeface="+mn-cs"/>
              </a:defRPr>
            </a:lvl1pPr>
          </a:lstStyle>
          <a:p>
            <a:pPr>
              <a:defRPr/>
            </a:pPr>
            <a:fld id="{427D5255-CF73-492F-B10F-955D90C448C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57" tIns="47479" rIns="94957" bIns="47479" numCol="1" anchor="t" anchorCtr="0" compatLnSpc="1">
            <a:prstTxWarp prst="textNoShape">
              <a:avLst/>
            </a:prstTxWarp>
          </a:bodyPr>
          <a:lstStyle>
            <a:lvl1pPr defTabSz="949325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57" tIns="47479" rIns="94957" bIns="47479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9950" y="768350"/>
            <a:ext cx="4940300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1063"/>
            <a:ext cx="539432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57" tIns="47479" rIns="94957" bIns="47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57" tIns="47479" rIns="94957" bIns="47479" numCol="1" anchor="b" anchorCtr="0" compatLnSpc="1">
            <a:prstTxWarp prst="textNoShape">
              <a:avLst/>
            </a:prstTxWarp>
          </a:bodyPr>
          <a:lstStyle>
            <a:lvl1pPr defTabSz="949325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8053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57" tIns="47479" rIns="94957" bIns="47479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cs typeface="+mn-cs"/>
              </a:defRPr>
            </a:lvl1pPr>
          </a:lstStyle>
          <a:p>
            <a:pPr>
              <a:defRPr/>
            </a:pPr>
            <a:fld id="{5312E06E-8A9D-4E03-A5FC-18B53F18C2A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dia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981075"/>
            <a:ext cx="9144000" cy="58769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pic>
        <p:nvPicPr>
          <p:cNvPr id="11" name="Bildobjekt 9" descr="logon_sipuli2_vit.png"/>
          <p:cNvPicPr>
            <a:picLocks noChangeAspect="1"/>
          </p:cNvPicPr>
          <p:nvPr userDrawn="1"/>
        </p:nvPicPr>
        <p:blipFill>
          <a:blip r:embed="rId2" cstate="print"/>
          <a:srcRect l="504" r="57983"/>
          <a:stretch>
            <a:fillRect/>
          </a:stretch>
        </p:blipFill>
        <p:spPr bwMode="auto">
          <a:xfrm>
            <a:off x="7292718" y="1556792"/>
            <a:ext cx="1851282" cy="472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899592" y="2924944"/>
            <a:ext cx="5976664" cy="1656184"/>
          </a:xfrm>
          <a:prstGeom prst="rect">
            <a:avLst/>
          </a:prstGeom>
        </p:spPr>
        <p:txBody>
          <a:bodyPr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fi-FI" noProof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99592" y="4581128"/>
            <a:ext cx="5976664" cy="1440160"/>
          </a:xfrm>
          <a:prstGeom prst="rect">
            <a:avLst/>
          </a:prstGeom>
        </p:spPr>
        <p:txBody>
          <a:bodyPr/>
          <a:lstStyle>
            <a:lvl1pPr algn="ctr">
              <a:buClr>
                <a:schemeClr val="accent6"/>
              </a:buClr>
              <a:buFont typeface="Wingdings" pitchFamily="2" charset="2"/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3419872" y="6381328"/>
            <a:ext cx="936104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899592" y="6021288"/>
            <a:ext cx="6048672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 elementillä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8100392" y="0"/>
            <a:ext cx="104360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pic>
        <p:nvPicPr>
          <p:cNvPr id="12" name="Bildobjekt 5" descr="logon_sipuli2_vit.png"/>
          <p:cNvPicPr>
            <a:picLocks noChangeAspect="1"/>
          </p:cNvPicPr>
          <p:nvPr/>
        </p:nvPicPr>
        <p:blipFill>
          <a:blip r:embed="rId2" cstate="print"/>
          <a:srcRect l="33112" r="34585"/>
          <a:stretch>
            <a:fillRect/>
          </a:stretch>
        </p:blipFill>
        <p:spPr bwMode="auto">
          <a:xfrm>
            <a:off x="8100392" y="3319463"/>
            <a:ext cx="1043608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62473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 userDrawn="1">
            <p:ph type="body" sz="quarter" idx="10"/>
          </p:nvPr>
        </p:nvSpPr>
        <p:spPr>
          <a:xfrm>
            <a:off x="827584" y="2084238"/>
            <a:ext cx="662473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0034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 elementillä_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8100392" y="0"/>
            <a:ext cx="1043608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pic>
        <p:nvPicPr>
          <p:cNvPr id="12" name="Bildobjekt 5" descr="logon_sipuli2_vit.png"/>
          <p:cNvPicPr>
            <a:picLocks noChangeAspect="1"/>
          </p:cNvPicPr>
          <p:nvPr/>
        </p:nvPicPr>
        <p:blipFill>
          <a:blip r:embed="rId2" cstate="print"/>
          <a:srcRect l="33112" r="34585"/>
          <a:stretch>
            <a:fillRect/>
          </a:stretch>
        </p:blipFill>
        <p:spPr bwMode="auto">
          <a:xfrm>
            <a:off x="8100392" y="3319463"/>
            <a:ext cx="1043608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62473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 userDrawn="1">
            <p:ph type="body" sz="quarter" idx="10"/>
          </p:nvPr>
        </p:nvSpPr>
        <p:spPr>
          <a:xfrm>
            <a:off x="827584" y="2084238"/>
            <a:ext cx="662473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0034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 elementillä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26469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 userDrawn="1">
            <p:ph type="body" sz="quarter" idx="10"/>
          </p:nvPr>
        </p:nvSpPr>
        <p:spPr>
          <a:xfrm>
            <a:off x="827584" y="2084238"/>
            <a:ext cx="626469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  <p:pic>
        <p:nvPicPr>
          <p:cNvPr id="8" name="Kuva 7" descr="sipuli_blue_os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53359" y="3933056"/>
            <a:ext cx="1290641" cy="29249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 elementillä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26469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 userDrawn="1">
            <p:ph type="body" sz="quarter" idx="10"/>
          </p:nvPr>
        </p:nvSpPr>
        <p:spPr>
          <a:xfrm>
            <a:off x="827584" y="2084238"/>
            <a:ext cx="626469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  <p:pic>
        <p:nvPicPr>
          <p:cNvPr id="11" name="Kuva 10" descr="sipuli_green_os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73505" y="3971239"/>
            <a:ext cx="1270495" cy="28792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 elementillä_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26469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 userDrawn="1">
            <p:ph type="body" sz="quarter" idx="10"/>
          </p:nvPr>
        </p:nvSpPr>
        <p:spPr>
          <a:xfrm>
            <a:off x="827584" y="2084238"/>
            <a:ext cx="626469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  <p:pic>
        <p:nvPicPr>
          <p:cNvPr id="8" name="Kuva 7" descr="sipuli_orange_os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0266" y="3948708"/>
            <a:ext cx="1283734" cy="29092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590465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 userDrawn="1">
            <p:ph type="body" sz="quarter" idx="10"/>
          </p:nvPr>
        </p:nvSpPr>
        <p:spPr>
          <a:xfrm>
            <a:off x="827584" y="2084238"/>
            <a:ext cx="590465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  <p:sp>
        <p:nvSpPr>
          <p:cNvPr id="11" name="Platshållare för bild 2"/>
          <p:cNvSpPr>
            <a:spLocks noGrp="1"/>
          </p:cNvSpPr>
          <p:nvPr>
            <p:ph type="pic" idx="1"/>
          </p:nvPr>
        </p:nvSpPr>
        <p:spPr>
          <a:xfrm>
            <a:off x="7056784" y="0"/>
            <a:ext cx="205172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_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1600" y="4947046"/>
            <a:ext cx="6480720" cy="498178"/>
          </a:xfrm>
          <a:prstGeom prst="rect">
            <a:avLst/>
          </a:prstGeom>
        </p:spPr>
        <p:txBody>
          <a:bodyPr anchor="b"/>
          <a:lstStyle>
            <a:lvl1pPr algn="l">
              <a:defRPr sz="2200" b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971600" y="1268760"/>
            <a:ext cx="6480720" cy="3600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71600" y="5511354"/>
            <a:ext cx="6480720" cy="50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Uudenmaan ELY-keskus, Mirja Noukka/ 10.5.2012</a:t>
            </a:r>
            <a:endParaRPr lang="fi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7740352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1520" y="260648"/>
            <a:ext cx="8640960" cy="53285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1520" y="5661248"/>
            <a:ext cx="8640960" cy="50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7740352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 otsikko ja sisältöloke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352928" cy="1143000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51520" y="2564904"/>
            <a:ext cx="8373616" cy="326896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772350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 Otsikko ja kaksi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568952" cy="10081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1520" y="1988841"/>
            <a:ext cx="4254624" cy="432048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0" y="1988841"/>
            <a:ext cx="4248472" cy="432048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 dirty="0" smtClean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Uudenmaan ELY-keskus, Mirja Noukka/ 10.5.2012</a:t>
            </a:r>
            <a:endParaRPr lang="fi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7772350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dia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981075"/>
            <a:ext cx="9144000" cy="5876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pic>
        <p:nvPicPr>
          <p:cNvPr id="11" name="Bildobjekt 9" descr="logon_sipuli2_vit.png"/>
          <p:cNvPicPr>
            <a:picLocks noChangeAspect="1"/>
          </p:cNvPicPr>
          <p:nvPr userDrawn="1"/>
        </p:nvPicPr>
        <p:blipFill>
          <a:blip r:embed="rId2" cstate="print"/>
          <a:srcRect l="504" r="57983"/>
          <a:stretch>
            <a:fillRect/>
          </a:stretch>
        </p:blipFill>
        <p:spPr bwMode="auto">
          <a:xfrm>
            <a:off x="7292718" y="1556792"/>
            <a:ext cx="1851282" cy="472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683568" y="2924944"/>
            <a:ext cx="5976664" cy="1584176"/>
          </a:xfrm>
          <a:prstGeom prst="rect">
            <a:avLst/>
          </a:prstGeom>
        </p:spPr>
        <p:txBody>
          <a:bodyPr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683568" y="4509120"/>
            <a:ext cx="6048672" cy="1584176"/>
          </a:xfrm>
          <a:prstGeom prst="rect">
            <a:avLst/>
          </a:prstGeom>
        </p:spPr>
        <p:txBody>
          <a:bodyPr/>
          <a:lstStyle>
            <a:lvl1pPr algn="ctr">
              <a:buClr>
                <a:schemeClr val="accent6"/>
              </a:buClr>
              <a:buFont typeface="Wingdings" pitchFamily="2" charset="2"/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3203848" y="6381328"/>
            <a:ext cx="936104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683568" y="6021288"/>
            <a:ext cx="6048672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 Otsikot ja kaksi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640960" cy="576064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251520" y="1988840"/>
            <a:ext cx="4248472" cy="7200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51520" y="2894955"/>
            <a:ext cx="4248472" cy="3414365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buClr>
                <a:schemeClr val="accent6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4008" y="1988840"/>
            <a:ext cx="4248472" cy="71177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894955"/>
            <a:ext cx="4247455" cy="3414365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Uudenmaan ELY-keskus, Mirja Noukka/ 10.5.2012</a:t>
            </a:r>
            <a:endParaRPr lang="fi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7772350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5_ Otsikko ja kaksi erikokoista 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4032448" cy="792088"/>
          </a:xfrm>
          <a:prstGeom prst="rect">
            <a:avLst/>
          </a:prstGeom>
        </p:spPr>
        <p:txBody>
          <a:bodyPr anchor="b"/>
          <a:lstStyle>
            <a:lvl1pPr algn="l">
              <a:defRPr sz="2200" b="0">
                <a:solidFill>
                  <a:schemeClr val="tx1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404665"/>
            <a:ext cx="4320480" cy="576064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1520" y="2204864"/>
            <a:ext cx="4032448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7772350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Uudenmaan ELY-keskus, Mirja Noukka/ 10.5.2012</a:t>
            </a:r>
            <a:endParaRPr lang="fi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7772350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dia_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981075"/>
            <a:ext cx="9144000" cy="58769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pic>
        <p:nvPicPr>
          <p:cNvPr id="11" name="Bildobjekt 9" descr="logon_sipuli2_vit.png"/>
          <p:cNvPicPr>
            <a:picLocks noChangeAspect="1"/>
          </p:cNvPicPr>
          <p:nvPr userDrawn="1"/>
        </p:nvPicPr>
        <p:blipFill>
          <a:blip r:embed="rId2" cstate="print"/>
          <a:srcRect l="504" r="57983"/>
          <a:stretch>
            <a:fillRect/>
          </a:stretch>
        </p:blipFill>
        <p:spPr bwMode="auto">
          <a:xfrm>
            <a:off x="7292718" y="1556792"/>
            <a:ext cx="1851282" cy="472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683568" y="2924944"/>
            <a:ext cx="5976664" cy="1656184"/>
          </a:xfrm>
          <a:prstGeom prst="rect">
            <a:avLst/>
          </a:prstGeom>
        </p:spPr>
        <p:txBody>
          <a:bodyPr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683568" y="4581128"/>
            <a:ext cx="5976664" cy="1440160"/>
          </a:xfrm>
          <a:prstGeom prst="rect">
            <a:avLst/>
          </a:prstGeom>
        </p:spPr>
        <p:txBody>
          <a:bodyPr/>
          <a:lstStyle>
            <a:lvl1pPr algn="ctr">
              <a:buClr>
                <a:schemeClr val="accent6"/>
              </a:buClr>
              <a:buFont typeface="Wingdings" pitchFamily="2" charset="2"/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3203848" y="6381328"/>
            <a:ext cx="936104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683568" y="6021288"/>
            <a:ext cx="5976664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776864" cy="64294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7782694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ian numeron paikkamerkki 9"/>
          <p:cNvSpPr>
            <a:spLocks noGrp="1"/>
          </p:cNvSpPr>
          <p:nvPr>
            <p:ph type="sldNum" sz="quarter" idx="11"/>
          </p:nvPr>
        </p:nvSpPr>
        <p:spPr>
          <a:xfrm>
            <a:off x="7740352" y="6356350"/>
            <a:ext cx="4000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 hankelog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776864" cy="642942"/>
          </a:xfrm>
          <a:prstGeom prst="rect">
            <a:avLst/>
          </a:prstGeom>
        </p:spPr>
        <p:txBody>
          <a:bodyPr/>
          <a:lstStyle>
            <a:lvl1pPr>
              <a:defRPr lang="fi-FI" sz="3000" dirty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7782694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ian numeron paikkamerkki 9"/>
          <p:cNvSpPr>
            <a:spLocks noGrp="1"/>
          </p:cNvSpPr>
          <p:nvPr>
            <p:ph type="sldNum" sz="quarter" idx="11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  <p:pic>
        <p:nvPicPr>
          <p:cNvPr id="10" name="Kuva 11" descr="sosiaali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6278" y="260350"/>
            <a:ext cx="90328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Kuva 12" descr="vipuvoimaaEU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8803" y="260350"/>
            <a:ext cx="116363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tsikko ja sisältö_ilman log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76864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611560" y="1556792"/>
            <a:ext cx="7782694" cy="4536504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ian numeron paikkamerkki 9"/>
          <p:cNvSpPr>
            <a:spLocks noGrp="1"/>
          </p:cNvSpPr>
          <p:nvPr>
            <p:ph type="sldNum" sz="quarter" idx="11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 ja sisältö_keskitet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584" y="1988840"/>
            <a:ext cx="7344816" cy="1470025"/>
          </a:xfrm>
          <a:prstGeom prst="rect">
            <a:avLst/>
          </a:prstGeom>
        </p:spPr>
        <p:txBody>
          <a:bodyPr/>
          <a:lstStyle>
            <a:lvl1pPr algn="ctr"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344816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740352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Vain iso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992888" cy="44644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Uudenmaan ELY-keskus, Mirja Noukka/ 10.5.2012</a:t>
            </a:r>
            <a:endParaRPr lang="fi-FI"/>
          </a:p>
        </p:txBody>
      </p:sp>
      <p:sp>
        <p:nvSpPr>
          <p:cNvPr id="7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 elementillä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8100392" y="0"/>
            <a:ext cx="10436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pic>
        <p:nvPicPr>
          <p:cNvPr id="12" name="Bildobjekt 5" descr="logon_sipuli2_vit.png"/>
          <p:cNvPicPr>
            <a:picLocks noChangeAspect="1"/>
          </p:cNvPicPr>
          <p:nvPr/>
        </p:nvPicPr>
        <p:blipFill>
          <a:blip r:embed="rId2" cstate="print"/>
          <a:srcRect l="33112" r="34585"/>
          <a:stretch>
            <a:fillRect/>
          </a:stretch>
        </p:blipFill>
        <p:spPr bwMode="auto">
          <a:xfrm>
            <a:off x="8100392" y="3319463"/>
            <a:ext cx="1043608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62473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 userDrawn="1">
            <p:ph type="body" sz="quarter" idx="10"/>
          </p:nvPr>
        </p:nvSpPr>
        <p:spPr>
          <a:xfrm>
            <a:off x="827584" y="2084238"/>
            <a:ext cx="662473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0034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Uudenmaan ELY-keskus, Mirja Noukka/ 10.5.2012</a:t>
            </a:r>
            <a:endParaRPr lang="fi-FI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23850" y="6021388"/>
            <a:ext cx="19446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i-FI">
              <a:cs typeface="+mn-cs"/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>
          <a:xfrm>
            <a:off x="6713538" y="6357938"/>
            <a:ext cx="810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 dirty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284163" y="6357938"/>
            <a:ext cx="63579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Uudenmaan ELY-keskus, Mirja Noukka/ 10.5.2012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7740352" y="6381328"/>
            <a:ext cx="400050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1F70512E-3501-4C97-9457-F6C16E24E41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8" name="Kuva 7" descr="ELY_LB01_FiSvEn_3L_B3___RGB_tresprak.jpg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179512" y="116632"/>
            <a:ext cx="4055487" cy="8640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48" r:id="rId2"/>
    <p:sldLayoutId id="2147483749" r:id="rId3"/>
    <p:sldLayoutId id="2147483735" r:id="rId4"/>
    <p:sldLayoutId id="2147483750" r:id="rId5"/>
    <p:sldLayoutId id="2147483736" r:id="rId6"/>
    <p:sldLayoutId id="2147483734" r:id="rId7"/>
    <p:sldLayoutId id="2147483725" r:id="rId8"/>
    <p:sldLayoutId id="2147483738" r:id="rId9"/>
    <p:sldLayoutId id="2147483739" r:id="rId10"/>
    <p:sldLayoutId id="2147483740" r:id="rId11"/>
    <p:sldLayoutId id="2147483742" r:id="rId12"/>
    <p:sldLayoutId id="2147483743" r:id="rId13"/>
    <p:sldLayoutId id="2147483744" r:id="rId14"/>
    <p:sldLayoutId id="2147483745" r:id="rId15"/>
    <p:sldLayoutId id="2147483728" r:id="rId16"/>
    <p:sldLayoutId id="2147483737" r:id="rId17"/>
    <p:sldLayoutId id="2147483721" r:id="rId18"/>
    <p:sldLayoutId id="2147483723" r:id="rId19"/>
    <p:sldLayoutId id="2147483724" r:id="rId20"/>
    <p:sldLayoutId id="2147483727" r:id="rId21"/>
    <p:sldLayoutId id="2147483726" r:id="rId2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600" y="2132856"/>
            <a:ext cx="5976664" cy="3816424"/>
          </a:xfrm>
        </p:spPr>
        <p:txBody>
          <a:bodyPr/>
          <a:lstStyle/>
          <a:p>
            <a:r>
              <a:rPr lang="fi-FI" dirty="0" smtClean="0"/>
              <a:t>Joukkoliikenteen hankintojen tilannekatsaus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>
          <a:xfrm>
            <a:off x="899592" y="5445224"/>
            <a:ext cx="5976664" cy="576064"/>
          </a:xfrm>
        </p:spPr>
        <p:txBody>
          <a:bodyPr/>
          <a:lstStyle/>
          <a:p>
            <a:r>
              <a:rPr lang="fi-FI" sz="1600" dirty="0" smtClean="0"/>
              <a:t>Uudenmaan </a:t>
            </a:r>
            <a:r>
              <a:rPr lang="fi-FI" sz="1600" dirty="0" err="1" smtClean="0"/>
              <a:t>ELY-keskus</a:t>
            </a:r>
            <a:r>
              <a:rPr lang="fi-FI" sz="1600" dirty="0" smtClean="0"/>
              <a:t/>
            </a:r>
            <a:br>
              <a:rPr lang="fi-FI" sz="1600" dirty="0" smtClean="0"/>
            </a:br>
            <a:r>
              <a:rPr lang="fi-FI" sz="1600" dirty="0" smtClean="0"/>
              <a:t>Tom Heino 4.10.2013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776864" cy="642942"/>
          </a:xfrm>
        </p:spPr>
        <p:txBody>
          <a:bodyPr/>
          <a:lstStyle/>
          <a:p>
            <a:r>
              <a:rPr lang="fi-FI" dirty="0" err="1" smtClean="0"/>
              <a:t>HSL-UUDELY-yhteiskilpailutus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>
          <a:xfrm>
            <a:off x="827584" y="1412776"/>
            <a:ext cx="7782694" cy="5040560"/>
          </a:xfrm>
        </p:spPr>
        <p:txBody>
          <a:bodyPr/>
          <a:lstStyle/>
          <a:p>
            <a:r>
              <a:rPr lang="fi-FI" sz="1600" dirty="0" smtClean="0"/>
              <a:t>Kirkkonummen suunta + Siuntio, sopimuskausi 7 + 3 v.</a:t>
            </a:r>
          </a:p>
          <a:p>
            <a:r>
              <a:rPr lang="fi-FI" sz="1600" dirty="0" smtClean="0"/>
              <a:t>Nikkilän suunta + Järvenpää/Pornainen/Porvoo, sopimuskausi 5 + 3 v.</a:t>
            </a:r>
          </a:p>
          <a:p>
            <a:r>
              <a:rPr lang="fi-FI" sz="1600" dirty="0" smtClean="0"/>
              <a:t>Lipputulot viranomaisille</a:t>
            </a:r>
          </a:p>
          <a:p>
            <a:r>
              <a:rPr lang="fi-FI" sz="1600" dirty="0" smtClean="0"/>
              <a:t>Göteborgin malli; syksy 2014 + vuosi 2015 bruttomallilla, sen jälkeen osa korvauksesta sidotaan matkustajamäärien kehitykseen (ilmeisesti 30 %)</a:t>
            </a:r>
          </a:p>
          <a:p>
            <a:r>
              <a:rPr lang="fi-FI" sz="1600" dirty="0" smtClean="0"/>
              <a:t>Ajetaan samoilla autokierroilla</a:t>
            </a:r>
          </a:p>
          <a:p>
            <a:r>
              <a:rPr lang="fi-FI" sz="1600" dirty="0" smtClean="0"/>
              <a:t>Alueellinen malli; HSL laatii aikataulumallit ja suunnittelun reunaehdot, mutta tarjoaja laatii itse aikataulut</a:t>
            </a:r>
          </a:p>
          <a:p>
            <a:r>
              <a:rPr lang="fi-FI" sz="1600" dirty="0" smtClean="0"/>
              <a:t>Kalustovaatimus periaatteessa Euro2 ja maksimi-ikä 16 v, ruuhkavuoroissa voi olla vanhempaakin, mutta kaikkien uusina hankittavien autojen edellytettäneen olevan </a:t>
            </a:r>
            <a:r>
              <a:rPr lang="fi-FI" sz="1600" dirty="0" smtClean="0"/>
              <a:t>etuosastaan matalia </a:t>
            </a:r>
            <a:r>
              <a:rPr lang="fi-FI" sz="1600" dirty="0" smtClean="0"/>
              <a:t>kaupunkiautoja</a:t>
            </a:r>
          </a:p>
          <a:p>
            <a:r>
              <a:rPr lang="fi-FI" sz="1600" dirty="0" smtClean="0"/>
              <a:t>Asiakirjat yhä valmistelussa</a:t>
            </a:r>
          </a:p>
          <a:p>
            <a:r>
              <a:rPr lang="fi-FI" sz="1600" dirty="0" smtClean="0"/>
              <a:t>Kilpailu auennee marraskuun alussa ja ratkaistaneen tammikuussa 2014</a:t>
            </a:r>
          </a:p>
          <a:p>
            <a:r>
              <a:rPr lang="fi-FI" sz="1600" dirty="0" smtClean="0"/>
              <a:t>Kilpailutettu liikenne alkaa 11.8.2014</a:t>
            </a:r>
          </a:p>
          <a:p>
            <a:r>
              <a:rPr lang="fi-FI" sz="1600" dirty="0" smtClean="0"/>
              <a:t>UUDELY kilpailuttaa 6 viikon kesäliikenteen reittipohjaisena </a:t>
            </a:r>
            <a:r>
              <a:rPr lang="fi-FI" sz="1600" dirty="0" err="1" smtClean="0"/>
              <a:t>KOS:na</a:t>
            </a:r>
            <a:r>
              <a:rPr lang="fi-FI" sz="1600" dirty="0" smtClean="0"/>
              <a:t> mahdollisesti neuvottelumenettelyllä</a:t>
            </a:r>
          </a:p>
          <a:p>
            <a:r>
              <a:rPr lang="fi-FI" sz="1600" dirty="0" smtClean="0"/>
              <a:t>Mahdollinen siirtyminen </a:t>
            </a:r>
            <a:r>
              <a:rPr lang="fi-FI" sz="1600" dirty="0" err="1" smtClean="0"/>
              <a:t>PILETTI-järjestelmään</a:t>
            </a:r>
            <a:r>
              <a:rPr lang="fi-FI" sz="1600" dirty="0" smtClean="0"/>
              <a:t> </a:t>
            </a:r>
            <a:r>
              <a:rPr lang="fi-FI" sz="1600" dirty="0" err="1" smtClean="0"/>
              <a:t>ELY-liikenteen</a:t>
            </a:r>
            <a:r>
              <a:rPr lang="fi-FI" sz="1600" dirty="0" smtClean="0"/>
              <a:t> osalta kesken sopimuskauden vähintään 6 kk ennakkovaroituksella</a:t>
            </a:r>
            <a:endParaRPr lang="fi-FI" sz="16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2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dirty="0" smtClean="0"/>
              <a:t>Uudenmaan </a:t>
            </a:r>
            <a:r>
              <a:rPr lang="fi-FI" dirty="0" err="1" smtClean="0"/>
              <a:t>ELY-keskus</a:t>
            </a:r>
            <a:r>
              <a:rPr lang="fi-FI" dirty="0" smtClean="0"/>
              <a:t>, Tom Heino 4.10.2013</a:t>
            </a:r>
            <a:endParaRPr 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776864" cy="642942"/>
          </a:xfrm>
        </p:spPr>
        <p:txBody>
          <a:bodyPr/>
          <a:lstStyle/>
          <a:p>
            <a:r>
              <a:rPr lang="fi-FI" dirty="0" smtClean="0"/>
              <a:t>Porvoon paikallisliikenne (numerolinjat)</a:t>
            </a:r>
            <a:endParaRPr lang="fi-FI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755576" y="1628800"/>
            <a:ext cx="7992888" cy="4608512"/>
          </a:xfrm>
        </p:spPr>
        <p:txBody>
          <a:bodyPr/>
          <a:lstStyle/>
          <a:p>
            <a:r>
              <a:rPr lang="fi-FI" sz="1800" dirty="0" smtClean="0"/>
              <a:t>Alueellinen käyttöoikeussopimus; tarjoaja laatii aikataulut annettujen taustatietojen ja reunaehtojen pohjalta</a:t>
            </a:r>
          </a:p>
          <a:p>
            <a:r>
              <a:rPr lang="fi-FI" sz="1800" dirty="0" smtClean="0"/>
              <a:t>Kohteina numerolinjat ja palveluliikenne sekä jotkin kaupungin ostamat saaristovuorot</a:t>
            </a:r>
          </a:p>
          <a:p>
            <a:r>
              <a:rPr lang="fi-FI" sz="1800" dirty="0" smtClean="0"/>
              <a:t>Liikenteenharjoittaja saa lipputulot numerolinjoista; palveluliikenne bruttomallilla</a:t>
            </a:r>
          </a:p>
          <a:p>
            <a:r>
              <a:rPr lang="fi-FI" sz="1800" dirty="0" smtClean="0"/>
              <a:t>Asiakirjat Porvoon kaupungille 15.10.2013</a:t>
            </a:r>
          </a:p>
          <a:p>
            <a:r>
              <a:rPr lang="fi-FI" sz="1800" dirty="0" smtClean="0"/>
              <a:t>Kaupunkikehityslautakunta 29.10.2013</a:t>
            </a:r>
          </a:p>
          <a:p>
            <a:r>
              <a:rPr lang="fi-FI" sz="1800" dirty="0" smtClean="0"/>
              <a:t>Kilpailu avattaneen marraskuun puoliväliin mennessä ja ratkaistaneen tammikuun 2014 puolivälissä</a:t>
            </a:r>
          </a:p>
          <a:p>
            <a:r>
              <a:rPr lang="fi-FI" sz="1800" dirty="0" smtClean="0"/>
              <a:t>Kalusto matala tai puolimatala Euro3; toisesta sopimusvuodesta alkaen 10 % linjakilometreistä hybridillä tai sähköautolla, osuus kasvaa vähitellen</a:t>
            </a:r>
          </a:p>
          <a:p>
            <a:r>
              <a:rPr lang="fi-FI" sz="1800" dirty="0" smtClean="0"/>
              <a:t>Sopimuskausi 9 v 11 kk</a:t>
            </a:r>
          </a:p>
          <a:p>
            <a:r>
              <a:rPr lang="fi-FI" sz="1800" dirty="0" err="1" smtClean="0"/>
              <a:t>PILETTI-järjestelmään</a:t>
            </a:r>
            <a:r>
              <a:rPr lang="fi-FI" sz="1800" dirty="0" smtClean="0"/>
              <a:t> siirtyminen vähintään 6 kk ennakkovaroituksella kesken sopimuskauden; joitakin uusia lipputuotteita jo 1.7.2014</a:t>
            </a:r>
            <a:endParaRPr lang="fi-FI" sz="1800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dirty="0" smtClean="0"/>
              <a:t>Uudenmaan </a:t>
            </a:r>
            <a:r>
              <a:rPr lang="fi-FI" dirty="0" err="1" smtClean="0"/>
              <a:t>ELY-keskus</a:t>
            </a:r>
            <a:r>
              <a:rPr lang="fi-FI" dirty="0" smtClean="0"/>
              <a:t>, Tom Heino 4.10.2013</a:t>
            </a:r>
            <a:endParaRPr lang="fi-FI" dirty="0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3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776864" cy="642942"/>
          </a:xfrm>
        </p:spPr>
        <p:txBody>
          <a:bodyPr/>
          <a:lstStyle/>
          <a:p>
            <a:r>
              <a:rPr lang="fi-FI" dirty="0" smtClean="0"/>
              <a:t>Nurmijärven käyttöoikeussopimukset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>
          <a:xfrm>
            <a:off x="395536" y="1484784"/>
            <a:ext cx="8640960" cy="4896544"/>
          </a:xfrm>
        </p:spPr>
        <p:txBody>
          <a:bodyPr/>
          <a:lstStyle/>
          <a:p>
            <a:pPr lvl="0"/>
            <a:r>
              <a:rPr lang="fi-FI" sz="1800" dirty="0" smtClean="0"/>
              <a:t>Reittikohtaisina Hyvinkää-Rajamäki-Nurmijärvi ja Nurmijärvi-Hyrylä-Kerava (?) (suunnittelu Tuusulan kanssa kesken; muuttaisi nykyistä linjaa 637 päättymään Helsingin sijasta Keravalle); ELY laatii aikataulut</a:t>
            </a:r>
          </a:p>
          <a:p>
            <a:pPr lvl="0"/>
            <a:r>
              <a:rPr lang="fi-FI" sz="1800" dirty="0" smtClean="0"/>
              <a:t>Alueellisena </a:t>
            </a:r>
            <a:r>
              <a:rPr lang="fi-FI" sz="1800" dirty="0" err="1" smtClean="0"/>
              <a:t>KOS:na</a:t>
            </a:r>
            <a:r>
              <a:rPr lang="fi-FI" sz="1800" dirty="0" smtClean="0"/>
              <a:t> Nurmijärven ja Helsingin väliset yhteydet sekä palveluliikenne Kivenkyyti; tarjoaja laatii runkolinjojen aikataulut annettujen taustatietojen ja reunaehtojen pohjalta, ja niiden edellytetään sopivan yhteen Kivenkyydin nykyisten aikataulujen kanssa vaihtoyhteyksien syntymiseksi</a:t>
            </a:r>
          </a:p>
          <a:p>
            <a:pPr lvl="0"/>
            <a:r>
              <a:rPr lang="fi-FI" sz="1800" dirty="0" smtClean="0"/>
              <a:t>Sopimuskausi 3 + 1 v</a:t>
            </a:r>
          </a:p>
          <a:p>
            <a:pPr lvl="0"/>
            <a:r>
              <a:rPr lang="fi-FI" sz="1800" dirty="0" smtClean="0"/>
              <a:t>Kalustovaatimuksena lyhyestä sopimuskaudesta johtuen vakiovuoroautot </a:t>
            </a:r>
            <a:r>
              <a:rPr lang="fi-FI" sz="1800" dirty="0" err="1" smtClean="0"/>
              <a:t>ELYjen</a:t>
            </a:r>
            <a:r>
              <a:rPr lang="fi-FI" sz="1800" dirty="0" smtClean="0"/>
              <a:t> minimivaatimuksin: Euro2, ovet vähintään 1-1-0 tai 1-0-1, riittävästi istumapaikkoja, tavaratila, selkeä linjakilpi, älykortteja lukeva ja kirjoittava rahastuslaite, polttoaineen kulutuksen seuranta, </a:t>
            </a:r>
            <a:r>
              <a:rPr lang="fi-FI" sz="1800" dirty="0" err="1" smtClean="0"/>
              <a:t>alkolukko</a:t>
            </a:r>
            <a:r>
              <a:rPr lang="fi-FI" sz="1800" dirty="0" smtClean="0"/>
              <a:t>, enimmäisikä 15 v.</a:t>
            </a:r>
          </a:p>
          <a:p>
            <a:pPr lvl="0"/>
            <a:r>
              <a:rPr lang="fi-FI" sz="1800" dirty="0" err="1" smtClean="0"/>
              <a:t>Klaukkala-Kivistö</a:t>
            </a:r>
            <a:r>
              <a:rPr lang="fi-FI" sz="1800" dirty="0" smtClean="0"/>
              <a:t> –välille 1.7.2015 kaksi autoa ruuhka-aikoina myöhemmin laajentuen</a:t>
            </a:r>
          </a:p>
          <a:p>
            <a:pPr lvl="0"/>
            <a:r>
              <a:rPr lang="fi-FI" sz="1800" dirty="0" smtClean="0"/>
              <a:t>Klaukkala-Helsinki –välin vuoroväli ruuhka-aikana 10 min, muulloin 20-30 min</a:t>
            </a:r>
          </a:p>
          <a:p>
            <a:pPr lvl="0"/>
            <a:r>
              <a:rPr lang="fi-FI" sz="1800" dirty="0" smtClean="0"/>
              <a:t>Sopimusaikana ei siirrytä </a:t>
            </a:r>
            <a:r>
              <a:rPr lang="fi-FI" sz="1800" dirty="0" err="1" smtClean="0"/>
              <a:t>PILETTI-järjestelmään</a:t>
            </a:r>
            <a:endParaRPr lang="fi-FI" sz="18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dirty="0" smtClean="0"/>
              <a:t>Uudenmaan </a:t>
            </a:r>
            <a:r>
              <a:rPr lang="fi-FI" dirty="0" err="1" smtClean="0"/>
              <a:t>ELY-keskus</a:t>
            </a:r>
            <a:r>
              <a:rPr lang="fi-FI" dirty="0" smtClean="0"/>
              <a:t>, Tom Heino 4.10.2013</a:t>
            </a:r>
            <a:endParaRPr lang="fi-F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7584" y="1052736"/>
            <a:ext cx="7776864" cy="936104"/>
          </a:xfrm>
        </p:spPr>
        <p:txBody>
          <a:bodyPr/>
          <a:lstStyle/>
          <a:p>
            <a:r>
              <a:rPr lang="fi-FI" dirty="0" smtClean="0"/>
              <a:t>Muut Uudenmaan reittikohtaiset käyttöoikeussopimukset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>
          <a:xfrm>
            <a:off x="755576" y="2276872"/>
            <a:ext cx="7782694" cy="4009058"/>
          </a:xfrm>
        </p:spPr>
        <p:txBody>
          <a:bodyPr/>
          <a:lstStyle/>
          <a:p>
            <a:r>
              <a:rPr lang="fi-FI" sz="2000" dirty="0" smtClean="0"/>
              <a:t>Lyhyehköin sopimusajoin: 2-3 + 1 (+ 1) vuotta</a:t>
            </a:r>
          </a:p>
          <a:p>
            <a:r>
              <a:rPr lang="fi-FI" sz="2000" dirty="0" smtClean="0"/>
              <a:t>Vakiovuorokalusto minimivaatimuksin</a:t>
            </a:r>
          </a:p>
          <a:p>
            <a:r>
              <a:rPr lang="fi-FI" sz="2000" dirty="0" smtClean="0"/>
              <a:t>Tarkoituksena paikata siirtymäajan liikennöintisopimusten päättymisestä syntyviä tarjonnan aukkoja</a:t>
            </a:r>
          </a:p>
          <a:p>
            <a:r>
              <a:rPr lang="fi-FI" sz="2000" dirty="0" smtClean="0"/>
              <a:t>Tavoitteena jatkaa tarvittavassa määrin nykymuotoista liikennettä, kunnes siirtymäaika on kokonaisuudessaan ohi</a:t>
            </a:r>
          </a:p>
          <a:p>
            <a:r>
              <a:rPr lang="fi-FI" sz="2000" dirty="0" smtClean="0"/>
              <a:t>Sopimusaikana ei siirrytä </a:t>
            </a:r>
            <a:r>
              <a:rPr lang="fi-FI" sz="2000" dirty="0" err="1" smtClean="0"/>
              <a:t>PILETTI-järjestelmään</a:t>
            </a:r>
            <a:endParaRPr lang="fi-FI" sz="2000" dirty="0" smtClean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dirty="0" smtClean="0"/>
              <a:t>Uudenmaan </a:t>
            </a:r>
            <a:r>
              <a:rPr lang="fi-FI" dirty="0" err="1" smtClean="0"/>
              <a:t>ELY-keskus</a:t>
            </a:r>
            <a:r>
              <a:rPr lang="fi-FI" dirty="0" smtClean="0"/>
              <a:t>, Tom Heino 4.10.2013</a:t>
            </a:r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7584" y="980728"/>
            <a:ext cx="7776864" cy="642942"/>
          </a:xfrm>
        </p:spPr>
        <p:txBody>
          <a:bodyPr/>
          <a:lstStyle/>
          <a:p>
            <a:r>
              <a:rPr lang="fi-FI" dirty="0" smtClean="0"/>
              <a:t>Länsi-Uusimaa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>
          <a:xfrm>
            <a:off x="755576" y="1628800"/>
            <a:ext cx="8064896" cy="4392488"/>
          </a:xfrm>
        </p:spPr>
        <p:txBody>
          <a:bodyPr/>
          <a:lstStyle/>
          <a:p>
            <a:r>
              <a:rPr lang="fi-FI" sz="2000" dirty="0" smtClean="0"/>
              <a:t>Helsinki-Karkkila</a:t>
            </a:r>
          </a:p>
          <a:p>
            <a:r>
              <a:rPr lang="fi-FI" sz="2000" dirty="0" smtClean="0"/>
              <a:t>Inkoo-Karjaa</a:t>
            </a:r>
          </a:p>
          <a:p>
            <a:r>
              <a:rPr lang="fi-FI" sz="2000" dirty="0" smtClean="0"/>
              <a:t>Tammisaari-Hanko</a:t>
            </a:r>
          </a:p>
          <a:p>
            <a:r>
              <a:rPr lang="fi-FI" sz="2000" dirty="0" err="1" smtClean="0"/>
              <a:t>Tammisaari-Bromarv</a:t>
            </a:r>
            <a:endParaRPr lang="fi-FI" sz="2000" dirty="0" smtClean="0"/>
          </a:p>
          <a:p>
            <a:r>
              <a:rPr lang="fi-FI" sz="2000" dirty="0" smtClean="0"/>
              <a:t>Helsinki-Tammisaari</a:t>
            </a:r>
          </a:p>
          <a:p>
            <a:r>
              <a:rPr lang="fi-FI" sz="2000" dirty="0" smtClean="0"/>
              <a:t>Hanko-Helsinki</a:t>
            </a:r>
          </a:p>
          <a:p>
            <a:r>
              <a:rPr lang="fi-FI" sz="2000" dirty="0" smtClean="0"/>
              <a:t>Yksittäisiä lähtöjä tai vuoropareja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6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dirty="0" smtClean="0"/>
              <a:t>Uudenmaan </a:t>
            </a:r>
            <a:r>
              <a:rPr lang="fi-FI" dirty="0" err="1" smtClean="0"/>
              <a:t>ELY-keskus</a:t>
            </a:r>
            <a:r>
              <a:rPr lang="fi-FI" dirty="0" smtClean="0"/>
              <a:t>, Tom Heino 4.10.2013</a:t>
            </a:r>
            <a:endParaRPr lang="fi-F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776864" cy="642942"/>
          </a:xfrm>
        </p:spPr>
        <p:txBody>
          <a:bodyPr/>
          <a:lstStyle/>
          <a:p>
            <a:r>
              <a:rPr lang="fi-FI" dirty="0" smtClean="0"/>
              <a:t>Muu Keski-Uusimaa ja Itä-Uusimaa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>
          <a:xfrm>
            <a:off x="827584" y="1700808"/>
            <a:ext cx="7782694" cy="4320480"/>
          </a:xfrm>
        </p:spPr>
        <p:txBody>
          <a:bodyPr/>
          <a:lstStyle/>
          <a:p>
            <a:r>
              <a:rPr lang="fi-FI" sz="2000" dirty="0" err="1" smtClean="0"/>
              <a:t>Hyvinkää-Lentoasema-Aviapolis/Tammisto</a:t>
            </a:r>
            <a:endParaRPr lang="fi-FI" sz="2000" dirty="0" smtClean="0"/>
          </a:p>
          <a:p>
            <a:r>
              <a:rPr lang="fi-FI" sz="2000" dirty="0" err="1" smtClean="0"/>
              <a:t>Hyökännummi-Lentoasema</a:t>
            </a:r>
            <a:endParaRPr lang="fi-FI" sz="2000" dirty="0" smtClean="0"/>
          </a:p>
          <a:p>
            <a:r>
              <a:rPr lang="fi-FI" sz="2000" dirty="0" err="1" smtClean="0"/>
              <a:t>Lahela/Riihikallio-Hyrylä-Kerava</a:t>
            </a:r>
            <a:r>
              <a:rPr lang="fi-FI" sz="2000" dirty="0" smtClean="0"/>
              <a:t> ? (suunnittelu kesken Tuusulan kanssa)</a:t>
            </a:r>
          </a:p>
          <a:p>
            <a:r>
              <a:rPr lang="fi-FI" sz="2000" dirty="0" smtClean="0"/>
              <a:t>Järvenpään paikallisliikenne (suunnittelu kesken Järvenpään kanssa)</a:t>
            </a:r>
          </a:p>
          <a:p>
            <a:r>
              <a:rPr lang="fi-FI" sz="2000" dirty="0" smtClean="0"/>
              <a:t>Mäntsälä-Hyvinkää, Mäntsälä-Riihimäki</a:t>
            </a:r>
          </a:p>
          <a:p>
            <a:r>
              <a:rPr lang="fi-FI" sz="2000" dirty="0" smtClean="0"/>
              <a:t>Mäntsälä-Porvoo</a:t>
            </a:r>
          </a:p>
          <a:p>
            <a:r>
              <a:rPr lang="fi-FI" sz="2000" dirty="0" err="1" smtClean="0"/>
              <a:t>Porvoo-Forsslätt</a:t>
            </a:r>
            <a:r>
              <a:rPr lang="fi-FI" sz="2000" dirty="0" smtClean="0"/>
              <a:t> (Askola)</a:t>
            </a:r>
          </a:p>
          <a:p>
            <a:r>
              <a:rPr lang="fi-FI" sz="2000" dirty="0" err="1" smtClean="0"/>
              <a:t>Hyövinkylä-Lapinjärvi</a:t>
            </a:r>
            <a:endParaRPr lang="fi-FI" sz="2000" dirty="0" smtClean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dirty="0" smtClean="0"/>
              <a:t>Uudenmaan </a:t>
            </a:r>
            <a:r>
              <a:rPr lang="fi-FI" dirty="0" err="1" smtClean="0"/>
              <a:t>ELY-keskus</a:t>
            </a:r>
            <a:r>
              <a:rPr lang="fi-FI" dirty="0" smtClean="0"/>
              <a:t>, Tom Heino 4.10.2013</a:t>
            </a:r>
            <a:endParaRPr lang="fi-F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80920" cy="1008112"/>
          </a:xfrm>
        </p:spPr>
        <p:txBody>
          <a:bodyPr/>
          <a:lstStyle/>
          <a:p>
            <a:r>
              <a:rPr lang="fi-FI" dirty="0" smtClean="0"/>
              <a:t>Forssan ja Lopen seudut, Hämeenlinna ja Lahti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>
          <a:xfrm>
            <a:off x="755576" y="1700808"/>
            <a:ext cx="8136904" cy="4392488"/>
          </a:xfrm>
        </p:spPr>
        <p:txBody>
          <a:bodyPr/>
          <a:lstStyle/>
          <a:p>
            <a:r>
              <a:rPr lang="fi-FI" sz="1800" dirty="0" smtClean="0"/>
              <a:t>Somero-Forssa</a:t>
            </a:r>
          </a:p>
          <a:p>
            <a:r>
              <a:rPr lang="fi-FI" sz="1800" dirty="0" smtClean="0"/>
              <a:t>Forssa-Humppila</a:t>
            </a:r>
          </a:p>
          <a:p>
            <a:r>
              <a:rPr lang="fi-FI" sz="1800" dirty="0" err="1" smtClean="0"/>
              <a:t>Riihimäki-Tervakoski-Loppi</a:t>
            </a:r>
            <a:endParaRPr lang="fi-FI" sz="1800" dirty="0" smtClean="0"/>
          </a:p>
          <a:p>
            <a:r>
              <a:rPr lang="fi-FI" sz="1800" dirty="0" smtClean="0"/>
              <a:t>Helsinki-Loppi</a:t>
            </a:r>
          </a:p>
          <a:p>
            <a:r>
              <a:rPr lang="fi-FI" sz="1800" dirty="0" smtClean="0"/>
              <a:t>Hämeenlinna-Hausjärvi-Riihimäki-Hyvinkää</a:t>
            </a:r>
          </a:p>
          <a:p>
            <a:r>
              <a:rPr lang="fi-FI" sz="1800" dirty="0" smtClean="0"/>
              <a:t>Mäntsälä-Lahti</a:t>
            </a:r>
          </a:p>
          <a:p>
            <a:r>
              <a:rPr lang="fi-FI" sz="1800" dirty="0" err="1" smtClean="0"/>
              <a:t>Ryttylä-Riihimäki</a:t>
            </a:r>
            <a:endParaRPr lang="fi-FI" sz="1800" dirty="0" smtClean="0"/>
          </a:p>
          <a:p>
            <a:r>
              <a:rPr lang="fi-FI" sz="1800" dirty="0" smtClean="0"/>
              <a:t>Lahti-Lammi, Hämeenlinna-Lahti, Padasjoki-Lammi, </a:t>
            </a:r>
            <a:r>
              <a:rPr lang="fi-FI" sz="1800" dirty="0" err="1" smtClean="0"/>
              <a:t>Lammi-Kuohijoki</a:t>
            </a:r>
            <a:endParaRPr lang="fi-FI" sz="1800" dirty="0" smtClean="0"/>
          </a:p>
          <a:p>
            <a:r>
              <a:rPr lang="fi-FI" sz="1800" dirty="0" smtClean="0"/>
              <a:t>Hämeenlinna-Valkeakoski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dirty="0" smtClean="0"/>
              <a:t>Uudenmaan </a:t>
            </a:r>
            <a:r>
              <a:rPr lang="fi-FI" dirty="0" err="1" smtClean="0"/>
              <a:t>ELY-keskus</a:t>
            </a:r>
            <a:r>
              <a:rPr lang="fi-FI" dirty="0" smtClean="0"/>
              <a:t>, Tom Heino 4.10.2013</a:t>
            </a:r>
            <a:endParaRPr lang="fi-F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7584" y="1052736"/>
            <a:ext cx="7776864" cy="642942"/>
          </a:xfrm>
        </p:spPr>
        <p:txBody>
          <a:bodyPr/>
          <a:lstStyle/>
          <a:p>
            <a:r>
              <a:rPr lang="fi-FI" dirty="0" smtClean="0"/>
              <a:t>Reittiliikennelupahakemukset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>
          <a:xfrm>
            <a:off x="827584" y="1844824"/>
            <a:ext cx="7782694" cy="4176464"/>
          </a:xfrm>
        </p:spPr>
        <p:txBody>
          <a:bodyPr/>
          <a:lstStyle/>
          <a:p>
            <a:r>
              <a:rPr lang="fi-FI" sz="2000" dirty="0" smtClean="0"/>
              <a:t>Vuonna 2014 alkaviksi tarkoitettujen liikenteiden hakemuskäsittely alkanut</a:t>
            </a:r>
          </a:p>
          <a:p>
            <a:r>
              <a:rPr lang="fi-FI" sz="2000" dirty="0" smtClean="0"/>
              <a:t>Osa lähetetty jo lausuntokierrokselle</a:t>
            </a:r>
          </a:p>
          <a:p>
            <a:r>
              <a:rPr lang="fi-FI" sz="2000" dirty="0" smtClean="0"/>
              <a:t>Ratkaisut vuoden loppuun mennessä</a:t>
            </a:r>
          </a:p>
          <a:p>
            <a:r>
              <a:rPr lang="fi-FI" sz="2000" dirty="0" smtClean="0"/>
              <a:t>Helsinki-Porvoo –väli</a:t>
            </a:r>
          </a:p>
          <a:p>
            <a:r>
              <a:rPr lang="fi-FI" sz="2000" dirty="0" smtClean="0"/>
              <a:t>Porvoon saaristoliikenne</a:t>
            </a:r>
          </a:p>
          <a:p>
            <a:r>
              <a:rPr lang="fi-FI" sz="2000" dirty="0" smtClean="0"/>
              <a:t>Siuntio-Inkoo-(Karjaa-Tammisaari-Hanko)</a:t>
            </a:r>
          </a:p>
          <a:p>
            <a:r>
              <a:rPr lang="fi-FI" sz="2000" dirty="0" smtClean="0"/>
              <a:t>Siuntio-Lohja</a:t>
            </a:r>
          </a:p>
          <a:p>
            <a:r>
              <a:rPr lang="fi-FI" sz="2000" dirty="0" err="1" smtClean="0"/>
              <a:t>Helsinki-Virkkala/Lohja/Mustio</a:t>
            </a:r>
            <a:endParaRPr lang="fi-FI" sz="2000" dirty="0" smtClean="0"/>
          </a:p>
          <a:p>
            <a:r>
              <a:rPr lang="fi-FI" sz="2000" dirty="0" smtClean="0"/>
              <a:t>Helsinki-Vihti-Pusula/Marttila</a:t>
            </a:r>
          </a:p>
          <a:p>
            <a:r>
              <a:rPr lang="fi-FI" sz="2000" dirty="0" smtClean="0"/>
              <a:t>Helsinki-(Hyrylä)</a:t>
            </a:r>
            <a:r>
              <a:rPr lang="fi-FI" sz="2000" dirty="0" err="1" smtClean="0"/>
              <a:t>-Järvenpää</a:t>
            </a:r>
            <a:r>
              <a:rPr lang="fi-FI" sz="2000" dirty="0" smtClean="0"/>
              <a:t>(</a:t>
            </a:r>
            <a:r>
              <a:rPr lang="fi-FI" sz="2000" dirty="0" err="1" smtClean="0"/>
              <a:t>-Mäntsälä</a:t>
            </a:r>
            <a:r>
              <a:rPr lang="fi-FI" sz="2000" dirty="0" smtClean="0"/>
              <a:t>)</a:t>
            </a:r>
            <a:endParaRPr lang="fi-FI" sz="20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dirty="0" smtClean="0"/>
              <a:t>Uudenmaan </a:t>
            </a:r>
            <a:r>
              <a:rPr lang="fi-FI" dirty="0" err="1" smtClean="0"/>
              <a:t>ELY-keskus</a:t>
            </a:r>
            <a:r>
              <a:rPr lang="fi-FI" dirty="0" smtClean="0"/>
              <a:t>, Tom Heino 4.10.2013</a:t>
            </a:r>
            <a:endParaRPr lang="fi-F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LY_PowerPoint_2012_office2007">
  <a:themeElements>
    <a:clrScheme name="ELY-värit">
      <a:dk1>
        <a:sysClr val="windowText" lastClr="000000"/>
      </a:dk1>
      <a:lt1>
        <a:srgbClr val="FFFFFF"/>
      </a:lt1>
      <a:dk2>
        <a:srgbClr val="58585A"/>
      </a:dk2>
      <a:lt2>
        <a:srgbClr val="D8D8D8"/>
      </a:lt2>
      <a:accent1>
        <a:srgbClr val="003883"/>
      </a:accent1>
      <a:accent2>
        <a:srgbClr val="779346"/>
      </a:accent2>
      <a:accent3>
        <a:srgbClr val="D9640C"/>
      </a:accent3>
      <a:accent4>
        <a:srgbClr val="4460A5"/>
      </a:accent4>
      <a:accent5>
        <a:srgbClr val="58585A"/>
      </a:accent5>
      <a:accent6>
        <a:srgbClr val="FDD078"/>
      </a:accent6>
      <a:hlink>
        <a:srgbClr val="D9640C"/>
      </a:hlink>
      <a:folHlink>
        <a:srgbClr val="D9640C"/>
      </a:folHlink>
    </a:clrScheme>
    <a:fontScheme name="ELY_font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eema 1">
        <a:dk1>
          <a:srgbClr val="59595B"/>
        </a:dk1>
        <a:lt1>
          <a:srgbClr val="FFFFFF"/>
        </a:lt1>
        <a:dk2>
          <a:srgbClr val="0081CC"/>
        </a:dk2>
        <a:lt2>
          <a:srgbClr val="A7A8AB"/>
        </a:lt2>
        <a:accent1>
          <a:srgbClr val="859FCB"/>
        </a:accent1>
        <a:accent2>
          <a:srgbClr val="D87F82"/>
        </a:accent2>
        <a:accent3>
          <a:srgbClr val="FFFFFF"/>
        </a:accent3>
        <a:accent4>
          <a:srgbClr val="4B4B4C"/>
        </a:accent4>
        <a:accent5>
          <a:srgbClr val="C2CDE2"/>
        </a:accent5>
        <a:accent6>
          <a:srgbClr val="C47275"/>
        </a:accent6>
        <a:hlink>
          <a:srgbClr val="7FD1ED"/>
        </a:hlink>
        <a:folHlink>
          <a:srgbClr val="F7BC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B2D132FFA06EE44B38B1AC33BB545F1" ma:contentTypeVersion="1" ma:contentTypeDescription="Luo uusi asiakirja." ma:contentTypeScope="" ma:versionID="adeb2e20984c31dcbf4add7c27ce0dd0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4340a008e99365d80b71206bae22299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Ajoituksen alkamispäivämäärä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Ajoituksen päättymispäivämäärä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45D1AE1-169D-4DE3-9ECD-3023E63A59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B4FB2AE4-30ED-4D5B-953B-88A5C0A39C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A837ED-1A7C-4B72-ADCF-75211DD5AA83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ELY_PowerPoint_2012_office2007</Template>
  <TotalTime>224</TotalTime>
  <Words>536</Words>
  <Application>Microsoft Office PowerPoint</Application>
  <PresentationFormat>Näytössä katseltava diaesitys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ELY_PowerPoint_2012_office2007</vt:lpstr>
      <vt:lpstr>Joukkoliikenteen hankintojen tilannekatsaus</vt:lpstr>
      <vt:lpstr>HSL-UUDELY-yhteiskilpailutus</vt:lpstr>
      <vt:lpstr>Porvoon paikallisliikenne (numerolinjat)</vt:lpstr>
      <vt:lpstr>Nurmijärven käyttöoikeussopimukset</vt:lpstr>
      <vt:lpstr>Muut Uudenmaan reittikohtaiset käyttöoikeussopimukset</vt:lpstr>
      <vt:lpstr>Länsi-Uusimaa</vt:lpstr>
      <vt:lpstr>Muu Keski-Uusimaa ja Itä-Uusimaa</vt:lpstr>
      <vt:lpstr>Forssan ja Lopen seudut, Hämeenlinna ja Lahti</vt:lpstr>
      <vt:lpstr>Reittiliikennelupahakemukset</vt:lpstr>
    </vt:vector>
  </TitlesOfParts>
  <Company>Aluehallinto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A009967</dc:creator>
  <cp:lastModifiedBy>a015167</cp:lastModifiedBy>
  <cp:revision>49</cp:revision>
  <dcterms:created xsi:type="dcterms:W3CDTF">2012-05-07T19:19:36Z</dcterms:created>
  <dcterms:modified xsi:type="dcterms:W3CDTF">2013-10-08T07:09:07Z</dcterms:modified>
  <cp:contentType>Asiakirja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0x0101008B2D132FFA06EE44B38B1AC33BB545F1</vt:lpwstr>
  </property>
</Properties>
</file>