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8" r:id="rId3"/>
    <p:sldId id="267" r:id="rId4"/>
    <p:sldId id="258" r:id="rId5"/>
    <p:sldId id="259" r:id="rId6"/>
    <p:sldId id="261" r:id="rId7"/>
    <p:sldId id="260" r:id="rId8"/>
    <p:sldId id="262" r:id="rId9"/>
    <p:sldId id="271" r:id="rId10"/>
    <p:sldId id="269" r:id="rId11"/>
    <p:sldId id="270" r:id="rId12"/>
    <p:sldId id="266" r:id="rId1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1888"/>
    <a:srgbClr val="C53FC8"/>
    <a:srgbClr val="EE3B93"/>
    <a:srgbClr val="012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00" autoAdjust="0"/>
    <p:restoredTop sz="94434" autoAdjust="0"/>
  </p:normalViewPr>
  <p:slideViewPr>
    <p:cSldViewPr snapToGrid="0">
      <p:cViewPr varScale="1">
        <p:scale>
          <a:sx n="108" d="100"/>
          <a:sy n="108" d="100"/>
        </p:scale>
        <p:origin x="7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tionas1\tetoyto\Kestava_yhdyskunta\Energia%20ja%20ilmasto\Laskennat%20ja%20materiaalit\Kasvihuonekaasulaskelmat\Kaikki%20p&#228;&#228;st&#246;data_JL_1.8.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Emma\Documents\CO2-raportti%202016\Erikoisosia%20raportteihin\Tampere\Tampere_kuva19_p&#228;&#228;st&#246;t%20yhteens&#228;%20ja%20asukasta%20kohden_17032016.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KKJ\Documents\UEKK\Uusiutuvan%20energian%20potentiaalikaaviot_kaikki%20kunnat_p&#228;ivitetty_rev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fi-FI" sz="1200">
                <a:latin typeface="Arial" panose="020B0604020202020204" pitchFamily="34" charset="0"/>
                <a:cs typeface="Arial" panose="020B0604020202020204" pitchFamily="34" charset="0"/>
              </a:rPr>
              <a:t>Päästöjakauma 2014</a:t>
            </a:r>
          </a:p>
        </c:rich>
      </c:tx>
      <c:layout>
        <c:manualLayout>
          <c:xMode val="edge"/>
          <c:yMode val="edge"/>
          <c:x val="0.29404833333333336"/>
          <c:y val="1.8518518518518517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i-FI"/>
        </a:p>
      </c:txPr>
    </c:title>
    <c:autoTitleDeleted val="0"/>
    <c:plotArea>
      <c:layout>
        <c:manualLayout>
          <c:layoutTarget val="inner"/>
          <c:xMode val="edge"/>
          <c:yMode val="edge"/>
          <c:x val="0.3052755665825872"/>
          <c:y val="0.13905805768280999"/>
          <c:w val="0.6611356353794523"/>
          <c:h val="0.82769131901676218"/>
        </c:manualLayout>
      </c:layout>
      <c:barChart>
        <c:barDir val="bar"/>
        <c:grouping val="clustered"/>
        <c:varyColors val="0"/>
        <c:ser>
          <c:idx val="0"/>
          <c:order val="0"/>
          <c:tx>
            <c:strRef>
              <c:f>Apukaaviot!$E$15</c:f>
              <c:strCache>
                <c:ptCount val="1"/>
                <c:pt idx="0">
                  <c:v>osuus 2014</c:v>
                </c:pt>
              </c:strCache>
            </c:strRef>
          </c:tx>
          <c:spPr>
            <a:solidFill>
              <a:srgbClr val="92D050"/>
            </a:solidFill>
            <a:ln>
              <a:noFill/>
            </a:ln>
            <a:effectLst/>
          </c:spPr>
          <c:invertIfNegative val="0"/>
          <c:dPt>
            <c:idx val="0"/>
            <c:invertIfNegative val="0"/>
            <c:bubble3D val="0"/>
            <c:spPr>
              <a:solidFill>
                <a:srgbClr val="92D050"/>
              </a:solidFill>
              <a:ln>
                <a:noFill/>
              </a:ln>
              <a:effectLst/>
            </c:spPr>
          </c:dPt>
          <c:dPt>
            <c:idx val="1"/>
            <c:invertIfNegative val="0"/>
            <c:bubble3D val="0"/>
            <c:spPr>
              <a:solidFill>
                <a:srgbClr val="92D050"/>
              </a:solidFill>
              <a:ln>
                <a:noFill/>
              </a:ln>
              <a:effectLst/>
            </c:spPr>
          </c:dPt>
          <c:dPt>
            <c:idx val="2"/>
            <c:invertIfNegative val="0"/>
            <c:bubble3D val="0"/>
            <c:spPr>
              <a:solidFill>
                <a:srgbClr val="92D050"/>
              </a:solidFill>
              <a:ln>
                <a:noFill/>
              </a:ln>
              <a:effectLst/>
            </c:spPr>
          </c:dPt>
          <c:cat>
            <c:strRef>
              <c:f>Apukaaviot!$A$6:$A$11</c:f>
              <c:strCache>
                <c:ptCount val="6"/>
                <c:pt idx="0">
                  <c:v>Rakennusten lämmitys</c:v>
                </c:pt>
                <c:pt idx="1">
                  <c:v>Liikenteen päästöt</c:v>
                </c:pt>
                <c:pt idx="2">
                  <c:v>Sähkönkulutus</c:v>
                </c:pt>
                <c:pt idx="3">
                  <c:v>Teollisuus ja työkoneet</c:v>
                </c:pt>
                <c:pt idx="4">
                  <c:v>Jätehuollon päästöt</c:v>
                </c:pt>
                <c:pt idx="5">
                  <c:v>Maatalouden päästöt</c:v>
                </c:pt>
              </c:strCache>
            </c:strRef>
          </c:cat>
          <c:val>
            <c:numRef>
              <c:f>Apukaaviot!$E$19:$E$24</c:f>
              <c:numCache>
                <c:formatCode>0.00%</c:formatCode>
                <c:ptCount val="6"/>
                <c:pt idx="0">
                  <c:v>0.38033550792171483</c:v>
                </c:pt>
                <c:pt idx="1">
                  <c:v>0.2557315936626281</c:v>
                </c:pt>
                <c:pt idx="2">
                  <c:v>0.18098788443616029</c:v>
                </c:pt>
                <c:pt idx="3">
                  <c:v>0.10624417520969245</c:v>
                </c:pt>
                <c:pt idx="4">
                  <c:v>7.0270270270270274E-2</c:v>
                </c:pt>
                <c:pt idx="5">
                  <c:v>6.5237651444547996E-3</c:v>
                </c:pt>
              </c:numCache>
            </c:numRef>
          </c:val>
        </c:ser>
        <c:dLbls>
          <c:showLegendKey val="0"/>
          <c:showVal val="0"/>
          <c:showCatName val="0"/>
          <c:showSerName val="0"/>
          <c:showPercent val="0"/>
          <c:showBubbleSize val="0"/>
        </c:dLbls>
        <c:gapWidth val="91"/>
        <c:axId val="95199016"/>
        <c:axId val="205477144"/>
      </c:barChart>
      <c:catAx>
        <c:axId val="951990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i-FI"/>
          </a:p>
        </c:txPr>
        <c:crossAx val="205477144"/>
        <c:crosses val="autoZero"/>
        <c:auto val="0"/>
        <c:lblAlgn val="ctr"/>
        <c:lblOffset val="100"/>
        <c:noMultiLvlLbl val="0"/>
      </c:catAx>
      <c:valAx>
        <c:axId val="205477144"/>
        <c:scaling>
          <c:orientation val="minMax"/>
          <c:max val="0.4"/>
          <c:min val="0"/>
        </c:scaling>
        <c:delete val="0"/>
        <c:axPos val="t"/>
        <c:majorGridlines>
          <c:spPr>
            <a:ln w="9525" cap="flat" cmpd="sng" algn="ctr">
              <a:solidFill>
                <a:schemeClr val="bg1">
                  <a:lumMod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95199016"/>
        <c:crosses val="autoZero"/>
        <c:crossBetween val="between"/>
        <c:majorUnit val="0.1"/>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398862242676287"/>
          <c:y val="2.2394713934659857E-2"/>
          <c:w val="0.51675531426151644"/>
          <c:h val="0.78232654857371753"/>
        </c:manualLayout>
      </c:layout>
      <c:barChart>
        <c:barDir val="col"/>
        <c:grouping val="clustered"/>
        <c:varyColors val="0"/>
        <c:ser>
          <c:idx val="0"/>
          <c:order val="0"/>
          <c:tx>
            <c:strRef>
              <c:f>Taul1!$D$9</c:f>
              <c:strCache>
                <c:ptCount val="1"/>
                <c:pt idx="0">
                  <c:v>Päästöt yhteensä</c:v>
                </c:pt>
              </c:strCache>
            </c:strRef>
          </c:tx>
          <c:spPr>
            <a:solidFill>
              <a:srgbClr val="DA9694"/>
            </a:solidFill>
          </c:spPr>
          <c:invertIfNegative val="0"/>
          <c:dPt>
            <c:idx val="5"/>
            <c:invertIfNegative val="0"/>
            <c:bubble3D val="0"/>
            <c:spPr>
              <a:solidFill>
                <a:srgbClr val="C53FC8"/>
              </a:solidFill>
            </c:spPr>
          </c:dPt>
          <c:cat>
            <c:numRef>
              <c:f>Taul1!$E$8:$J$8</c:f>
              <c:numCache>
                <c:formatCode>General</c:formatCode>
                <c:ptCount val="6"/>
                <c:pt idx="0">
                  <c:v>1990</c:v>
                </c:pt>
                <c:pt idx="1">
                  <c:v>2010</c:v>
                </c:pt>
                <c:pt idx="2">
                  <c:v>2011</c:v>
                </c:pt>
                <c:pt idx="3">
                  <c:v>2012</c:v>
                </c:pt>
                <c:pt idx="4">
                  <c:v>2013</c:v>
                </c:pt>
                <c:pt idx="5">
                  <c:v>2014</c:v>
                </c:pt>
              </c:numCache>
            </c:numRef>
          </c:cat>
          <c:val>
            <c:numRef>
              <c:f>Taul1!$E$9:$J$9</c:f>
              <c:numCache>
                <c:formatCode>0.0</c:formatCode>
                <c:ptCount val="6"/>
                <c:pt idx="0">
                  <c:v>1323.8106123359951</c:v>
                </c:pt>
                <c:pt idx="1">
                  <c:v>1406.3645138050631</c:v>
                </c:pt>
                <c:pt idx="2">
                  <c:v>1206.4040300005229</c:v>
                </c:pt>
                <c:pt idx="3">
                  <c:v>1122.9365603470108</c:v>
                </c:pt>
                <c:pt idx="4">
                  <c:v>1118.9245133814188</c:v>
                </c:pt>
                <c:pt idx="5">
                  <c:v>1073.0132038381646</c:v>
                </c:pt>
              </c:numCache>
            </c:numRef>
          </c:val>
        </c:ser>
        <c:dLbls>
          <c:showLegendKey val="0"/>
          <c:showVal val="0"/>
          <c:showCatName val="0"/>
          <c:showSerName val="0"/>
          <c:showPercent val="0"/>
          <c:showBubbleSize val="0"/>
        </c:dLbls>
        <c:gapWidth val="150"/>
        <c:axId val="205479496"/>
        <c:axId val="205479104"/>
      </c:barChart>
      <c:lineChart>
        <c:grouping val="standard"/>
        <c:varyColors val="0"/>
        <c:ser>
          <c:idx val="1"/>
          <c:order val="1"/>
          <c:tx>
            <c:strRef>
              <c:f>Taul1!$D$10</c:f>
              <c:strCache>
                <c:ptCount val="1"/>
                <c:pt idx="0">
                  <c:v>Päästöt asukasta kohden</c:v>
                </c:pt>
              </c:strCache>
            </c:strRef>
          </c:tx>
          <c:marker>
            <c:spPr>
              <a:solidFill>
                <a:srgbClr val="B54441"/>
              </a:solidFill>
            </c:spPr>
          </c:marker>
          <c:cat>
            <c:numRef>
              <c:f>Taul1!$E$8:$J$8</c:f>
              <c:numCache>
                <c:formatCode>General</c:formatCode>
                <c:ptCount val="6"/>
                <c:pt idx="0">
                  <c:v>1990</c:v>
                </c:pt>
                <c:pt idx="1">
                  <c:v>2010</c:v>
                </c:pt>
                <c:pt idx="2">
                  <c:v>2011</c:v>
                </c:pt>
                <c:pt idx="3">
                  <c:v>2012</c:v>
                </c:pt>
                <c:pt idx="4">
                  <c:v>2013</c:v>
                </c:pt>
                <c:pt idx="5">
                  <c:v>2014</c:v>
                </c:pt>
              </c:numCache>
            </c:numRef>
          </c:cat>
          <c:val>
            <c:numRef>
              <c:f>Taul1!$E$10:$J$10</c:f>
              <c:numCache>
                <c:formatCode>0.0</c:formatCode>
                <c:ptCount val="6"/>
                <c:pt idx="0">
                  <c:v>7.6715960381084551</c:v>
                </c:pt>
                <c:pt idx="1">
                  <c:v>6.5959305018130037</c:v>
                </c:pt>
                <c:pt idx="2">
                  <c:v>5.6068004071261663</c:v>
                </c:pt>
                <c:pt idx="3">
                  <c:v>5.1648026655521351</c:v>
                </c:pt>
                <c:pt idx="4">
                  <c:v>5.0757306251028318</c:v>
                </c:pt>
                <c:pt idx="5">
                  <c:v>4.8116320955595624</c:v>
                </c:pt>
              </c:numCache>
            </c:numRef>
          </c:val>
          <c:smooth val="0"/>
        </c:ser>
        <c:dLbls>
          <c:showLegendKey val="0"/>
          <c:showVal val="0"/>
          <c:showCatName val="0"/>
          <c:showSerName val="0"/>
          <c:showPercent val="0"/>
          <c:showBubbleSize val="0"/>
        </c:dLbls>
        <c:marker val="1"/>
        <c:smooth val="0"/>
        <c:axId val="205478320"/>
        <c:axId val="205478712"/>
      </c:lineChart>
      <c:catAx>
        <c:axId val="205478320"/>
        <c:scaling>
          <c:orientation val="minMax"/>
        </c:scaling>
        <c:delete val="0"/>
        <c:axPos val="b"/>
        <c:numFmt formatCode="General" sourceLinked="1"/>
        <c:majorTickMark val="out"/>
        <c:minorTickMark val="none"/>
        <c:tickLblPos val="nextTo"/>
        <c:crossAx val="205478712"/>
        <c:crosses val="autoZero"/>
        <c:auto val="1"/>
        <c:lblAlgn val="ctr"/>
        <c:lblOffset val="100"/>
        <c:noMultiLvlLbl val="0"/>
      </c:catAx>
      <c:valAx>
        <c:axId val="205478712"/>
        <c:scaling>
          <c:orientation val="minMax"/>
          <c:max val="8"/>
        </c:scaling>
        <c:delete val="0"/>
        <c:axPos val="l"/>
        <c:majorGridlines/>
        <c:title>
          <c:tx>
            <c:rich>
              <a:bodyPr rot="-5400000" vert="horz"/>
              <a:lstStyle/>
              <a:p>
                <a:pPr>
                  <a:defRPr sz="1200"/>
                </a:pPr>
                <a:r>
                  <a:rPr lang="en-US" sz="1200"/>
                  <a:t>t CO</a:t>
                </a:r>
                <a:r>
                  <a:rPr lang="en-US" sz="1200" baseline="-25000"/>
                  <a:t>2</a:t>
                </a:r>
                <a:r>
                  <a:rPr lang="en-US" sz="1200"/>
                  <a:t>-ekv/asukas</a:t>
                </a:r>
              </a:p>
            </c:rich>
          </c:tx>
          <c:layout/>
          <c:overlay val="0"/>
        </c:title>
        <c:numFmt formatCode="0.0" sourceLinked="1"/>
        <c:majorTickMark val="out"/>
        <c:minorTickMark val="none"/>
        <c:tickLblPos val="nextTo"/>
        <c:txPr>
          <a:bodyPr/>
          <a:lstStyle/>
          <a:p>
            <a:pPr>
              <a:defRPr sz="1200"/>
            </a:pPr>
            <a:endParaRPr lang="fi-FI"/>
          </a:p>
        </c:txPr>
        <c:crossAx val="205478320"/>
        <c:crosses val="autoZero"/>
        <c:crossBetween val="between"/>
      </c:valAx>
      <c:valAx>
        <c:axId val="205479104"/>
        <c:scaling>
          <c:orientation val="minMax"/>
        </c:scaling>
        <c:delete val="0"/>
        <c:axPos val="r"/>
        <c:title>
          <c:tx>
            <c:rich>
              <a:bodyPr rot="-5400000" vert="horz"/>
              <a:lstStyle/>
              <a:p>
                <a:pPr>
                  <a:defRPr sz="1200"/>
                </a:pPr>
                <a:r>
                  <a:rPr lang="en-US" sz="1200"/>
                  <a:t>kt CO</a:t>
                </a:r>
                <a:r>
                  <a:rPr lang="en-US" sz="1200" baseline="-25000"/>
                  <a:t>2</a:t>
                </a:r>
                <a:r>
                  <a:rPr lang="en-US" sz="1200"/>
                  <a:t>-ekv</a:t>
                </a:r>
              </a:p>
            </c:rich>
          </c:tx>
          <c:layout/>
          <c:overlay val="0"/>
        </c:title>
        <c:numFmt formatCode="0.0" sourceLinked="1"/>
        <c:majorTickMark val="out"/>
        <c:minorTickMark val="none"/>
        <c:tickLblPos val="nextTo"/>
        <c:txPr>
          <a:bodyPr/>
          <a:lstStyle/>
          <a:p>
            <a:pPr>
              <a:defRPr sz="1200"/>
            </a:pPr>
            <a:endParaRPr lang="fi-FI"/>
          </a:p>
        </c:txPr>
        <c:crossAx val="205479496"/>
        <c:crosses val="max"/>
        <c:crossBetween val="between"/>
      </c:valAx>
      <c:catAx>
        <c:axId val="205479496"/>
        <c:scaling>
          <c:orientation val="minMax"/>
        </c:scaling>
        <c:delete val="1"/>
        <c:axPos val="b"/>
        <c:numFmt formatCode="General" sourceLinked="1"/>
        <c:majorTickMark val="out"/>
        <c:minorTickMark val="none"/>
        <c:tickLblPos val="nextTo"/>
        <c:crossAx val="205479104"/>
        <c:crosses val="autoZero"/>
        <c:auto val="1"/>
        <c:lblAlgn val="ctr"/>
        <c:lblOffset val="100"/>
        <c:noMultiLvlLbl val="0"/>
      </c:catAx>
      <c:dTable>
        <c:showHorzBorder val="1"/>
        <c:showVertBorder val="1"/>
        <c:showOutline val="1"/>
        <c:showKeys val="1"/>
        <c:txPr>
          <a:bodyPr/>
          <a:lstStyle/>
          <a:p>
            <a:pPr rtl="0">
              <a:defRPr sz="1200"/>
            </a:pPr>
            <a:endParaRPr lang="fi-FI"/>
          </a:p>
        </c:txPr>
      </c:dTable>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Taul1!$D$5</c:f>
              <c:strCache>
                <c:ptCount val="1"/>
                <c:pt idx="0">
                  <c:v>Käyttö/tuotanto 2014 (GWh)</c:v>
                </c:pt>
              </c:strCache>
            </c:strRef>
          </c:tx>
          <c:invertIfNegative val="0"/>
          <c:cat>
            <c:strRef>
              <c:f>Taul1!$B$6:$C$14</c:f>
              <c:strCache>
                <c:ptCount val="9"/>
                <c:pt idx="0">
                  <c:v>Puupolttoaineet</c:v>
                </c:pt>
                <c:pt idx="1">
                  <c:v>Peltobiomassat</c:v>
                </c:pt>
                <c:pt idx="2">
                  <c:v>Biokaasu</c:v>
                </c:pt>
                <c:pt idx="3">
                  <c:v>Jätepolttoaineet</c:v>
                </c:pt>
                <c:pt idx="4">
                  <c:v>Tuulivoima</c:v>
                </c:pt>
                <c:pt idx="5">
                  <c:v>Aurinkosähkö</c:v>
                </c:pt>
                <c:pt idx="6">
                  <c:v>Aurinkolämpö</c:v>
                </c:pt>
                <c:pt idx="7">
                  <c:v>Vesivoima</c:v>
                </c:pt>
                <c:pt idx="8">
                  <c:v>Lämpöpumput</c:v>
                </c:pt>
              </c:strCache>
            </c:strRef>
          </c:cat>
          <c:val>
            <c:numRef>
              <c:f>Taul1!$D$6:$D$14</c:f>
              <c:numCache>
                <c:formatCode>General</c:formatCode>
                <c:ptCount val="9"/>
                <c:pt idx="0">
                  <c:v>850</c:v>
                </c:pt>
                <c:pt idx="1">
                  <c:v>0</c:v>
                </c:pt>
                <c:pt idx="2">
                  <c:v>17</c:v>
                </c:pt>
                <c:pt idx="3">
                  <c:v>0</c:v>
                </c:pt>
                <c:pt idx="4">
                  <c:v>0</c:v>
                </c:pt>
                <c:pt idx="5">
                  <c:v>0.1</c:v>
                </c:pt>
                <c:pt idx="6">
                  <c:v>0</c:v>
                </c:pt>
                <c:pt idx="7">
                  <c:v>75</c:v>
                </c:pt>
                <c:pt idx="8">
                  <c:v>19.399999999999999</c:v>
                </c:pt>
              </c:numCache>
            </c:numRef>
          </c:val>
        </c:ser>
        <c:ser>
          <c:idx val="1"/>
          <c:order val="1"/>
          <c:tx>
            <c:strRef>
              <c:f>Taul1!$E$5</c:f>
              <c:strCache>
                <c:ptCount val="1"/>
                <c:pt idx="0">
                  <c:v>Käyttämätön potentiaali (GWh)</c:v>
                </c:pt>
              </c:strCache>
            </c:strRef>
          </c:tx>
          <c:spPr>
            <a:solidFill>
              <a:srgbClr val="C53FC8"/>
            </a:solidFill>
          </c:spPr>
          <c:invertIfNegative val="0"/>
          <c:cat>
            <c:strRef>
              <c:f>Taul1!$B$6:$C$14</c:f>
              <c:strCache>
                <c:ptCount val="9"/>
                <c:pt idx="0">
                  <c:v>Puupolttoaineet</c:v>
                </c:pt>
                <c:pt idx="1">
                  <c:v>Peltobiomassat</c:v>
                </c:pt>
                <c:pt idx="2">
                  <c:v>Biokaasu</c:v>
                </c:pt>
                <c:pt idx="3">
                  <c:v>Jätepolttoaineet</c:v>
                </c:pt>
                <c:pt idx="4">
                  <c:v>Tuulivoima</c:v>
                </c:pt>
                <c:pt idx="5">
                  <c:v>Aurinkosähkö</c:v>
                </c:pt>
                <c:pt idx="6">
                  <c:v>Aurinkolämpö</c:v>
                </c:pt>
                <c:pt idx="7">
                  <c:v>Vesivoima</c:v>
                </c:pt>
                <c:pt idx="8">
                  <c:v>Lämpöpumput</c:v>
                </c:pt>
              </c:strCache>
            </c:strRef>
          </c:cat>
          <c:val>
            <c:numRef>
              <c:f>Taul1!$E$6:$E$14</c:f>
              <c:numCache>
                <c:formatCode>General</c:formatCode>
                <c:ptCount val="9"/>
                <c:pt idx="0">
                  <c:v>257</c:v>
                </c:pt>
                <c:pt idx="1">
                  <c:v>2</c:v>
                </c:pt>
                <c:pt idx="2">
                  <c:v>44</c:v>
                </c:pt>
                <c:pt idx="3">
                  <c:v>272</c:v>
                </c:pt>
                <c:pt idx="4">
                  <c:v>100</c:v>
                </c:pt>
                <c:pt idx="5">
                  <c:v>845.9</c:v>
                </c:pt>
                <c:pt idx="6">
                  <c:v>2261</c:v>
                </c:pt>
                <c:pt idx="7">
                  <c:v>0</c:v>
                </c:pt>
                <c:pt idx="8">
                  <c:v>67.599999999999994</c:v>
                </c:pt>
              </c:numCache>
            </c:numRef>
          </c:val>
        </c:ser>
        <c:dLbls>
          <c:showLegendKey val="0"/>
          <c:showVal val="0"/>
          <c:showCatName val="0"/>
          <c:showSerName val="0"/>
          <c:showPercent val="0"/>
          <c:showBubbleSize val="0"/>
        </c:dLbls>
        <c:gapWidth val="150"/>
        <c:axId val="205480672"/>
        <c:axId val="205548232"/>
      </c:barChart>
      <c:catAx>
        <c:axId val="205480672"/>
        <c:scaling>
          <c:orientation val="minMax"/>
        </c:scaling>
        <c:delete val="0"/>
        <c:axPos val="l"/>
        <c:numFmt formatCode="General" sourceLinked="0"/>
        <c:majorTickMark val="none"/>
        <c:minorTickMark val="none"/>
        <c:tickLblPos val="nextTo"/>
        <c:crossAx val="205548232"/>
        <c:crosses val="autoZero"/>
        <c:auto val="1"/>
        <c:lblAlgn val="ctr"/>
        <c:lblOffset val="100"/>
        <c:noMultiLvlLbl val="0"/>
      </c:catAx>
      <c:valAx>
        <c:axId val="205548232"/>
        <c:scaling>
          <c:orientation val="minMax"/>
        </c:scaling>
        <c:delete val="0"/>
        <c:axPos val="b"/>
        <c:majorGridlines/>
        <c:numFmt formatCode="General" sourceLinked="1"/>
        <c:majorTickMark val="none"/>
        <c:minorTickMark val="none"/>
        <c:tickLblPos val="nextTo"/>
        <c:crossAx val="205480672"/>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0.752</cdr:x>
      <cdr:y>0.79365</cdr:y>
    </cdr:from>
    <cdr:to>
      <cdr:x>0.944</cdr:x>
      <cdr:y>0.92063</cdr:y>
    </cdr:to>
    <cdr:sp macro="" textlink="">
      <cdr:nvSpPr>
        <cdr:cNvPr id="2" name="Suorakulmio 1"/>
        <cdr:cNvSpPr/>
      </cdr:nvSpPr>
      <cdr:spPr>
        <a:xfrm xmlns:a="http://schemas.openxmlformats.org/drawingml/2006/main">
          <a:off x="6768752" y="3600400"/>
          <a:ext cx="1728192" cy="576064"/>
        </a:xfrm>
        <a:prstGeom xmlns:a="http://schemas.openxmlformats.org/drawingml/2006/main" prst="rect">
          <a:avLst/>
        </a:prstGeom>
        <a:ln xmlns:a="http://schemas.openxmlformats.org/drawingml/2006/main">
          <a:noFill/>
        </a:ln>
      </cdr:spPr>
      <cdr:style>
        <a:lnRef xmlns:a="http://schemas.openxmlformats.org/drawingml/2006/main" idx="2">
          <a:schemeClr val="accent3"/>
        </a:lnRef>
        <a:fillRef xmlns:a="http://schemas.openxmlformats.org/drawingml/2006/main" idx="1">
          <a:schemeClr val="lt1"/>
        </a:fillRef>
        <a:effectRef xmlns:a="http://schemas.openxmlformats.org/drawingml/2006/main" idx="0">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fi-FI" sz="800" dirty="0" smtClean="0">
              <a:solidFill>
                <a:schemeClr val="bg2">
                  <a:lumMod val="40000"/>
                  <a:lumOff val="60000"/>
                </a:schemeClr>
              </a:solidFill>
            </a:rPr>
            <a:t>Huom. Aurinkoenergian osalta on tässä tarkasteltu vain potentiaalin määrää, ei hyödynnettävyyttä</a:t>
          </a:r>
          <a:endParaRPr lang="fi-FI" sz="800" dirty="0">
            <a:solidFill>
              <a:schemeClr val="bg2">
                <a:lumMod val="40000"/>
                <a:lumOff val="60000"/>
              </a:schemeClr>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666205-E33E-40D3-81E2-22F5CFFC088E}" type="datetimeFigureOut">
              <a:rPr lang="fi-FI" smtClean="0"/>
              <a:t>26.1.2017</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4B58E0-7647-4490-A483-BCA28A0037F6}" type="slidenum">
              <a:rPr lang="fi-FI" smtClean="0"/>
              <a:t>‹#›</a:t>
            </a:fld>
            <a:endParaRPr lang="fi-FI"/>
          </a:p>
        </p:txBody>
      </p:sp>
    </p:spTree>
    <p:extLst>
      <p:ext uri="{BB962C8B-B14F-4D97-AF65-F5344CB8AC3E}">
        <p14:creationId xmlns:p14="http://schemas.microsoft.com/office/powerpoint/2010/main" val="2048909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Nykyisistä</a:t>
            </a:r>
            <a:r>
              <a:rPr lang="fi-FI" baseline="0" dirty="0" smtClean="0"/>
              <a:t> sitoumuksista pormestarien ilmastoaloitteen tavoite on jo saavutettu ja seudullisen ilmastostrategian tavoitteissa ollaan hyvällä mallilla. Tämänhetkinen hiilineutraaliustavoite vastaa valtakunnallista tavoitetta.</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2</a:t>
            </a:fld>
            <a:endParaRPr lang="fi-FI"/>
          </a:p>
        </p:txBody>
      </p:sp>
    </p:spTree>
    <p:extLst>
      <p:ext uri="{BB962C8B-B14F-4D97-AF65-F5344CB8AC3E}">
        <p14:creationId xmlns:p14="http://schemas.microsoft.com/office/powerpoint/2010/main" val="1820050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Visioskenaario kehitettiin</a:t>
            </a:r>
            <a:r>
              <a:rPr lang="fi-FI" baseline="0" dirty="0" smtClean="0"/>
              <a:t> syksyn 2016 tiekarttatyöpajojen pohjalta. Näillä lisätoimilla päästäisiin arviolta 88 prosentin vähenemään kokonaispäästöissä vuoteen 2050 mennessä. Vuosille 2030, 2035 ja 2040 vastaavat prosentit olisivat 63, 71 ja 77. Skenaarioita muokataan vielä tänään saatavan palautteen perusteella.</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11</a:t>
            </a:fld>
            <a:endParaRPr lang="fi-FI"/>
          </a:p>
        </p:txBody>
      </p:sp>
    </p:spTree>
    <p:extLst>
      <p:ext uri="{BB962C8B-B14F-4D97-AF65-F5344CB8AC3E}">
        <p14:creationId xmlns:p14="http://schemas.microsoft.com/office/powerpoint/2010/main" val="1920273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Kiitos ja kysykää lisää tarvittaessa asiantuntijoiltamme! Tässä tilaisuudella</a:t>
            </a:r>
            <a:r>
              <a:rPr lang="fi-FI" baseline="0" dirty="0" smtClean="0"/>
              <a:t> eri teemapisteillä päivystävät Saija Kouko, Janne Laurila, Marko Nurminen ja Eeva </a:t>
            </a:r>
            <a:r>
              <a:rPr lang="fi-FI" baseline="0" dirty="0" err="1" smtClean="0"/>
              <a:t>Palmolahti</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12</a:t>
            </a:fld>
            <a:endParaRPr lang="fi-FI"/>
          </a:p>
        </p:txBody>
      </p:sp>
    </p:spTree>
    <p:extLst>
      <p:ext uri="{BB962C8B-B14F-4D97-AF65-F5344CB8AC3E}">
        <p14:creationId xmlns:p14="http://schemas.microsoft.com/office/powerpoint/2010/main" val="19330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aseline="0" dirty="0" smtClean="0"/>
              <a:t>Vanha pormestarien ilmastosopimus </a:t>
            </a:r>
            <a:r>
              <a:rPr lang="fi-FI" baseline="0" dirty="0" err="1" smtClean="0"/>
              <a:t>Covenant</a:t>
            </a:r>
            <a:r>
              <a:rPr lang="fi-FI" baseline="0" dirty="0" smtClean="0"/>
              <a:t> päättyy, ja keväällä 2017 Tampere on liittymässä kahteen uuteen ilmastoverkostoon. </a:t>
            </a:r>
            <a:r>
              <a:rPr lang="fi-FI" dirty="0" smtClean="0"/>
              <a:t>Global </a:t>
            </a:r>
            <a:r>
              <a:rPr lang="fi-FI" dirty="0" err="1" smtClean="0"/>
              <a:t>Covenant</a:t>
            </a:r>
            <a:r>
              <a:rPr lang="fi-FI" baseline="0" dirty="0" smtClean="0"/>
              <a:t> of </a:t>
            </a:r>
            <a:r>
              <a:rPr lang="fi-FI" baseline="0" dirty="0" err="1" smtClean="0"/>
              <a:t>Mayors</a:t>
            </a:r>
            <a:r>
              <a:rPr lang="fi-FI" baseline="0" dirty="0" smtClean="0"/>
              <a:t> on uusi globaali ilmastoaloitteiden fuusio, jossa yhdistyvät aiemmat poliittiset ja yritysmaailman sitoumukset. Sitoumuksessa uutena osana on myös ilmastonmuutokseen varautuminen. CLC taas on suomalainen yritys- ja organisaatioverkosto, jossa pyritään hillitsemään ilmastonmuutosta ja löytämään uusia liiketoimintamahdollisuuksia.</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3</a:t>
            </a:fld>
            <a:endParaRPr lang="fi-FI"/>
          </a:p>
        </p:txBody>
      </p:sp>
    </p:spTree>
    <p:extLst>
      <p:ext uri="{BB962C8B-B14F-4D97-AF65-F5344CB8AC3E}">
        <p14:creationId xmlns:p14="http://schemas.microsoft.com/office/powerpoint/2010/main" val="687722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Ilmasto-</a:t>
            </a:r>
            <a:r>
              <a:rPr lang="fi-FI" baseline="0" dirty="0" smtClean="0"/>
              <a:t> ja energiatiekartassa nivotaan yhteen Tampereen ilmasto- ja energiatavoitteet, ilmastopäästöjen nykytila sekä esitetään skenaariot hiilineutraaliuden toteutumisesta</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4</a:t>
            </a:fld>
            <a:endParaRPr lang="fi-FI"/>
          </a:p>
        </p:txBody>
      </p:sp>
    </p:spTree>
    <p:extLst>
      <p:ext uri="{BB962C8B-B14F-4D97-AF65-F5344CB8AC3E}">
        <p14:creationId xmlns:p14="http://schemas.microsoft.com/office/powerpoint/2010/main" val="1137227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Ilmasto- ja energiatiekartassa keskitytään</a:t>
            </a:r>
            <a:r>
              <a:rPr lang="fi-FI" baseline="0" dirty="0" smtClean="0"/>
              <a:t> ilmastopäästöihin eniten vaikuttaviin osa-alueisiin. Teemoina ovat energia ja energiajärjestelmät, asuminen ja rakentaminen, liikkuminen </a:t>
            </a:r>
            <a:r>
              <a:rPr lang="fi-FI" baseline="0" smtClean="0"/>
              <a:t>ja maankäyttö sekä </a:t>
            </a:r>
            <a:r>
              <a:rPr lang="fi-FI" baseline="0" dirty="0" smtClean="0"/>
              <a:t>kuluttaminen ja materiaalikierto.</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5</a:t>
            </a:fld>
            <a:endParaRPr lang="fi-FI"/>
          </a:p>
        </p:txBody>
      </p:sp>
    </p:spTree>
    <p:extLst>
      <p:ext uri="{BB962C8B-B14F-4D97-AF65-F5344CB8AC3E}">
        <p14:creationId xmlns:p14="http://schemas.microsoft.com/office/powerpoint/2010/main" val="2366352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Ilmastopäästöistä</a:t>
            </a:r>
            <a:r>
              <a:rPr lang="fi-FI" baseline="0" dirty="0" smtClean="0"/>
              <a:t> suurin osa aiheutuu tosiaan rakennusten lämmityksestä ja liikenne, josta suurin osa henkilöautoliikennettä, tulee hyvänä (tai ehkä pahana) kakkosena. Sähkönkulutuksen osuus suurenee jatkossakin yhteiskunnan sähköistyessä. Valtakunnallisesti teollisuuden osuus ilmastopäästöistä on noin puolet, Tampereella vain 10 %. Teollisuudelle on olemassa omat energiatehokkuussopimuksensa.</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6</a:t>
            </a:fld>
            <a:endParaRPr lang="fi-FI"/>
          </a:p>
        </p:txBody>
      </p:sp>
    </p:spTree>
    <p:extLst>
      <p:ext uri="{BB962C8B-B14F-4D97-AF65-F5344CB8AC3E}">
        <p14:creationId xmlns:p14="http://schemas.microsoft.com/office/powerpoint/2010/main" val="1311487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Tampereen päästöt</a:t>
            </a:r>
            <a:r>
              <a:rPr lang="fi-FI" baseline="0" dirty="0" smtClean="0"/>
              <a:t> eivät ole valtakunnallisesti huippuluokkaa, mutta CO2-raportin tarkastelu tuotantoperusteinen eli kunnat, joissa on paljon maataloutta tai läpiajoliikennettä, nousevat tilaston toiseen päähän. Kulutusperusteisessa arviossa tilanne olisi </a:t>
            </a:r>
            <a:r>
              <a:rPr lang="fi-FI" baseline="0" dirty="0" err="1" smtClean="0"/>
              <a:t>toisennäköinen</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7</a:t>
            </a:fld>
            <a:endParaRPr lang="fi-FI"/>
          </a:p>
        </p:txBody>
      </p:sp>
    </p:spTree>
    <p:extLst>
      <p:ext uri="{BB962C8B-B14F-4D97-AF65-F5344CB8AC3E}">
        <p14:creationId xmlns:p14="http://schemas.microsoft.com/office/powerpoint/2010/main" val="3168735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Tampereella</a:t>
            </a:r>
            <a:r>
              <a:rPr lang="fi-FI" baseline="0" dirty="0" smtClean="0"/>
              <a:t> päästötilanne näyttää tällä hetkellä ihan hyvältä, joskin suurin osa vähennyksestä johtuu Tampereen Sähkölaitoksen panostuksesta uusiutuviin energiamuotoihin. Laskelmissa tosin puu esitetään nollapäästöisenä, mikä ei täysin pidä paikkaansa</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8</a:t>
            </a:fld>
            <a:endParaRPr lang="fi-FI"/>
          </a:p>
        </p:txBody>
      </p:sp>
    </p:spTree>
    <p:extLst>
      <p:ext uri="{BB962C8B-B14F-4D97-AF65-F5344CB8AC3E}">
        <p14:creationId xmlns:p14="http://schemas.microsoft.com/office/powerpoint/2010/main" val="2430369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Uusiutuvan energian potentiaali selvitettiin viime keväänä kuntakatselmuksessa ja varsinkin aurinkoenergian potentiaali</a:t>
            </a:r>
            <a:r>
              <a:rPr lang="fi-FI" baseline="0" dirty="0" smtClean="0"/>
              <a:t> on suuri. Geotermisen energian toimivuutta Suomen olosuhteissa kokeillaan parhaillaan Espoossa, tässä kuvassa geoterminen ei vielä näy. Aurinko- ja maalämpöpotentiaalit julkaistiin myös karttapalvelussa kartat.tampere.fi, josta voi käydä katsomassa oman kiinteistönsä tuottopotentiaalin.</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9</a:t>
            </a:fld>
            <a:endParaRPr lang="fi-FI"/>
          </a:p>
        </p:txBody>
      </p:sp>
    </p:spTree>
    <p:extLst>
      <p:ext uri="{BB962C8B-B14F-4D97-AF65-F5344CB8AC3E}">
        <p14:creationId xmlns:p14="http://schemas.microsoft.com/office/powerpoint/2010/main" val="633633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Perusskenaariossa jo nykyisillä</a:t>
            </a:r>
            <a:r>
              <a:rPr lang="fi-FI" baseline="0" dirty="0" smtClean="0"/>
              <a:t> päätetyillä toimilla</a:t>
            </a:r>
            <a:r>
              <a:rPr lang="fi-FI" dirty="0" smtClean="0"/>
              <a:t> päästään 78 prosentin</a:t>
            </a:r>
            <a:r>
              <a:rPr lang="fi-FI" baseline="0" dirty="0" smtClean="0"/>
              <a:t> vähenemään ilmastopäästöissä. Vuosille 2030, 2035 ja 2040 vastaavat vähenemät olisivat 58, 64 ja 68 %. </a:t>
            </a:r>
            <a:endParaRPr lang="fi-FI" dirty="0"/>
          </a:p>
        </p:txBody>
      </p:sp>
      <p:sp>
        <p:nvSpPr>
          <p:cNvPr id="4" name="Dian numeron paikkamerkki 3"/>
          <p:cNvSpPr>
            <a:spLocks noGrp="1"/>
          </p:cNvSpPr>
          <p:nvPr>
            <p:ph type="sldNum" sz="quarter" idx="10"/>
          </p:nvPr>
        </p:nvSpPr>
        <p:spPr/>
        <p:txBody>
          <a:bodyPr/>
          <a:lstStyle/>
          <a:p>
            <a:fld id="{1C4B58E0-7647-4490-A483-BCA28A0037F6}" type="slidenum">
              <a:rPr lang="fi-FI" smtClean="0"/>
              <a:t>10</a:t>
            </a:fld>
            <a:endParaRPr lang="fi-FI"/>
          </a:p>
        </p:txBody>
      </p:sp>
    </p:spTree>
    <p:extLst>
      <p:ext uri="{BB962C8B-B14F-4D97-AF65-F5344CB8AC3E}">
        <p14:creationId xmlns:p14="http://schemas.microsoft.com/office/powerpoint/2010/main" val="2996530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C874448A-9634-43B3-8D82-B1B1CF5967BD}" type="datetimeFigureOut">
              <a:rPr lang="fi-FI" smtClean="0"/>
              <a:t>26.1.2017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3468931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874448A-9634-43B3-8D82-B1B1CF5967BD}" type="datetimeFigureOut">
              <a:rPr lang="fi-FI" smtClean="0"/>
              <a:t>26.1.2017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2452474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874448A-9634-43B3-8D82-B1B1CF5967BD}" type="datetimeFigureOut">
              <a:rPr lang="fi-FI" smtClean="0"/>
              <a:t>26.1.2017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411098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874448A-9634-43B3-8D82-B1B1CF5967BD}" type="datetimeFigureOut">
              <a:rPr lang="fi-FI" smtClean="0"/>
              <a:t>26.1.2017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213340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C874448A-9634-43B3-8D82-B1B1CF5967BD}" type="datetimeFigureOut">
              <a:rPr lang="fi-FI" smtClean="0"/>
              <a:t>26.1.2017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507069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C874448A-9634-43B3-8D82-B1B1CF5967BD}" type="datetimeFigureOut">
              <a:rPr lang="fi-FI" smtClean="0"/>
              <a:t>26.1.2017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1629131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C874448A-9634-43B3-8D82-B1B1CF5967BD}" type="datetimeFigureOut">
              <a:rPr lang="fi-FI" smtClean="0"/>
              <a:t>26.1.2017</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110048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C874448A-9634-43B3-8D82-B1B1CF5967BD}" type="datetimeFigureOut">
              <a:rPr lang="fi-FI" smtClean="0"/>
              <a:t>26.1.2017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74094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C874448A-9634-43B3-8D82-B1B1CF5967BD}" type="datetimeFigureOut">
              <a:rPr lang="fi-FI" smtClean="0"/>
              <a:t>26.1.2017</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2013975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874448A-9634-43B3-8D82-B1B1CF5967BD}" type="datetimeFigureOut">
              <a:rPr lang="fi-FI" smtClean="0"/>
              <a:t>26.1.2017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77848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874448A-9634-43B3-8D82-B1B1CF5967BD}" type="datetimeFigureOut">
              <a:rPr lang="fi-FI" smtClean="0"/>
              <a:t>26.1.2017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8722E27-312E-41AC-9C6E-8885DA30CCFD}" type="slidenum">
              <a:rPr lang="fi-FI" smtClean="0"/>
              <a:t>‹#›</a:t>
            </a:fld>
            <a:endParaRPr lang="fi-FI"/>
          </a:p>
        </p:txBody>
      </p:sp>
    </p:spTree>
    <p:extLst>
      <p:ext uri="{BB962C8B-B14F-4D97-AF65-F5344CB8AC3E}">
        <p14:creationId xmlns:p14="http://schemas.microsoft.com/office/powerpoint/2010/main" val="226165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4448A-9634-43B3-8D82-B1B1CF5967BD}" type="datetimeFigureOut">
              <a:rPr lang="fi-FI" smtClean="0"/>
              <a:t>26.1.2017</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722E27-312E-41AC-9C6E-8885DA30CCFD}" type="slidenum">
              <a:rPr lang="fi-FI" smtClean="0"/>
              <a:t>‹#›</a:t>
            </a:fld>
            <a:endParaRPr lang="fi-FI"/>
          </a:p>
        </p:txBody>
      </p:sp>
    </p:spTree>
    <p:extLst>
      <p:ext uri="{BB962C8B-B14F-4D97-AF65-F5344CB8AC3E}">
        <p14:creationId xmlns:p14="http://schemas.microsoft.com/office/powerpoint/2010/main" val="606976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2.png"/><Relationship Id="rId7"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4.emf"/><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3.jpeg"/><Relationship Id="rId7"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4.emf"/><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uva 3"/>
          <p:cNvPicPr>
            <a:picLocks noChangeAspect="1"/>
          </p:cNvPicPr>
          <p:nvPr/>
        </p:nvPicPr>
        <p:blipFill>
          <a:blip r:embed="rId2"/>
          <a:stretch>
            <a:fillRect/>
          </a:stretch>
        </p:blipFill>
        <p:spPr>
          <a:xfrm>
            <a:off x="5879301" y="-2188177"/>
            <a:ext cx="7834421" cy="6927603"/>
          </a:xfrm>
          <a:prstGeom prst="rect">
            <a:avLst/>
          </a:prstGeom>
        </p:spPr>
      </p:pic>
      <p:sp>
        <p:nvSpPr>
          <p:cNvPr id="5" name="Otsikko 1"/>
          <p:cNvSpPr>
            <a:spLocks noGrp="1"/>
          </p:cNvSpPr>
          <p:nvPr>
            <p:ph type="ctrTitle"/>
          </p:nvPr>
        </p:nvSpPr>
        <p:spPr>
          <a:xfrm>
            <a:off x="431670" y="1045125"/>
            <a:ext cx="9144000" cy="2387600"/>
          </a:xfrm>
        </p:spPr>
        <p:txBody>
          <a:bodyPr/>
          <a:lstStyle/>
          <a:p>
            <a:r>
              <a:rPr lang="fi-FI" b="1" dirty="0" smtClean="0">
                <a:solidFill>
                  <a:srgbClr val="0070C0"/>
                </a:solidFill>
              </a:rPr>
              <a:t>Hiilineutraali Tampere</a:t>
            </a:r>
            <a:endParaRPr lang="fi-FI" b="1" dirty="0">
              <a:solidFill>
                <a:srgbClr val="0070C0"/>
              </a:solidFill>
            </a:endParaRPr>
          </a:p>
        </p:txBody>
      </p:sp>
      <p:sp>
        <p:nvSpPr>
          <p:cNvPr id="6" name="Alaotsikko 2"/>
          <p:cNvSpPr txBox="1">
            <a:spLocks/>
          </p:cNvSpPr>
          <p:nvPr/>
        </p:nvSpPr>
        <p:spPr>
          <a:xfrm>
            <a:off x="399700" y="3208734"/>
            <a:ext cx="8535600" cy="3888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i-FI" sz="2800" dirty="0" smtClean="0">
                <a:solidFill>
                  <a:srgbClr val="0070C0"/>
                </a:solidFill>
              </a:rPr>
              <a:t>Tampereen ilmasto- ja energiatavoitteet</a:t>
            </a:r>
            <a:endParaRPr lang="fi-FI" sz="2800" dirty="0">
              <a:solidFill>
                <a:srgbClr val="0070C0"/>
              </a:solidFill>
            </a:endParaRPr>
          </a:p>
        </p:txBody>
      </p:sp>
      <p:sp>
        <p:nvSpPr>
          <p:cNvPr id="7" name="Alaotsikko 2"/>
          <p:cNvSpPr txBox="1">
            <a:spLocks/>
          </p:cNvSpPr>
          <p:nvPr/>
        </p:nvSpPr>
        <p:spPr>
          <a:xfrm>
            <a:off x="735870" y="3646799"/>
            <a:ext cx="8535600" cy="388800"/>
          </a:xfrm>
          <a:prstGeom prst="rect">
            <a:avLst/>
          </a:prstGeom>
        </p:spPr>
        <p:txBody>
          <a:bodyPr vert="horz" lIns="91440" tIns="45720" rIns="91440" bIns="45720" rtlCol="0">
            <a:normAutofit/>
          </a:bodyPr>
          <a:lstStyle>
            <a:lvl1pPr marL="0" indent="0" algn="ctr" defTabSz="914400" rtl="0" eaLnBrk="1" latinLnBrk="0" hangingPunct="1">
              <a:lnSpc>
                <a:spcPts val="2300"/>
              </a:lnSpc>
              <a:spcBef>
                <a:spcPts val="1500"/>
              </a:spcBef>
              <a:buFont typeface="Arial" panose="020B0604020202020204" pitchFamily="34" charset="0"/>
              <a:buNone/>
              <a:defRPr sz="2400" kern="1200">
                <a:solidFill>
                  <a:srgbClr val="898989"/>
                </a:solidFill>
                <a:latin typeface="+mn-lt"/>
                <a:ea typeface="+mn-ea"/>
                <a:cs typeface="+mn-cs"/>
              </a:defRPr>
            </a:lvl1pPr>
            <a:lvl2pPr marL="457200" indent="0" algn="ctr" defTabSz="914400" rtl="0" eaLnBrk="1" latinLnBrk="0" hangingPunct="1">
              <a:lnSpc>
                <a:spcPct val="90000"/>
              </a:lnSpc>
              <a:spcBef>
                <a:spcPts val="8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4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i-FI" dirty="0" smtClean="0">
                <a:solidFill>
                  <a:srgbClr val="0070C0"/>
                </a:solidFill>
              </a:rPr>
              <a:t>MAHKU –seminaari 26.1.2017 Vapriikki</a:t>
            </a:r>
          </a:p>
          <a:p>
            <a:endParaRPr lang="fi-FI" dirty="0">
              <a:solidFill>
                <a:srgbClr val="0070C0"/>
              </a:solidFill>
            </a:endParaRPr>
          </a:p>
        </p:txBody>
      </p:sp>
      <p:pic>
        <p:nvPicPr>
          <p:cNvPr id="8" name="Kuva 7"/>
          <p:cNvPicPr/>
          <p:nvPr/>
        </p:nvPicPr>
        <p:blipFill>
          <a:blip r:embed="rId3" cstate="print">
            <a:extLst>
              <a:ext uri="{28A0092B-C50C-407E-A947-70E740481C1C}">
                <a14:useLocalDpi xmlns:a14="http://schemas.microsoft.com/office/drawing/2010/main" val="0"/>
              </a:ext>
            </a:extLst>
          </a:blip>
          <a:stretch>
            <a:fillRect/>
          </a:stretch>
        </p:blipFill>
        <p:spPr>
          <a:xfrm>
            <a:off x="7168564" y="5491268"/>
            <a:ext cx="356235" cy="539750"/>
          </a:xfrm>
          <a:prstGeom prst="rect">
            <a:avLst/>
          </a:prstGeom>
        </p:spPr>
      </p:pic>
      <p:pic>
        <p:nvPicPr>
          <p:cNvPr id="9" name="Kuva 8"/>
          <p:cNvPicPr/>
          <p:nvPr/>
        </p:nvPicPr>
        <p:blipFill>
          <a:blip r:embed="rId3" cstate="print">
            <a:extLst>
              <a:ext uri="{28A0092B-C50C-407E-A947-70E740481C1C}">
                <a14:useLocalDpi xmlns:a14="http://schemas.microsoft.com/office/drawing/2010/main" val="0"/>
              </a:ext>
            </a:extLst>
          </a:blip>
          <a:stretch>
            <a:fillRect/>
          </a:stretch>
        </p:blipFill>
        <p:spPr>
          <a:xfrm>
            <a:off x="7402340" y="5657637"/>
            <a:ext cx="356235" cy="539750"/>
          </a:xfrm>
          <a:prstGeom prst="rect">
            <a:avLst/>
          </a:prstGeom>
        </p:spPr>
      </p:pic>
      <p:pic>
        <p:nvPicPr>
          <p:cNvPr id="12" name="Kuva 11"/>
          <p:cNvPicPr/>
          <p:nvPr/>
        </p:nvPicPr>
        <p:blipFill>
          <a:blip r:embed="rId4" cstate="print">
            <a:extLst>
              <a:ext uri="{28A0092B-C50C-407E-A947-70E740481C1C}">
                <a14:useLocalDpi xmlns:a14="http://schemas.microsoft.com/office/drawing/2010/main" val="0"/>
              </a:ext>
            </a:extLst>
          </a:blip>
          <a:stretch>
            <a:fillRect/>
          </a:stretch>
        </p:blipFill>
        <p:spPr>
          <a:xfrm>
            <a:off x="4689628" y="6053560"/>
            <a:ext cx="2379345" cy="287655"/>
          </a:xfrm>
          <a:prstGeom prst="rect">
            <a:avLst/>
          </a:prstGeom>
        </p:spPr>
      </p:pic>
    </p:spTree>
    <p:extLst>
      <p:ext uri="{BB962C8B-B14F-4D97-AF65-F5344CB8AC3E}">
        <p14:creationId xmlns:p14="http://schemas.microsoft.com/office/powerpoint/2010/main" val="2947706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Kuva 10"/>
          <p:cNvPicPr>
            <a:picLocks noChangeAspect="1"/>
          </p:cNvPicPr>
          <p:nvPr/>
        </p:nvPicPr>
        <p:blipFill>
          <a:blip r:embed="rId3"/>
          <a:stretch>
            <a:fillRect/>
          </a:stretch>
        </p:blipFill>
        <p:spPr>
          <a:xfrm>
            <a:off x="401955" y="548027"/>
            <a:ext cx="11333329" cy="5993370"/>
          </a:xfrm>
          <a:prstGeom prst="rect">
            <a:avLst/>
          </a:prstGeom>
        </p:spPr>
      </p:pic>
      <p:sp>
        <p:nvSpPr>
          <p:cNvPr id="2" name="Otsikko 1"/>
          <p:cNvSpPr>
            <a:spLocks noGrp="1"/>
          </p:cNvSpPr>
          <p:nvPr>
            <p:ph type="title"/>
          </p:nvPr>
        </p:nvSpPr>
        <p:spPr>
          <a:xfrm>
            <a:off x="1219685" y="272592"/>
            <a:ext cx="10515600" cy="1325563"/>
          </a:xfrm>
        </p:spPr>
        <p:txBody>
          <a:bodyPr>
            <a:normAutofit/>
          </a:bodyPr>
          <a:lstStyle/>
          <a:p>
            <a:pPr algn="r"/>
            <a:r>
              <a:rPr lang="fi-FI" sz="7200" b="1" dirty="0" smtClean="0">
                <a:solidFill>
                  <a:srgbClr val="012493"/>
                </a:solidFill>
              </a:rPr>
              <a:t>Tiekartan perusskenaario</a:t>
            </a:r>
            <a:endParaRPr lang="fi-FI" sz="7200" b="1" dirty="0">
              <a:solidFill>
                <a:srgbClr val="012493"/>
              </a:solidFill>
            </a:endParaRPr>
          </a:p>
        </p:txBody>
      </p:sp>
      <p:sp>
        <p:nvSpPr>
          <p:cNvPr id="12" name="Pyöristetty suorakulmio 11"/>
          <p:cNvSpPr/>
          <p:nvPr/>
        </p:nvSpPr>
        <p:spPr>
          <a:xfrm>
            <a:off x="6342450" y="1666101"/>
            <a:ext cx="2745622" cy="2458299"/>
          </a:xfrm>
          <a:prstGeom prst="roundRect">
            <a:avLst/>
          </a:prstGeom>
          <a:solidFill>
            <a:srgbClr val="012493"/>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13" name="Tekstiruutu 12"/>
          <p:cNvSpPr txBox="1"/>
          <p:nvPr/>
        </p:nvSpPr>
        <p:spPr>
          <a:xfrm>
            <a:off x="6720514" y="1727591"/>
            <a:ext cx="2259360" cy="1107996"/>
          </a:xfrm>
          <a:prstGeom prst="rect">
            <a:avLst/>
          </a:prstGeom>
          <a:noFill/>
        </p:spPr>
        <p:txBody>
          <a:bodyPr wrap="square" rtlCol="0">
            <a:spAutoFit/>
          </a:bodyPr>
          <a:lstStyle/>
          <a:p>
            <a:r>
              <a:rPr lang="fi-FI" sz="6600" b="1" dirty="0" smtClean="0">
                <a:solidFill>
                  <a:schemeClr val="bg1"/>
                </a:solidFill>
              </a:rPr>
              <a:t>-78 %</a:t>
            </a:r>
            <a:endParaRPr lang="fi-FI" sz="6600" b="1" dirty="0">
              <a:solidFill>
                <a:schemeClr val="bg1"/>
              </a:solidFill>
            </a:endParaRPr>
          </a:p>
        </p:txBody>
      </p:sp>
      <p:sp>
        <p:nvSpPr>
          <p:cNvPr id="14" name="Tekstiruutu 13"/>
          <p:cNvSpPr txBox="1"/>
          <p:nvPr/>
        </p:nvSpPr>
        <p:spPr>
          <a:xfrm>
            <a:off x="6558847" y="2763545"/>
            <a:ext cx="2312828" cy="1200329"/>
          </a:xfrm>
          <a:prstGeom prst="rect">
            <a:avLst/>
          </a:prstGeom>
          <a:noFill/>
        </p:spPr>
        <p:txBody>
          <a:bodyPr wrap="square" rtlCol="0">
            <a:spAutoFit/>
          </a:bodyPr>
          <a:lstStyle/>
          <a:p>
            <a:pPr algn="ctr"/>
            <a:r>
              <a:rPr lang="fi-FI" b="1" dirty="0" smtClean="0">
                <a:solidFill>
                  <a:schemeClr val="bg1"/>
                </a:solidFill>
              </a:rPr>
              <a:t>CO2-päästöissä vuoteen 2050 mennessä </a:t>
            </a:r>
          </a:p>
          <a:p>
            <a:pPr algn="ctr"/>
            <a:r>
              <a:rPr lang="fi-FI" b="1" dirty="0" smtClean="0">
                <a:solidFill>
                  <a:schemeClr val="bg1"/>
                </a:solidFill>
              </a:rPr>
              <a:t>1990 tasosta</a:t>
            </a:r>
            <a:endParaRPr lang="fi-FI" b="1" dirty="0">
              <a:solidFill>
                <a:schemeClr val="bg1"/>
              </a:solidFill>
            </a:endParaRPr>
          </a:p>
        </p:txBody>
      </p:sp>
    </p:spTree>
    <p:extLst>
      <p:ext uri="{BB962C8B-B14F-4D97-AF65-F5344CB8AC3E}">
        <p14:creationId xmlns:p14="http://schemas.microsoft.com/office/powerpoint/2010/main" val="2627774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uva 3"/>
          <p:cNvPicPr>
            <a:picLocks noChangeAspect="1"/>
          </p:cNvPicPr>
          <p:nvPr/>
        </p:nvPicPr>
        <p:blipFill>
          <a:blip r:embed="rId3"/>
          <a:stretch>
            <a:fillRect/>
          </a:stretch>
        </p:blipFill>
        <p:spPr>
          <a:xfrm>
            <a:off x="327479" y="272592"/>
            <a:ext cx="11407806" cy="6348994"/>
          </a:xfrm>
          <a:prstGeom prst="rect">
            <a:avLst/>
          </a:prstGeom>
        </p:spPr>
      </p:pic>
      <p:sp>
        <p:nvSpPr>
          <p:cNvPr id="2" name="Otsikko 1"/>
          <p:cNvSpPr>
            <a:spLocks noGrp="1"/>
          </p:cNvSpPr>
          <p:nvPr>
            <p:ph type="title"/>
          </p:nvPr>
        </p:nvSpPr>
        <p:spPr>
          <a:xfrm>
            <a:off x="1219685" y="272592"/>
            <a:ext cx="10515600" cy="1325563"/>
          </a:xfrm>
        </p:spPr>
        <p:txBody>
          <a:bodyPr>
            <a:normAutofit/>
          </a:bodyPr>
          <a:lstStyle/>
          <a:p>
            <a:pPr algn="r"/>
            <a:r>
              <a:rPr lang="fi-FI" sz="7200" b="1" dirty="0" smtClean="0">
                <a:solidFill>
                  <a:srgbClr val="C61888"/>
                </a:solidFill>
              </a:rPr>
              <a:t>Tiekartan visioskenaario</a:t>
            </a:r>
            <a:endParaRPr lang="fi-FI" sz="7200" b="1" dirty="0">
              <a:solidFill>
                <a:srgbClr val="C61888"/>
              </a:solidFill>
            </a:endParaRPr>
          </a:p>
        </p:txBody>
      </p:sp>
      <p:sp>
        <p:nvSpPr>
          <p:cNvPr id="12" name="Pyöristetty suorakulmio 11"/>
          <p:cNvSpPr/>
          <p:nvPr/>
        </p:nvSpPr>
        <p:spPr>
          <a:xfrm>
            <a:off x="6342450" y="1666101"/>
            <a:ext cx="2745622" cy="2458299"/>
          </a:xfrm>
          <a:prstGeom prst="roundRect">
            <a:avLst/>
          </a:prstGeom>
          <a:solidFill>
            <a:srgbClr val="C6188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13" name="Tekstiruutu 12"/>
          <p:cNvSpPr txBox="1"/>
          <p:nvPr/>
        </p:nvSpPr>
        <p:spPr>
          <a:xfrm>
            <a:off x="6720514" y="1727591"/>
            <a:ext cx="2259360" cy="1107996"/>
          </a:xfrm>
          <a:prstGeom prst="rect">
            <a:avLst/>
          </a:prstGeom>
          <a:noFill/>
        </p:spPr>
        <p:txBody>
          <a:bodyPr wrap="square" rtlCol="0">
            <a:spAutoFit/>
          </a:bodyPr>
          <a:lstStyle/>
          <a:p>
            <a:r>
              <a:rPr lang="fi-FI" sz="6600" b="1" dirty="0" smtClean="0">
                <a:solidFill>
                  <a:schemeClr val="bg1"/>
                </a:solidFill>
              </a:rPr>
              <a:t>-88 %</a:t>
            </a:r>
            <a:endParaRPr lang="fi-FI" sz="6600" b="1" dirty="0">
              <a:solidFill>
                <a:schemeClr val="bg1"/>
              </a:solidFill>
            </a:endParaRPr>
          </a:p>
        </p:txBody>
      </p:sp>
      <p:sp>
        <p:nvSpPr>
          <p:cNvPr id="14" name="Tekstiruutu 13"/>
          <p:cNvSpPr txBox="1"/>
          <p:nvPr/>
        </p:nvSpPr>
        <p:spPr>
          <a:xfrm>
            <a:off x="6558847" y="2763545"/>
            <a:ext cx="2312828" cy="1200329"/>
          </a:xfrm>
          <a:prstGeom prst="rect">
            <a:avLst/>
          </a:prstGeom>
          <a:noFill/>
        </p:spPr>
        <p:txBody>
          <a:bodyPr wrap="square" rtlCol="0">
            <a:spAutoFit/>
          </a:bodyPr>
          <a:lstStyle/>
          <a:p>
            <a:pPr algn="ctr"/>
            <a:r>
              <a:rPr lang="fi-FI" b="1" dirty="0" smtClean="0">
                <a:solidFill>
                  <a:schemeClr val="bg1"/>
                </a:solidFill>
              </a:rPr>
              <a:t>CO2-päästöissä vuoteen 2050 mennessä </a:t>
            </a:r>
          </a:p>
          <a:p>
            <a:pPr algn="ctr"/>
            <a:r>
              <a:rPr lang="fi-FI" b="1" dirty="0" smtClean="0">
                <a:solidFill>
                  <a:schemeClr val="bg1"/>
                </a:solidFill>
              </a:rPr>
              <a:t>1990 tasosta</a:t>
            </a:r>
            <a:endParaRPr lang="fi-FI" b="1" dirty="0">
              <a:solidFill>
                <a:schemeClr val="bg1"/>
              </a:solidFill>
            </a:endParaRPr>
          </a:p>
        </p:txBody>
      </p:sp>
      <p:sp>
        <p:nvSpPr>
          <p:cNvPr id="3" name="Tekstiruutu 2"/>
          <p:cNvSpPr txBox="1"/>
          <p:nvPr/>
        </p:nvSpPr>
        <p:spPr>
          <a:xfrm>
            <a:off x="3998794" y="1296537"/>
            <a:ext cx="6782937" cy="369332"/>
          </a:xfrm>
          <a:prstGeom prst="rect">
            <a:avLst/>
          </a:prstGeom>
          <a:noFill/>
        </p:spPr>
        <p:txBody>
          <a:bodyPr wrap="square" rtlCol="0">
            <a:spAutoFit/>
          </a:bodyPr>
          <a:lstStyle/>
          <a:p>
            <a:r>
              <a:rPr lang="fi-FI" dirty="0" smtClean="0">
                <a:solidFill>
                  <a:srgbClr val="C61888"/>
                </a:solidFill>
              </a:rPr>
              <a:t>Tiekarttatyöpajoissa kehitettyjen toimien pohjalta</a:t>
            </a:r>
            <a:endParaRPr lang="fi-FI" dirty="0">
              <a:solidFill>
                <a:srgbClr val="C61888"/>
              </a:solidFill>
            </a:endParaRPr>
          </a:p>
        </p:txBody>
      </p:sp>
    </p:spTree>
    <p:extLst>
      <p:ext uri="{BB962C8B-B14F-4D97-AF65-F5344CB8AC3E}">
        <p14:creationId xmlns:p14="http://schemas.microsoft.com/office/powerpoint/2010/main" val="13839646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8419" y="2480529"/>
            <a:ext cx="10515600" cy="1325563"/>
          </a:xfrm>
        </p:spPr>
        <p:txBody>
          <a:bodyPr>
            <a:normAutofit fontScale="90000"/>
          </a:bodyPr>
          <a:lstStyle/>
          <a:p>
            <a:r>
              <a:rPr lang="fi-FI" sz="7200" b="1" dirty="0" smtClean="0">
                <a:solidFill>
                  <a:srgbClr val="0070C0"/>
                </a:solidFill>
              </a:rPr>
              <a:t>							   Kiitos! </a:t>
            </a:r>
            <a:br>
              <a:rPr lang="fi-FI" sz="7200" b="1" dirty="0" smtClean="0">
                <a:solidFill>
                  <a:srgbClr val="0070C0"/>
                </a:solidFill>
              </a:rPr>
            </a:br>
            <a:r>
              <a:rPr lang="fi-FI" sz="7200" b="1" dirty="0" smtClean="0">
                <a:solidFill>
                  <a:srgbClr val="0070C0"/>
                </a:solidFill>
              </a:rPr>
              <a:t>							</a:t>
            </a:r>
            <a:r>
              <a:rPr lang="fi-FI" sz="2200" b="1" dirty="0" smtClean="0">
                <a:solidFill>
                  <a:srgbClr val="0070C0"/>
                </a:solidFill>
              </a:rPr>
              <a:t>Lisätietoja: Kaisu Anttonen 05063698</a:t>
            </a:r>
            <a:br>
              <a:rPr lang="fi-FI" sz="2200" b="1" dirty="0" smtClean="0">
                <a:solidFill>
                  <a:srgbClr val="0070C0"/>
                </a:solidFill>
              </a:rPr>
            </a:br>
            <a:r>
              <a:rPr lang="fi-FI" sz="2200" b="1" dirty="0">
                <a:solidFill>
                  <a:srgbClr val="0070C0"/>
                </a:solidFill>
              </a:rPr>
              <a:t>	</a:t>
            </a:r>
            <a:r>
              <a:rPr lang="fi-FI" sz="2200" b="1" dirty="0" smtClean="0">
                <a:solidFill>
                  <a:srgbClr val="0070C0"/>
                </a:solidFill>
              </a:rPr>
              <a:t>						etunimi.sukunimi@tampere.fi</a:t>
            </a:r>
            <a:endParaRPr lang="fi-FI" sz="2200" b="1" dirty="0">
              <a:solidFill>
                <a:srgbClr val="0070C0"/>
              </a:solidFill>
            </a:endParaRPr>
          </a:p>
        </p:txBody>
      </p:sp>
      <p:pic>
        <p:nvPicPr>
          <p:cNvPr id="4" name="Kuva 3"/>
          <p:cNvPicPr/>
          <p:nvPr/>
        </p:nvPicPr>
        <p:blipFill>
          <a:blip r:embed="rId3" cstate="print">
            <a:extLst>
              <a:ext uri="{28A0092B-C50C-407E-A947-70E740481C1C}">
                <a14:useLocalDpi xmlns:a14="http://schemas.microsoft.com/office/drawing/2010/main" val="0"/>
              </a:ext>
            </a:extLst>
          </a:blip>
          <a:stretch>
            <a:fillRect/>
          </a:stretch>
        </p:blipFill>
        <p:spPr>
          <a:xfrm>
            <a:off x="7168564" y="5491268"/>
            <a:ext cx="356235" cy="539750"/>
          </a:xfrm>
          <a:prstGeom prst="rect">
            <a:avLst/>
          </a:prstGeom>
        </p:spPr>
      </p:pic>
      <p:pic>
        <p:nvPicPr>
          <p:cNvPr id="5" name="Kuva 4"/>
          <p:cNvPicPr/>
          <p:nvPr/>
        </p:nvPicPr>
        <p:blipFill>
          <a:blip r:embed="rId3" cstate="print">
            <a:extLst>
              <a:ext uri="{28A0092B-C50C-407E-A947-70E740481C1C}">
                <a14:useLocalDpi xmlns:a14="http://schemas.microsoft.com/office/drawing/2010/main" val="0"/>
              </a:ext>
            </a:extLst>
          </a:blip>
          <a:stretch>
            <a:fillRect/>
          </a:stretch>
        </p:blipFill>
        <p:spPr>
          <a:xfrm>
            <a:off x="7402340" y="5657637"/>
            <a:ext cx="356235" cy="539750"/>
          </a:xfrm>
          <a:prstGeom prst="rect">
            <a:avLst/>
          </a:prstGeom>
        </p:spPr>
      </p:pic>
      <p:pic>
        <p:nvPicPr>
          <p:cNvPr id="6" name="Kuva 5"/>
          <p:cNvPicPr/>
          <p:nvPr/>
        </p:nvPicPr>
        <p:blipFill>
          <a:blip r:embed="rId4" cstate="print">
            <a:extLst>
              <a:ext uri="{28A0092B-C50C-407E-A947-70E740481C1C}">
                <a14:useLocalDpi xmlns:a14="http://schemas.microsoft.com/office/drawing/2010/main" val="0"/>
              </a:ext>
            </a:extLst>
          </a:blip>
          <a:stretch>
            <a:fillRect/>
          </a:stretch>
        </p:blipFill>
        <p:spPr>
          <a:xfrm>
            <a:off x="4689628" y="6053560"/>
            <a:ext cx="2379345" cy="287655"/>
          </a:xfrm>
          <a:prstGeom prst="rect">
            <a:avLst/>
          </a:prstGeom>
        </p:spPr>
      </p:pic>
      <p:pic>
        <p:nvPicPr>
          <p:cNvPr id="3" name="Kuva 2"/>
          <p:cNvPicPr>
            <a:picLocks noChangeAspect="1"/>
          </p:cNvPicPr>
          <p:nvPr/>
        </p:nvPicPr>
        <p:blipFill>
          <a:blip r:embed="rId5"/>
          <a:stretch>
            <a:fillRect/>
          </a:stretch>
        </p:blipFill>
        <p:spPr>
          <a:xfrm>
            <a:off x="1228298" y="1243814"/>
            <a:ext cx="4296159" cy="4247454"/>
          </a:xfrm>
          <a:prstGeom prst="rect">
            <a:avLst/>
          </a:prstGeom>
        </p:spPr>
      </p:pic>
    </p:spTree>
    <p:extLst>
      <p:ext uri="{BB962C8B-B14F-4D97-AF65-F5344CB8AC3E}">
        <p14:creationId xmlns:p14="http://schemas.microsoft.com/office/powerpoint/2010/main" val="1092341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Kuva 22"/>
          <p:cNvPicPr>
            <a:picLocks noChangeAspect="1"/>
          </p:cNvPicPr>
          <p:nvPr/>
        </p:nvPicPr>
        <p:blipFill>
          <a:blip r:embed="rId3"/>
          <a:stretch>
            <a:fillRect/>
          </a:stretch>
        </p:blipFill>
        <p:spPr>
          <a:xfrm>
            <a:off x="7473725" y="1019889"/>
            <a:ext cx="3004470" cy="2952946"/>
          </a:xfrm>
          <a:prstGeom prst="rect">
            <a:avLst/>
          </a:prstGeom>
        </p:spPr>
      </p:pic>
      <p:sp>
        <p:nvSpPr>
          <p:cNvPr id="2" name="Otsikko 1"/>
          <p:cNvSpPr>
            <a:spLocks noGrp="1"/>
          </p:cNvSpPr>
          <p:nvPr>
            <p:ph type="title"/>
          </p:nvPr>
        </p:nvSpPr>
        <p:spPr>
          <a:xfrm>
            <a:off x="877047" y="296887"/>
            <a:ext cx="10515600" cy="1325563"/>
          </a:xfrm>
        </p:spPr>
        <p:txBody>
          <a:bodyPr>
            <a:normAutofit/>
          </a:bodyPr>
          <a:lstStyle/>
          <a:p>
            <a:pPr algn="ctr"/>
            <a:r>
              <a:rPr lang="fi-FI" sz="7200" b="1" dirty="0" smtClean="0">
                <a:solidFill>
                  <a:srgbClr val="FFC000"/>
                </a:solidFill>
              </a:rPr>
              <a:t>Tämänhetkiset tavoitteet</a:t>
            </a:r>
            <a:endParaRPr lang="fi-FI" sz="7200" b="1" dirty="0">
              <a:solidFill>
                <a:srgbClr val="FFC000"/>
              </a:solidFill>
            </a:endParaRPr>
          </a:p>
        </p:txBody>
      </p:sp>
      <p:pic>
        <p:nvPicPr>
          <p:cNvPr id="4" name="Kuva 3"/>
          <p:cNvPicPr/>
          <p:nvPr/>
        </p:nvPicPr>
        <p:blipFill>
          <a:blip r:embed="rId4" cstate="print">
            <a:extLst>
              <a:ext uri="{28A0092B-C50C-407E-A947-70E740481C1C}">
                <a14:useLocalDpi xmlns:a14="http://schemas.microsoft.com/office/drawing/2010/main" val="0"/>
              </a:ext>
            </a:extLst>
          </a:blip>
          <a:stretch>
            <a:fillRect/>
          </a:stretch>
        </p:blipFill>
        <p:spPr>
          <a:xfrm>
            <a:off x="7168564" y="5491268"/>
            <a:ext cx="356235" cy="539750"/>
          </a:xfrm>
          <a:prstGeom prst="rect">
            <a:avLst/>
          </a:prstGeom>
        </p:spPr>
      </p:pic>
      <p:pic>
        <p:nvPicPr>
          <p:cNvPr id="5" name="Kuva 4"/>
          <p:cNvPicPr/>
          <p:nvPr/>
        </p:nvPicPr>
        <p:blipFill>
          <a:blip r:embed="rId4" cstate="print">
            <a:extLst>
              <a:ext uri="{28A0092B-C50C-407E-A947-70E740481C1C}">
                <a14:useLocalDpi xmlns:a14="http://schemas.microsoft.com/office/drawing/2010/main" val="0"/>
              </a:ext>
            </a:extLst>
          </a:blip>
          <a:stretch>
            <a:fillRect/>
          </a:stretch>
        </p:blipFill>
        <p:spPr>
          <a:xfrm>
            <a:off x="7402340" y="5657637"/>
            <a:ext cx="356235" cy="539750"/>
          </a:xfrm>
          <a:prstGeom prst="rect">
            <a:avLst/>
          </a:prstGeom>
        </p:spPr>
      </p:pic>
      <p:pic>
        <p:nvPicPr>
          <p:cNvPr id="6" name="Kuva 5"/>
          <p:cNvPicPr/>
          <p:nvPr/>
        </p:nvPicPr>
        <p:blipFill>
          <a:blip r:embed="rId5" cstate="print">
            <a:extLst>
              <a:ext uri="{28A0092B-C50C-407E-A947-70E740481C1C}">
                <a14:useLocalDpi xmlns:a14="http://schemas.microsoft.com/office/drawing/2010/main" val="0"/>
              </a:ext>
            </a:extLst>
          </a:blip>
          <a:stretch>
            <a:fillRect/>
          </a:stretch>
        </p:blipFill>
        <p:spPr>
          <a:xfrm>
            <a:off x="4689628" y="6053560"/>
            <a:ext cx="2379345" cy="287655"/>
          </a:xfrm>
          <a:prstGeom prst="rect">
            <a:avLst/>
          </a:prstGeom>
        </p:spPr>
      </p:pic>
      <p:sp>
        <p:nvSpPr>
          <p:cNvPr id="7" name="Pyöristetty suorakulmio 6"/>
          <p:cNvSpPr/>
          <p:nvPr/>
        </p:nvSpPr>
        <p:spPr>
          <a:xfrm>
            <a:off x="1724400" y="2955769"/>
            <a:ext cx="2745622" cy="2458299"/>
          </a:xfrm>
          <a:prstGeom prst="roundRect">
            <a:avLst/>
          </a:prstGeom>
          <a:solidFill>
            <a:srgbClr val="012493"/>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solidFill>
                <a:srgbClr val="FFC000"/>
              </a:solidFill>
            </a:endParaRPr>
          </a:p>
        </p:txBody>
      </p:sp>
      <p:sp>
        <p:nvSpPr>
          <p:cNvPr id="8" name="Tekstiruutu 7"/>
          <p:cNvSpPr txBox="1"/>
          <p:nvPr/>
        </p:nvSpPr>
        <p:spPr>
          <a:xfrm>
            <a:off x="2180715" y="3076922"/>
            <a:ext cx="2195772" cy="1107996"/>
          </a:xfrm>
          <a:prstGeom prst="rect">
            <a:avLst/>
          </a:prstGeom>
          <a:noFill/>
        </p:spPr>
        <p:txBody>
          <a:bodyPr wrap="square" rtlCol="0">
            <a:spAutoFit/>
          </a:bodyPr>
          <a:lstStyle/>
          <a:p>
            <a:r>
              <a:rPr lang="fi-FI" sz="6600" b="1" dirty="0" smtClean="0">
                <a:solidFill>
                  <a:schemeClr val="bg1"/>
                </a:solidFill>
              </a:rPr>
              <a:t>20 %</a:t>
            </a:r>
            <a:endParaRPr lang="fi-FI" sz="6600" b="1" dirty="0">
              <a:solidFill>
                <a:schemeClr val="bg1"/>
              </a:solidFill>
            </a:endParaRPr>
          </a:p>
        </p:txBody>
      </p:sp>
      <p:sp>
        <p:nvSpPr>
          <p:cNvPr id="9" name="Tekstiruutu 8"/>
          <p:cNvSpPr txBox="1"/>
          <p:nvPr/>
        </p:nvSpPr>
        <p:spPr>
          <a:xfrm>
            <a:off x="1918153" y="4080508"/>
            <a:ext cx="2312828" cy="1200329"/>
          </a:xfrm>
          <a:prstGeom prst="rect">
            <a:avLst/>
          </a:prstGeom>
          <a:noFill/>
        </p:spPr>
        <p:txBody>
          <a:bodyPr wrap="square" rtlCol="0">
            <a:spAutoFit/>
          </a:bodyPr>
          <a:lstStyle/>
          <a:p>
            <a:pPr algn="ctr"/>
            <a:r>
              <a:rPr lang="fi-FI" b="1" dirty="0" smtClean="0">
                <a:solidFill>
                  <a:schemeClr val="bg1"/>
                </a:solidFill>
              </a:rPr>
              <a:t>vähennys CO2-päästöihin vuoteen 2020 mennessä </a:t>
            </a:r>
          </a:p>
          <a:p>
            <a:pPr algn="ctr"/>
            <a:r>
              <a:rPr lang="fi-FI" b="1" dirty="0" smtClean="0">
                <a:solidFill>
                  <a:schemeClr val="bg1"/>
                </a:solidFill>
              </a:rPr>
              <a:t>2005 tasosta</a:t>
            </a:r>
            <a:endParaRPr lang="fi-FI" b="1" dirty="0">
              <a:solidFill>
                <a:schemeClr val="bg1"/>
              </a:solidFill>
            </a:endParaRPr>
          </a:p>
        </p:txBody>
      </p:sp>
      <p:sp>
        <p:nvSpPr>
          <p:cNvPr id="10" name="Pyöristetty suorakulmio 9"/>
          <p:cNvSpPr/>
          <p:nvPr/>
        </p:nvSpPr>
        <p:spPr>
          <a:xfrm>
            <a:off x="4663775" y="2949048"/>
            <a:ext cx="2745622" cy="2458299"/>
          </a:xfrm>
          <a:prstGeom prst="roundRect">
            <a:avLst/>
          </a:prstGeom>
          <a:solidFill>
            <a:srgbClr val="012493"/>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12" name="Tekstiruutu 11"/>
          <p:cNvSpPr txBox="1"/>
          <p:nvPr/>
        </p:nvSpPr>
        <p:spPr>
          <a:xfrm>
            <a:off x="5190981" y="3070201"/>
            <a:ext cx="1977583" cy="1107996"/>
          </a:xfrm>
          <a:prstGeom prst="rect">
            <a:avLst/>
          </a:prstGeom>
          <a:noFill/>
        </p:spPr>
        <p:txBody>
          <a:bodyPr wrap="square" rtlCol="0">
            <a:spAutoFit/>
          </a:bodyPr>
          <a:lstStyle/>
          <a:p>
            <a:r>
              <a:rPr lang="fi-FI" sz="6600" b="1" dirty="0">
                <a:solidFill>
                  <a:schemeClr val="bg1"/>
                </a:solidFill>
              </a:rPr>
              <a:t>4</a:t>
            </a:r>
            <a:r>
              <a:rPr lang="fi-FI" sz="6600" b="1" dirty="0" smtClean="0">
                <a:solidFill>
                  <a:schemeClr val="bg1"/>
                </a:solidFill>
              </a:rPr>
              <a:t>0 %</a:t>
            </a:r>
            <a:endParaRPr lang="fi-FI" sz="6600" b="1" dirty="0">
              <a:solidFill>
                <a:schemeClr val="bg1"/>
              </a:solidFill>
            </a:endParaRPr>
          </a:p>
        </p:txBody>
      </p:sp>
      <p:sp>
        <p:nvSpPr>
          <p:cNvPr id="13" name="Tekstiruutu 12"/>
          <p:cNvSpPr txBox="1"/>
          <p:nvPr/>
        </p:nvSpPr>
        <p:spPr>
          <a:xfrm>
            <a:off x="4857528" y="4073787"/>
            <a:ext cx="2312828" cy="1200329"/>
          </a:xfrm>
          <a:prstGeom prst="rect">
            <a:avLst/>
          </a:prstGeom>
          <a:noFill/>
        </p:spPr>
        <p:txBody>
          <a:bodyPr wrap="square" rtlCol="0">
            <a:spAutoFit/>
          </a:bodyPr>
          <a:lstStyle/>
          <a:p>
            <a:pPr algn="ctr"/>
            <a:r>
              <a:rPr lang="fi-FI" b="1" dirty="0" smtClean="0">
                <a:solidFill>
                  <a:schemeClr val="bg1"/>
                </a:solidFill>
              </a:rPr>
              <a:t>vähennys CO2-päästöihin vuoteen 2025 mennessä </a:t>
            </a:r>
          </a:p>
          <a:p>
            <a:pPr algn="ctr"/>
            <a:r>
              <a:rPr lang="fi-FI" b="1" dirty="0" smtClean="0">
                <a:solidFill>
                  <a:schemeClr val="bg1"/>
                </a:solidFill>
              </a:rPr>
              <a:t>1990 tasosta</a:t>
            </a:r>
            <a:endParaRPr lang="fi-FI" b="1" dirty="0">
              <a:solidFill>
                <a:schemeClr val="bg1"/>
              </a:solidFill>
            </a:endParaRPr>
          </a:p>
        </p:txBody>
      </p:sp>
      <p:sp>
        <p:nvSpPr>
          <p:cNvPr id="14" name="Pyöristetty suorakulmio 13"/>
          <p:cNvSpPr/>
          <p:nvPr/>
        </p:nvSpPr>
        <p:spPr>
          <a:xfrm>
            <a:off x="7603150" y="2949048"/>
            <a:ext cx="2745622" cy="2458299"/>
          </a:xfrm>
          <a:prstGeom prst="roundRect">
            <a:avLst/>
          </a:prstGeom>
          <a:solidFill>
            <a:srgbClr val="FFC00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15" name="Tekstiruutu 14"/>
          <p:cNvSpPr txBox="1"/>
          <p:nvPr/>
        </p:nvSpPr>
        <p:spPr>
          <a:xfrm>
            <a:off x="7986273" y="3767171"/>
            <a:ext cx="1979375" cy="1107996"/>
          </a:xfrm>
          <a:prstGeom prst="rect">
            <a:avLst/>
          </a:prstGeom>
          <a:noFill/>
        </p:spPr>
        <p:txBody>
          <a:bodyPr wrap="square" rtlCol="0">
            <a:spAutoFit/>
          </a:bodyPr>
          <a:lstStyle/>
          <a:p>
            <a:r>
              <a:rPr lang="fi-FI" sz="6600" b="1" dirty="0" smtClean="0">
                <a:solidFill>
                  <a:schemeClr val="bg1"/>
                </a:solidFill>
              </a:rPr>
              <a:t>2050</a:t>
            </a:r>
            <a:endParaRPr lang="fi-FI" sz="6600" b="1" dirty="0">
              <a:solidFill>
                <a:schemeClr val="bg1"/>
              </a:solidFill>
            </a:endParaRPr>
          </a:p>
        </p:txBody>
      </p:sp>
      <p:sp>
        <p:nvSpPr>
          <p:cNvPr id="16" name="Tekstiruutu 15"/>
          <p:cNvSpPr txBox="1"/>
          <p:nvPr/>
        </p:nvSpPr>
        <p:spPr>
          <a:xfrm>
            <a:off x="7819547" y="3046753"/>
            <a:ext cx="2312828" cy="1107996"/>
          </a:xfrm>
          <a:prstGeom prst="rect">
            <a:avLst/>
          </a:prstGeom>
          <a:noFill/>
        </p:spPr>
        <p:txBody>
          <a:bodyPr wrap="square" rtlCol="0">
            <a:spAutoFit/>
          </a:bodyPr>
          <a:lstStyle/>
          <a:p>
            <a:pPr algn="ctr"/>
            <a:r>
              <a:rPr lang="fi-FI" sz="2400" b="1" dirty="0" smtClean="0">
                <a:solidFill>
                  <a:schemeClr val="bg1"/>
                </a:solidFill>
              </a:rPr>
              <a:t>Hiilineutraali Tampere</a:t>
            </a:r>
          </a:p>
          <a:p>
            <a:pPr algn="ctr"/>
            <a:endParaRPr lang="fi-FI" b="1" dirty="0">
              <a:solidFill>
                <a:schemeClr val="bg1"/>
              </a:solidFill>
            </a:endParaRPr>
          </a:p>
        </p:txBody>
      </p:sp>
      <p:sp>
        <p:nvSpPr>
          <p:cNvPr id="17" name="Tekstiruutu 16"/>
          <p:cNvSpPr txBox="1"/>
          <p:nvPr/>
        </p:nvSpPr>
        <p:spPr>
          <a:xfrm>
            <a:off x="7819547" y="4773873"/>
            <a:ext cx="2312828" cy="369332"/>
          </a:xfrm>
          <a:prstGeom prst="rect">
            <a:avLst/>
          </a:prstGeom>
          <a:noFill/>
        </p:spPr>
        <p:txBody>
          <a:bodyPr wrap="square" rtlCol="0">
            <a:spAutoFit/>
          </a:bodyPr>
          <a:lstStyle/>
          <a:p>
            <a:pPr algn="ctr"/>
            <a:r>
              <a:rPr lang="fi-FI" b="1" dirty="0" smtClean="0">
                <a:solidFill>
                  <a:schemeClr val="bg1"/>
                </a:solidFill>
              </a:rPr>
              <a:t>mennessä</a:t>
            </a:r>
            <a:endParaRPr lang="fi-FI" b="1" dirty="0">
              <a:solidFill>
                <a:schemeClr val="bg1"/>
              </a:solidFill>
            </a:endParaRPr>
          </a:p>
        </p:txBody>
      </p:sp>
      <p:sp>
        <p:nvSpPr>
          <p:cNvPr id="18" name="Tekstiruutu 17"/>
          <p:cNvSpPr txBox="1"/>
          <p:nvPr/>
        </p:nvSpPr>
        <p:spPr>
          <a:xfrm>
            <a:off x="2622940" y="1714542"/>
            <a:ext cx="987497" cy="923330"/>
          </a:xfrm>
          <a:prstGeom prst="rect">
            <a:avLst/>
          </a:prstGeom>
          <a:noFill/>
        </p:spPr>
        <p:txBody>
          <a:bodyPr wrap="square" rtlCol="0">
            <a:spAutoFit/>
          </a:bodyPr>
          <a:lstStyle/>
          <a:p>
            <a:r>
              <a:rPr lang="fi-FI" sz="5400" b="1" dirty="0" smtClean="0">
                <a:solidFill>
                  <a:srgbClr val="898989"/>
                </a:solidFill>
              </a:rPr>
              <a:t>EU</a:t>
            </a:r>
            <a:endParaRPr lang="fi-FI" sz="5400" b="1" dirty="0">
              <a:solidFill>
                <a:srgbClr val="898989"/>
              </a:solidFill>
            </a:endParaRPr>
          </a:p>
        </p:txBody>
      </p:sp>
      <p:sp>
        <p:nvSpPr>
          <p:cNvPr id="19" name="Tekstiruutu 18"/>
          <p:cNvSpPr txBox="1"/>
          <p:nvPr/>
        </p:nvSpPr>
        <p:spPr>
          <a:xfrm>
            <a:off x="2157194" y="2453206"/>
            <a:ext cx="2312828" cy="369332"/>
          </a:xfrm>
          <a:prstGeom prst="rect">
            <a:avLst/>
          </a:prstGeom>
          <a:noFill/>
        </p:spPr>
        <p:txBody>
          <a:bodyPr wrap="square" rtlCol="0">
            <a:spAutoFit/>
          </a:bodyPr>
          <a:lstStyle/>
          <a:p>
            <a:r>
              <a:rPr lang="fi-FI" b="1" dirty="0" err="1" smtClean="0">
                <a:solidFill>
                  <a:srgbClr val="898989"/>
                </a:solidFill>
              </a:rPr>
              <a:t>Covenant</a:t>
            </a:r>
            <a:r>
              <a:rPr lang="fi-FI" b="1" dirty="0" smtClean="0">
                <a:solidFill>
                  <a:srgbClr val="898989"/>
                </a:solidFill>
              </a:rPr>
              <a:t> of </a:t>
            </a:r>
            <a:r>
              <a:rPr lang="fi-FI" b="1" dirty="0" err="1" smtClean="0">
                <a:solidFill>
                  <a:srgbClr val="898989"/>
                </a:solidFill>
              </a:rPr>
              <a:t>Mayors</a:t>
            </a:r>
            <a:endParaRPr lang="fi-FI" b="1" dirty="0">
              <a:solidFill>
                <a:srgbClr val="898989"/>
              </a:solidFill>
            </a:endParaRPr>
          </a:p>
        </p:txBody>
      </p:sp>
      <p:sp>
        <p:nvSpPr>
          <p:cNvPr id="20" name="Tekstiruutu 19"/>
          <p:cNvSpPr txBox="1"/>
          <p:nvPr/>
        </p:nvSpPr>
        <p:spPr>
          <a:xfrm>
            <a:off x="4880172" y="2235661"/>
            <a:ext cx="2312828" cy="646331"/>
          </a:xfrm>
          <a:prstGeom prst="rect">
            <a:avLst/>
          </a:prstGeom>
          <a:noFill/>
        </p:spPr>
        <p:txBody>
          <a:bodyPr wrap="square" rtlCol="0">
            <a:spAutoFit/>
          </a:bodyPr>
          <a:lstStyle/>
          <a:p>
            <a:pPr algn="ctr"/>
            <a:r>
              <a:rPr lang="fi-FI" b="1" dirty="0" smtClean="0">
                <a:solidFill>
                  <a:srgbClr val="898989"/>
                </a:solidFill>
              </a:rPr>
              <a:t>Tampereen kaupunkistrategia</a:t>
            </a:r>
            <a:endParaRPr lang="fi-FI" b="1" dirty="0">
              <a:solidFill>
                <a:srgbClr val="898989"/>
              </a:solidFill>
            </a:endParaRPr>
          </a:p>
        </p:txBody>
      </p:sp>
      <p:sp>
        <p:nvSpPr>
          <p:cNvPr id="21" name="Tekstiruutu 20"/>
          <p:cNvSpPr txBox="1"/>
          <p:nvPr/>
        </p:nvSpPr>
        <p:spPr>
          <a:xfrm>
            <a:off x="7819547" y="5414068"/>
            <a:ext cx="2312828" cy="646331"/>
          </a:xfrm>
          <a:prstGeom prst="rect">
            <a:avLst/>
          </a:prstGeom>
          <a:noFill/>
        </p:spPr>
        <p:txBody>
          <a:bodyPr wrap="square" rtlCol="0">
            <a:spAutoFit/>
          </a:bodyPr>
          <a:lstStyle/>
          <a:p>
            <a:pPr algn="ctr"/>
            <a:r>
              <a:rPr lang="fi-FI" b="1" dirty="0" smtClean="0">
                <a:solidFill>
                  <a:srgbClr val="898989"/>
                </a:solidFill>
              </a:rPr>
              <a:t>Tampereen ympäristöpolitiikka</a:t>
            </a:r>
            <a:endParaRPr lang="fi-FI" b="1" dirty="0">
              <a:solidFill>
                <a:srgbClr val="898989"/>
              </a:solidFill>
            </a:endParaRPr>
          </a:p>
        </p:txBody>
      </p:sp>
    </p:spTree>
    <p:extLst>
      <p:ext uri="{BB962C8B-B14F-4D97-AF65-F5344CB8AC3E}">
        <p14:creationId xmlns:p14="http://schemas.microsoft.com/office/powerpoint/2010/main" val="3365859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uvahaun tulos haulle global covenant of mayors for climate and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47335"/>
            <a:ext cx="9101182" cy="5110665"/>
          </a:xfrm>
          <a:prstGeom prst="rect">
            <a:avLst/>
          </a:prstGeom>
          <a:noFill/>
          <a:extLst>
            <a:ext uri="{909E8E84-426E-40DD-AFC4-6F175D3DCCD1}">
              <a14:hiddenFill xmlns:a14="http://schemas.microsoft.com/office/drawing/2010/main">
                <a:solidFill>
                  <a:srgbClr val="FFFFFF"/>
                </a:solidFill>
              </a14:hiddenFill>
            </a:ext>
          </a:extLst>
        </p:spPr>
      </p:pic>
      <p:sp>
        <p:nvSpPr>
          <p:cNvPr id="2" name="Otsikko 1"/>
          <p:cNvSpPr>
            <a:spLocks noGrp="1"/>
          </p:cNvSpPr>
          <p:nvPr>
            <p:ph type="title"/>
          </p:nvPr>
        </p:nvSpPr>
        <p:spPr>
          <a:xfrm>
            <a:off x="130180" y="296876"/>
            <a:ext cx="10515600" cy="1325563"/>
          </a:xfrm>
        </p:spPr>
        <p:txBody>
          <a:bodyPr>
            <a:normAutofit/>
          </a:bodyPr>
          <a:lstStyle/>
          <a:p>
            <a:r>
              <a:rPr lang="fi-FI" sz="7200" b="1" dirty="0" smtClean="0">
                <a:solidFill>
                  <a:srgbClr val="0070C0"/>
                </a:solidFill>
              </a:rPr>
              <a:t>Tulossa</a:t>
            </a:r>
            <a:endParaRPr lang="fi-FI" sz="7200" b="1" dirty="0">
              <a:solidFill>
                <a:srgbClr val="0070C0"/>
              </a:solidFill>
            </a:endParaRPr>
          </a:p>
        </p:txBody>
      </p:sp>
      <p:pic>
        <p:nvPicPr>
          <p:cNvPr id="3" name="Kuva 2"/>
          <p:cNvPicPr>
            <a:picLocks noChangeAspect="1"/>
          </p:cNvPicPr>
          <p:nvPr/>
        </p:nvPicPr>
        <p:blipFill>
          <a:blip r:embed="rId4"/>
          <a:stretch>
            <a:fillRect/>
          </a:stretch>
        </p:blipFill>
        <p:spPr>
          <a:xfrm>
            <a:off x="3572017" y="0"/>
            <a:ext cx="9124950" cy="2855134"/>
          </a:xfrm>
          <a:prstGeom prst="rect">
            <a:avLst/>
          </a:prstGeom>
        </p:spPr>
      </p:pic>
    </p:spTree>
    <p:extLst>
      <p:ext uri="{BB962C8B-B14F-4D97-AF65-F5344CB8AC3E}">
        <p14:creationId xmlns:p14="http://schemas.microsoft.com/office/powerpoint/2010/main" val="648719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8419" y="2480529"/>
            <a:ext cx="10515600" cy="1325563"/>
          </a:xfrm>
        </p:spPr>
        <p:txBody>
          <a:bodyPr>
            <a:normAutofit fontScale="90000"/>
          </a:bodyPr>
          <a:lstStyle/>
          <a:p>
            <a:pPr algn="r"/>
            <a:r>
              <a:rPr lang="fi-FI" sz="7200" b="1" dirty="0" smtClean="0">
                <a:solidFill>
                  <a:srgbClr val="0070C0"/>
                </a:solidFill>
              </a:rPr>
              <a:t>Mikä ilmasto- </a:t>
            </a:r>
            <a:br>
              <a:rPr lang="fi-FI" sz="7200" b="1" dirty="0" smtClean="0">
                <a:solidFill>
                  <a:srgbClr val="0070C0"/>
                </a:solidFill>
              </a:rPr>
            </a:br>
            <a:r>
              <a:rPr lang="fi-FI" sz="7200" b="1" dirty="0" smtClean="0">
                <a:solidFill>
                  <a:srgbClr val="0070C0"/>
                </a:solidFill>
              </a:rPr>
              <a:t> ja energia- </a:t>
            </a:r>
            <a:br>
              <a:rPr lang="fi-FI" sz="7200" b="1" dirty="0" smtClean="0">
                <a:solidFill>
                  <a:srgbClr val="0070C0"/>
                </a:solidFill>
              </a:rPr>
            </a:br>
            <a:r>
              <a:rPr lang="fi-FI" sz="7200" b="1" dirty="0" smtClean="0">
                <a:solidFill>
                  <a:srgbClr val="0070C0"/>
                </a:solidFill>
              </a:rPr>
              <a:t>tiekartta?</a:t>
            </a:r>
            <a:endParaRPr lang="fi-FI" sz="7200" b="1" dirty="0">
              <a:solidFill>
                <a:srgbClr val="0070C0"/>
              </a:solidFill>
            </a:endParaRPr>
          </a:p>
        </p:txBody>
      </p:sp>
      <p:pic>
        <p:nvPicPr>
          <p:cNvPr id="4" name="Kuva 3"/>
          <p:cNvPicPr/>
          <p:nvPr/>
        </p:nvPicPr>
        <p:blipFill>
          <a:blip r:embed="rId3" cstate="print">
            <a:extLst>
              <a:ext uri="{28A0092B-C50C-407E-A947-70E740481C1C}">
                <a14:useLocalDpi xmlns:a14="http://schemas.microsoft.com/office/drawing/2010/main" val="0"/>
              </a:ext>
            </a:extLst>
          </a:blip>
          <a:stretch>
            <a:fillRect/>
          </a:stretch>
        </p:blipFill>
        <p:spPr>
          <a:xfrm>
            <a:off x="7168564" y="5491268"/>
            <a:ext cx="356235" cy="539750"/>
          </a:xfrm>
          <a:prstGeom prst="rect">
            <a:avLst/>
          </a:prstGeom>
        </p:spPr>
      </p:pic>
      <p:pic>
        <p:nvPicPr>
          <p:cNvPr id="5" name="Kuva 4"/>
          <p:cNvPicPr/>
          <p:nvPr/>
        </p:nvPicPr>
        <p:blipFill>
          <a:blip r:embed="rId3" cstate="print">
            <a:extLst>
              <a:ext uri="{28A0092B-C50C-407E-A947-70E740481C1C}">
                <a14:useLocalDpi xmlns:a14="http://schemas.microsoft.com/office/drawing/2010/main" val="0"/>
              </a:ext>
            </a:extLst>
          </a:blip>
          <a:stretch>
            <a:fillRect/>
          </a:stretch>
        </p:blipFill>
        <p:spPr>
          <a:xfrm>
            <a:off x="7402340" y="5657637"/>
            <a:ext cx="356235" cy="539750"/>
          </a:xfrm>
          <a:prstGeom prst="rect">
            <a:avLst/>
          </a:prstGeom>
        </p:spPr>
      </p:pic>
      <p:pic>
        <p:nvPicPr>
          <p:cNvPr id="6" name="Kuva 5"/>
          <p:cNvPicPr/>
          <p:nvPr/>
        </p:nvPicPr>
        <p:blipFill>
          <a:blip r:embed="rId4" cstate="print">
            <a:extLst>
              <a:ext uri="{28A0092B-C50C-407E-A947-70E740481C1C}">
                <a14:useLocalDpi xmlns:a14="http://schemas.microsoft.com/office/drawing/2010/main" val="0"/>
              </a:ext>
            </a:extLst>
          </a:blip>
          <a:stretch>
            <a:fillRect/>
          </a:stretch>
        </p:blipFill>
        <p:spPr>
          <a:xfrm>
            <a:off x="4689628" y="6053560"/>
            <a:ext cx="2379345" cy="287655"/>
          </a:xfrm>
          <a:prstGeom prst="rect">
            <a:avLst/>
          </a:prstGeom>
        </p:spPr>
      </p:pic>
      <p:pic>
        <p:nvPicPr>
          <p:cNvPr id="3" name="Kuva 2"/>
          <p:cNvPicPr>
            <a:picLocks noChangeAspect="1"/>
          </p:cNvPicPr>
          <p:nvPr/>
        </p:nvPicPr>
        <p:blipFill>
          <a:blip r:embed="rId5"/>
          <a:stretch>
            <a:fillRect/>
          </a:stretch>
        </p:blipFill>
        <p:spPr>
          <a:xfrm>
            <a:off x="1228298" y="1243814"/>
            <a:ext cx="4296159" cy="4247454"/>
          </a:xfrm>
          <a:prstGeom prst="rect">
            <a:avLst/>
          </a:prstGeom>
        </p:spPr>
      </p:pic>
    </p:spTree>
    <p:extLst>
      <p:ext uri="{BB962C8B-B14F-4D97-AF65-F5344CB8AC3E}">
        <p14:creationId xmlns:p14="http://schemas.microsoft.com/office/powerpoint/2010/main" val="3223181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68172" y="299887"/>
            <a:ext cx="10515600" cy="1325563"/>
          </a:xfrm>
        </p:spPr>
        <p:txBody>
          <a:bodyPr>
            <a:normAutofit/>
          </a:bodyPr>
          <a:lstStyle/>
          <a:p>
            <a:pPr algn="r"/>
            <a:r>
              <a:rPr lang="fi-FI" sz="7200" b="1" dirty="0" smtClean="0">
                <a:solidFill>
                  <a:srgbClr val="0070C0"/>
                </a:solidFill>
              </a:rPr>
              <a:t>Tiekartan osa-alueet</a:t>
            </a:r>
            <a:endParaRPr lang="fi-FI" sz="7200" b="1" dirty="0">
              <a:solidFill>
                <a:srgbClr val="0070C0"/>
              </a:solidFill>
            </a:endParaRPr>
          </a:p>
        </p:txBody>
      </p:sp>
      <p:pic>
        <p:nvPicPr>
          <p:cNvPr id="4" name="Kuva 3"/>
          <p:cNvPicPr/>
          <p:nvPr/>
        </p:nvPicPr>
        <p:blipFill>
          <a:blip r:embed="rId3" cstate="print">
            <a:extLst>
              <a:ext uri="{28A0092B-C50C-407E-A947-70E740481C1C}">
                <a14:useLocalDpi xmlns:a14="http://schemas.microsoft.com/office/drawing/2010/main" val="0"/>
              </a:ext>
            </a:extLst>
          </a:blip>
          <a:stretch>
            <a:fillRect/>
          </a:stretch>
        </p:blipFill>
        <p:spPr>
          <a:xfrm>
            <a:off x="7168564" y="5491268"/>
            <a:ext cx="356235" cy="539750"/>
          </a:xfrm>
          <a:prstGeom prst="rect">
            <a:avLst/>
          </a:prstGeom>
        </p:spPr>
      </p:pic>
      <p:pic>
        <p:nvPicPr>
          <p:cNvPr id="6" name="Kuva 5"/>
          <p:cNvPicPr/>
          <p:nvPr/>
        </p:nvPicPr>
        <p:blipFill>
          <a:blip r:embed="rId4" cstate="print">
            <a:extLst>
              <a:ext uri="{28A0092B-C50C-407E-A947-70E740481C1C}">
                <a14:useLocalDpi xmlns:a14="http://schemas.microsoft.com/office/drawing/2010/main" val="0"/>
              </a:ext>
            </a:extLst>
          </a:blip>
          <a:stretch>
            <a:fillRect/>
          </a:stretch>
        </p:blipFill>
        <p:spPr>
          <a:xfrm>
            <a:off x="4689628" y="6053560"/>
            <a:ext cx="2379345" cy="287655"/>
          </a:xfrm>
          <a:prstGeom prst="rect">
            <a:avLst/>
          </a:prstGeom>
        </p:spPr>
      </p:pic>
      <p:pic>
        <p:nvPicPr>
          <p:cNvPr id="7" name="Kuva 6"/>
          <p:cNvPicPr>
            <a:picLocks noChangeAspect="1"/>
          </p:cNvPicPr>
          <p:nvPr/>
        </p:nvPicPr>
        <p:blipFill>
          <a:blip r:embed="rId5"/>
          <a:stretch>
            <a:fillRect/>
          </a:stretch>
        </p:blipFill>
        <p:spPr>
          <a:xfrm>
            <a:off x="282589" y="3135037"/>
            <a:ext cx="2944732" cy="2894233"/>
          </a:xfrm>
          <a:prstGeom prst="rect">
            <a:avLst/>
          </a:prstGeom>
        </p:spPr>
      </p:pic>
      <p:pic>
        <p:nvPicPr>
          <p:cNvPr id="8" name="Kuva 7"/>
          <p:cNvPicPr>
            <a:picLocks noChangeAspect="1"/>
          </p:cNvPicPr>
          <p:nvPr/>
        </p:nvPicPr>
        <p:blipFill>
          <a:blip r:embed="rId6"/>
          <a:stretch>
            <a:fillRect/>
          </a:stretch>
        </p:blipFill>
        <p:spPr>
          <a:xfrm>
            <a:off x="9072640" y="3194496"/>
            <a:ext cx="2984480" cy="2882814"/>
          </a:xfrm>
          <a:prstGeom prst="rect">
            <a:avLst/>
          </a:prstGeom>
        </p:spPr>
      </p:pic>
      <p:pic>
        <p:nvPicPr>
          <p:cNvPr id="9" name="Kuva 8"/>
          <p:cNvPicPr>
            <a:picLocks noChangeAspect="1"/>
          </p:cNvPicPr>
          <p:nvPr/>
        </p:nvPicPr>
        <p:blipFill>
          <a:blip r:embed="rId7"/>
          <a:stretch>
            <a:fillRect/>
          </a:stretch>
        </p:blipFill>
        <p:spPr>
          <a:xfrm>
            <a:off x="6137174" y="3042251"/>
            <a:ext cx="3010093" cy="2987019"/>
          </a:xfrm>
          <a:prstGeom prst="rect">
            <a:avLst/>
          </a:prstGeom>
        </p:spPr>
      </p:pic>
      <p:pic>
        <p:nvPicPr>
          <p:cNvPr id="5" name="Kuva 4"/>
          <p:cNvPicPr>
            <a:picLocks noChangeAspect="1"/>
          </p:cNvPicPr>
          <p:nvPr/>
        </p:nvPicPr>
        <p:blipFill>
          <a:blip r:embed="rId8"/>
          <a:stretch>
            <a:fillRect/>
          </a:stretch>
        </p:blipFill>
        <p:spPr>
          <a:xfrm>
            <a:off x="3267555" y="3118062"/>
            <a:ext cx="2844145" cy="2923353"/>
          </a:xfrm>
          <a:prstGeom prst="rect">
            <a:avLst/>
          </a:prstGeom>
        </p:spPr>
      </p:pic>
    </p:spTree>
    <p:extLst>
      <p:ext uri="{BB962C8B-B14F-4D97-AF65-F5344CB8AC3E}">
        <p14:creationId xmlns:p14="http://schemas.microsoft.com/office/powerpoint/2010/main" val="169265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68172" y="299887"/>
            <a:ext cx="10515600" cy="1325563"/>
          </a:xfrm>
        </p:spPr>
        <p:txBody>
          <a:bodyPr>
            <a:normAutofit/>
          </a:bodyPr>
          <a:lstStyle/>
          <a:p>
            <a:pPr algn="r"/>
            <a:r>
              <a:rPr lang="fi-FI" sz="7200" b="1" dirty="0" smtClean="0">
                <a:solidFill>
                  <a:srgbClr val="0070C0"/>
                </a:solidFill>
              </a:rPr>
              <a:t>…ja päästöjakauma</a:t>
            </a:r>
            <a:endParaRPr lang="fi-FI" sz="7200" b="1" dirty="0">
              <a:solidFill>
                <a:srgbClr val="0070C0"/>
              </a:solidFill>
            </a:endParaRPr>
          </a:p>
        </p:txBody>
      </p:sp>
      <p:pic>
        <p:nvPicPr>
          <p:cNvPr id="6" name="Kuva 5"/>
          <p:cNvPicPr/>
          <p:nvPr/>
        </p:nvPicPr>
        <p:blipFill>
          <a:blip r:embed="rId3" cstate="print">
            <a:extLst>
              <a:ext uri="{28A0092B-C50C-407E-A947-70E740481C1C}">
                <a14:useLocalDpi xmlns:a14="http://schemas.microsoft.com/office/drawing/2010/main" val="0"/>
              </a:ext>
            </a:extLst>
          </a:blip>
          <a:stretch>
            <a:fillRect/>
          </a:stretch>
        </p:blipFill>
        <p:spPr>
          <a:xfrm>
            <a:off x="4689628" y="6053560"/>
            <a:ext cx="2379345" cy="287655"/>
          </a:xfrm>
          <a:prstGeom prst="rect">
            <a:avLst/>
          </a:prstGeom>
        </p:spPr>
      </p:pic>
      <p:graphicFrame>
        <p:nvGraphicFramePr>
          <p:cNvPr id="10" name="Kaavio 9"/>
          <p:cNvGraphicFramePr>
            <a:graphicFrameLocks/>
          </p:cNvGraphicFramePr>
          <p:nvPr>
            <p:extLst>
              <p:ext uri="{D42A27DB-BD31-4B8C-83A1-F6EECF244321}">
                <p14:modId xmlns:p14="http://schemas.microsoft.com/office/powerpoint/2010/main" val="2795303638"/>
              </p:ext>
            </p:extLst>
          </p:nvPr>
        </p:nvGraphicFramePr>
        <p:xfrm>
          <a:off x="2674800" y="1542552"/>
          <a:ext cx="6343603" cy="4201425"/>
        </p:xfrm>
        <a:graphic>
          <a:graphicData uri="http://schemas.openxmlformats.org/drawingml/2006/chart">
            <c:chart xmlns:c="http://schemas.openxmlformats.org/drawingml/2006/chart" xmlns:r="http://schemas.openxmlformats.org/officeDocument/2006/relationships" r:id="rId4"/>
          </a:graphicData>
        </a:graphic>
      </p:graphicFrame>
      <p:pic>
        <p:nvPicPr>
          <p:cNvPr id="7" name="Kuva 6"/>
          <p:cNvPicPr>
            <a:picLocks noChangeAspect="1"/>
          </p:cNvPicPr>
          <p:nvPr/>
        </p:nvPicPr>
        <p:blipFill>
          <a:blip r:embed="rId5"/>
          <a:stretch>
            <a:fillRect/>
          </a:stretch>
        </p:blipFill>
        <p:spPr>
          <a:xfrm>
            <a:off x="7310819" y="2783280"/>
            <a:ext cx="1644098" cy="1615904"/>
          </a:xfrm>
          <a:prstGeom prst="rect">
            <a:avLst/>
          </a:prstGeom>
        </p:spPr>
      </p:pic>
      <p:pic>
        <p:nvPicPr>
          <p:cNvPr id="3" name="Kuva 2"/>
          <p:cNvPicPr>
            <a:picLocks noChangeAspect="1"/>
          </p:cNvPicPr>
          <p:nvPr/>
        </p:nvPicPr>
        <p:blipFill>
          <a:blip r:embed="rId6"/>
          <a:stretch>
            <a:fillRect/>
          </a:stretch>
        </p:blipFill>
        <p:spPr>
          <a:xfrm>
            <a:off x="-1169266" y="266785"/>
            <a:ext cx="3953249" cy="3908430"/>
          </a:xfrm>
          <a:prstGeom prst="rect">
            <a:avLst/>
          </a:prstGeom>
        </p:spPr>
      </p:pic>
      <p:pic>
        <p:nvPicPr>
          <p:cNvPr id="9" name="Kuva 8"/>
          <p:cNvPicPr>
            <a:picLocks noChangeAspect="1"/>
          </p:cNvPicPr>
          <p:nvPr/>
        </p:nvPicPr>
        <p:blipFill>
          <a:blip r:embed="rId7"/>
          <a:stretch>
            <a:fillRect/>
          </a:stretch>
        </p:blipFill>
        <p:spPr>
          <a:xfrm>
            <a:off x="9148827" y="1621252"/>
            <a:ext cx="2799390" cy="2777932"/>
          </a:xfrm>
          <a:prstGeom prst="rect">
            <a:avLst/>
          </a:prstGeom>
        </p:spPr>
      </p:pic>
      <p:cxnSp>
        <p:nvCxnSpPr>
          <p:cNvPr id="11" name="Suora yhdysviiva 10"/>
          <p:cNvCxnSpPr/>
          <p:nvPr/>
        </p:nvCxnSpPr>
        <p:spPr>
          <a:xfrm>
            <a:off x="6488568" y="3584270"/>
            <a:ext cx="843413" cy="6962"/>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Kuva 7"/>
          <p:cNvPicPr>
            <a:picLocks noChangeAspect="1"/>
          </p:cNvPicPr>
          <p:nvPr/>
        </p:nvPicPr>
        <p:blipFill>
          <a:blip r:embed="rId8"/>
          <a:stretch>
            <a:fillRect/>
          </a:stretch>
        </p:blipFill>
        <p:spPr>
          <a:xfrm>
            <a:off x="6165854" y="4140555"/>
            <a:ext cx="1123803" cy="1085521"/>
          </a:xfrm>
          <a:prstGeom prst="rect">
            <a:avLst/>
          </a:prstGeom>
        </p:spPr>
      </p:pic>
      <p:cxnSp>
        <p:nvCxnSpPr>
          <p:cNvPr id="24" name="Suora yhdysviiva 23"/>
          <p:cNvCxnSpPr/>
          <p:nvPr/>
        </p:nvCxnSpPr>
        <p:spPr>
          <a:xfrm>
            <a:off x="5343110" y="4717975"/>
            <a:ext cx="843413" cy="6962"/>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6" name="Suora yhdysviiva 25"/>
          <p:cNvCxnSpPr/>
          <p:nvPr/>
        </p:nvCxnSpPr>
        <p:spPr>
          <a:xfrm>
            <a:off x="7290809" y="3007082"/>
            <a:ext cx="303791" cy="3136"/>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uora yhdysviiva 28"/>
          <p:cNvCxnSpPr/>
          <p:nvPr/>
        </p:nvCxnSpPr>
        <p:spPr>
          <a:xfrm>
            <a:off x="8692153" y="3007082"/>
            <a:ext cx="525527" cy="3136"/>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Ellipsi 39"/>
          <p:cNvSpPr/>
          <p:nvPr/>
        </p:nvSpPr>
        <p:spPr>
          <a:xfrm>
            <a:off x="2545364" y="2155841"/>
            <a:ext cx="2144264" cy="474074"/>
          </a:xfrm>
          <a:prstGeom prst="ellipse">
            <a:avLst/>
          </a:prstGeom>
          <a:noFill/>
          <a:ln w="38100">
            <a:solidFill>
              <a:srgbClr val="C618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1" name="Ellipsi 40"/>
          <p:cNvSpPr/>
          <p:nvPr/>
        </p:nvSpPr>
        <p:spPr>
          <a:xfrm>
            <a:off x="2931956" y="2753600"/>
            <a:ext cx="1648326" cy="47727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2" name="Ellipsi 41"/>
          <p:cNvSpPr/>
          <p:nvPr/>
        </p:nvSpPr>
        <p:spPr>
          <a:xfrm>
            <a:off x="3208267" y="3399185"/>
            <a:ext cx="1428008" cy="324853"/>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101786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382907" y="-84221"/>
            <a:ext cx="10515600" cy="1325563"/>
          </a:xfrm>
        </p:spPr>
        <p:txBody>
          <a:bodyPr>
            <a:normAutofit/>
          </a:bodyPr>
          <a:lstStyle/>
          <a:p>
            <a:pPr algn="r"/>
            <a:r>
              <a:rPr lang="fi-FI" sz="7200" b="1" dirty="0" smtClean="0">
                <a:solidFill>
                  <a:srgbClr val="0070C0"/>
                </a:solidFill>
              </a:rPr>
              <a:t>Missä mennään?</a:t>
            </a:r>
            <a:endParaRPr lang="fi-FI" sz="7200" b="1" dirty="0">
              <a:solidFill>
                <a:srgbClr val="0070C0"/>
              </a:solidFill>
            </a:endParaRPr>
          </a:p>
        </p:txBody>
      </p:sp>
      <p:pic>
        <p:nvPicPr>
          <p:cNvPr id="4" name="Kuva 3"/>
          <p:cNvPicPr/>
          <p:nvPr/>
        </p:nvPicPr>
        <p:blipFill>
          <a:blip r:embed="rId3" cstate="print">
            <a:extLst>
              <a:ext uri="{28A0092B-C50C-407E-A947-70E740481C1C}">
                <a14:useLocalDpi xmlns:a14="http://schemas.microsoft.com/office/drawing/2010/main" val="0"/>
              </a:ext>
            </a:extLst>
          </a:blip>
          <a:stretch>
            <a:fillRect/>
          </a:stretch>
        </p:blipFill>
        <p:spPr>
          <a:xfrm>
            <a:off x="7168564" y="5491268"/>
            <a:ext cx="356235" cy="539750"/>
          </a:xfrm>
          <a:prstGeom prst="rect">
            <a:avLst/>
          </a:prstGeom>
        </p:spPr>
      </p:pic>
      <p:pic>
        <p:nvPicPr>
          <p:cNvPr id="6" name="Kuva 5"/>
          <p:cNvPicPr/>
          <p:nvPr/>
        </p:nvPicPr>
        <p:blipFill>
          <a:blip r:embed="rId4" cstate="print">
            <a:extLst>
              <a:ext uri="{28A0092B-C50C-407E-A947-70E740481C1C}">
                <a14:useLocalDpi xmlns:a14="http://schemas.microsoft.com/office/drawing/2010/main" val="0"/>
              </a:ext>
            </a:extLst>
          </a:blip>
          <a:stretch>
            <a:fillRect/>
          </a:stretch>
        </p:blipFill>
        <p:spPr>
          <a:xfrm>
            <a:off x="4689628" y="6053560"/>
            <a:ext cx="2379345" cy="287655"/>
          </a:xfrm>
          <a:prstGeom prst="rect">
            <a:avLst/>
          </a:prstGeom>
        </p:spPr>
      </p:pic>
      <p:pic>
        <p:nvPicPr>
          <p:cNvPr id="10" name="Picture 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5497" y="1011868"/>
            <a:ext cx="8579899" cy="50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2568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382907" y="-84221"/>
            <a:ext cx="10515600" cy="1325563"/>
          </a:xfrm>
        </p:spPr>
        <p:txBody>
          <a:bodyPr>
            <a:normAutofit/>
          </a:bodyPr>
          <a:lstStyle/>
          <a:p>
            <a:pPr algn="r"/>
            <a:r>
              <a:rPr lang="fi-FI" sz="7200" b="1" dirty="0" smtClean="0">
                <a:solidFill>
                  <a:srgbClr val="C53FC8"/>
                </a:solidFill>
              </a:rPr>
              <a:t>Missä mennään?</a:t>
            </a:r>
            <a:endParaRPr lang="fi-FI" sz="7200" b="1" dirty="0">
              <a:solidFill>
                <a:srgbClr val="C53FC8"/>
              </a:solidFill>
            </a:endParaRPr>
          </a:p>
        </p:txBody>
      </p:sp>
      <p:pic>
        <p:nvPicPr>
          <p:cNvPr id="6" name="Kuva 5"/>
          <p:cNvPicPr/>
          <p:nvPr/>
        </p:nvPicPr>
        <p:blipFill>
          <a:blip r:embed="rId3" cstate="print">
            <a:extLst>
              <a:ext uri="{28A0092B-C50C-407E-A947-70E740481C1C}">
                <a14:useLocalDpi xmlns:a14="http://schemas.microsoft.com/office/drawing/2010/main" val="0"/>
              </a:ext>
            </a:extLst>
          </a:blip>
          <a:stretch>
            <a:fillRect/>
          </a:stretch>
        </p:blipFill>
        <p:spPr>
          <a:xfrm>
            <a:off x="4689628" y="6053560"/>
            <a:ext cx="2379345" cy="287655"/>
          </a:xfrm>
          <a:prstGeom prst="rect">
            <a:avLst/>
          </a:prstGeom>
        </p:spPr>
      </p:pic>
      <p:sp>
        <p:nvSpPr>
          <p:cNvPr id="7" name="Pyöristetty suorakulmio 6"/>
          <p:cNvSpPr/>
          <p:nvPr/>
        </p:nvSpPr>
        <p:spPr>
          <a:xfrm>
            <a:off x="7517917" y="1221611"/>
            <a:ext cx="3735621" cy="2143167"/>
          </a:xfrm>
          <a:prstGeom prst="roundRect">
            <a:avLst/>
          </a:prstGeom>
          <a:solidFill>
            <a:srgbClr val="C53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Pyöristetty suorakulmio 7"/>
          <p:cNvSpPr/>
          <p:nvPr/>
        </p:nvSpPr>
        <p:spPr>
          <a:xfrm>
            <a:off x="7517917" y="3467506"/>
            <a:ext cx="3735621" cy="2143167"/>
          </a:xfrm>
          <a:prstGeom prst="roundRect">
            <a:avLst/>
          </a:prstGeom>
          <a:solidFill>
            <a:srgbClr val="C53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ekstiruutu 8"/>
          <p:cNvSpPr txBox="1"/>
          <p:nvPr/>
        </p:nvSpPr>
        <p:spPr>
          <a:xfrm>
            <a:off x="8042536" y="1993176"/>
            <a:ext cx="3296681" cy="1107996"/>
          </a:xfrm>
          <a:prstGeom prst="rect">
            <a:avLst/>
          </a:prstGeom>
          <a:noFill/>
        </p:spPr>
        <p:txBody>
          <a:bodyPr wrap="square" rtlCol="0">
            <a:spAutoFit/>
          </a:bodyPr>
          <a:lstStyle/>
          <a:p>
            <a:r>
              <a:rPr lang="fi-FI" sz="6600" b="1" dirty="0" smtClean="0">
                <a:solidFill>
                  <a:schemeClr val="bg1"/>
                </a:solidFill>
              </a:rPr>
              <a:t>-18,9 %</a:t>
            </a:r>
            <a:endParaRPr lang="fi-FI" sz="6600" b="1" dirty="0">
              <a:solidFill>
                <a:schemeClr val="bg1"/>
              </a:solidFill>
            </a:endParaRPr>
          </a:p>
        </p:txBody>
      </p:sp>
      <p:sp>
        <p:nvSpPr>
          <p:cNvPr id="11" name="Tekstiruutu 10"/>
          <p:cNvSpPr txBox="1"/>
          <p:nvPr/>
        </p:nvSpPr>
        <p:spPr>
          <a:xfrm>
            <a:off x="7923894" y="4106361"/>
            <a:ext cx="3156667" cy="1107996"/>
          </a:xfrm>
          <a:prstGeom prst="rect">
            <a:avLst/>
          </a:prstGeom>
          <a:noFill/>
        </p:spPr>
        <p:txBody>
          <a:bodyPr wrap="square" rtlCol="0">
            <a:spAutoFit/>
          </a:bodyPr>
          <a:lstStyle/>
          <a:p>
            <a:r>
              <a:rPr lang="fi-FI" sz="6600" b="1" dirty="0" smtClean="0">
                <a:solidFill>
                  <a:schemeClr val="bg1"/>
                </a:solidFill>
              </a:rPr>
              <a:t>-37,7 %</a:t>
            </a:r>
            <a:endParaRPr lang="fi-FI" sz="6600" b="1" dirty="0">
              <a:solidFill>
                <a:schemeClr val="bg1"/>
              </a:solidFill>
            </a:endParaRPr>
          </a:p>
        </p:txBody>
      </p:sp>
      <p:sp>
        <p:nvSpPr>
          <p:cNvPr id="12" name="Tekstiruutu 11"/>
          <p:cNvSpPr txBox="1"/>
          <p:nvPr/>
        </p:nvSpPr>
        <p:spPr>
          <a:xfrm>
            <a:off x="7800592" y="1368085"/>
            <a:ext cx="3170269" cy="707886"/>
          </a:xfrm>
          <a:prstGeom prst="rect">
            <a:avLst/>
          </a:prstGeom>
          <a:noFill/>
        </p:spPr>
        <p:txBody>
          <a:bodyPr wrap="square" rtlCol="0">
            <a:spAutoFit/>
          </a:bodyPr>
          <a:lstStyle/>
          <a:p>
            <a:pPr algn="ctr"/>
            <a:r>
              <a:rPr lang="fi-FI" sz="2000" b="1" dirty="0" smtClean="0">
                <a:solidFill>
                  <a:schemeClr val="bg1"/>
                </a:solidFill>
              </a:rPr>
              <a:t>Muutos kokonaispäästöissä</a:t>
            </a:r>
          </a:p>
          <a:p>
            <a:pPr algn="ctr"/>
            <a:r>
              <a:rPr lang="fi-FI" sz="2000" b="1" dirty="0" smtClean="0">
                <a:solidFill>
                  <a:schemeClr val="bg1"/>
                </a:solidFill>
              </a:rPr>
              <a:t>1990 - 2014</a:t>
            </a:r>
            <a:endParaRPr lang="fi-FI" sz="2000" b="1" dirty="0">
              <a:solidFill>
                <a:schemeClr val="bg1"/>
              </a:solidFill>
            </a:endParaRPr>
          </a:p>
        </p:txBody>
      </p:sp>
      <p:sp>
        <p:nvSpPr>
          <p:cNvPr id="13" name="Tekstiruutu 12"/>
          <p:cNvSpPr txBox="1"/>
          <p:nvPr/>
        </p:nvSpPr>
        <p:spPr>
          <a:xfrm>
            <a:off x="7800592" y="3655238"/>
            <a:ext cx="3170269" cy="400110"/>
          </a:xfrm>
          <a:prstGeom prst="rect">
            <a:avLst/>
          </a:prstGeom>
          <a:noFill/>
        </p:spPr>
        <p:txBody>
          <a:bodyPr wrap="square" rtlCol="0">
            <a:spAutoFit/>
          </a:bodyPr>
          <a:lstStyle/>
          <a:p>
            <a:pPr algn="ctr"/>
            <a:r>
              <a:rPr lang="fi-FI" sz="2000" b="1" dirty="0" smtClean="0">
                <a:solidFill>
                  <a:schemeClr val="bg1"/>
                </a:solidFill>
              </a:rPr>
              <a:t>Muutos per asukas</a:t>
            </a:r>
          </a:p>
        </p:txBody>
      </p:sp>
      <p:sp>
        <p:nvSpPr>
          <p:cNvPr id="14" name="Tekstiruutu 13"/>
          <p:cNvSpPr txBox="1"/>
          <p:nvPr/>
        </p:nvSpPr>
        <p:spPr>
          <a:xfrm>
            <a:off x="7488181" y="5718819"/>
            <a:ext cx="4089763" cy="369332"/>
          </a:xfrm>
          <a:prstGeom prst="rect">
            <a:avLst/>
          </a:prstGeom>
          <a:noFill/>
        </p:spPr>
        <p:txBody>
          <a:bodyPr wrap="square" rtlCol="0">
            <a:spAutoFit/>
          </a:bodyPr>
          <a:lstStyle/>
          <a:p>
            <a:r>
              <a:rPr lang="fi-FI" b="1" dirty="0" smtClean="0">
                <a:solidFill>
                  <a:srgbClr val="C53FC8"/>
                </a:solidFill>
              </a:rPr>
              <a:t>Lähde: CO2-raportti, </a:t>
            </a:r>
            <a:r>
              <a:rPr lang="fi-FI" b="1" dirty="0" err="1" smtClean="0">
                <a:solidFill>
                  <a:srgbClr val="C53FC8"/>
                </a:solidFill>
              </a:rPr>
              <a:t>Benviroc</a:t>
            </a:r>
            <a:r>
              <a:rPr lang="fi-FI" b="1" dirty="0" smtClean="0">
                <a:solidFill>
                  <a:srgbClr val="C53FC8"/>
                </a:solidFill>
              </a:rPr>
              <a:t> Oy, 2016</a:t>
            </a:r>
            <a:endParaRPr lang="fi-FI" b="1" dirty="0">
              <a:solidFill>
                <a:srgbClr val="C53FC8"/>
              </a:solidFill>
            </a:endParaRPr>
          </a:p>
        </p:txBody>
      </p:sp>
      <p:graphicFrame>
        <p:nvGraphicFramePr>
          <p:cNvPr id="15" name="Kaavio 14"/>
          <p:cNvGraphicFramePr/>
          <p:nvPr>
            <p:extLst>
              <p:ext uri="{D42A27DB-BD31-4B8C-83A1-F6EECF244321}">
                <p14:modId xmlns:p14="http://schemas.microsoft.com/office/powerpoint/2010/main" val="812131557"/>
              </p:ext>
            </p:extLst>
          </p:nvPr>
        </p:nvGraphicFramePr>
        <p:xfrm>
          <a:off x="1174313" y="1261777"/>
          <a:ext cx="6257925" cy="4154016"/>
        </p:xfrm>
        <a:graphic>
          <a:graphicData uri="http://schemas.openxmlformats.org/drawingml/2006/chart">
            <c:chart xmlns:c="http://schemas.openxmlformats.org/drawingml/2006/chart" xmlns:r="http://schemas.openxmlformats.org/officeDocument/2006/relationships" r:id="rId4"/>
          </a:graphicData>
        </a:graphic>
      </p:graphicFrame>
      <p:sp>
        <p:nvSpPr>
          <p:cNvPr id="16" name="Tekstiruutu 15"/>
          <p:cNvSpPr txBox="1"/>
          <p:nvPr/>
        </p:nvSpPr>
        <p:spPr>
          <a:xfrm>
            <a:off x="1276604" y="5611446"/>
            <a:ext cx="5478448" cy="369332"/>
          </a:xfrm>
          <a:prstGeom prst="rect">
            <a:avLst/>
          </a:prstGeom>
          <a:noFill/>
        </p:spPr>
        <p:txBody>
          <a:bodyPr wrap="square" rtlCol="0">
            <a:spAutoFit/>
          </a:bodyPr>
          <a:lstStyle/>
          <a:p>
            <a:r>
              <a:rPr lang="fi-FI" dirty="0" smtClean="0">
                <a:solidFill>
                  <a:srgbClr val="002060"/>
                </a:solidFill>
              </a:rPr>
              <a:t>* Dataa ei ole lämpötilakorjattu</a:t>
            </a:r>
            <a:endParaRPr lang="fi-FI" dirty="0">
              <a:solidFill>
                <a:srgbClr val="002060"/>
              </a:solidFill>
            </a:endParaRPr>
          </a:p>
        </p:txBody>
      </p:sp>
    </p:spTree>
    <p:extLst>
      <p:ext uri="{BB962C8B-B14F-4D97-AF65-F5344CB8AC3E}">
        <p14:creationId xmlns:p14="http://schemas.microsoft.com/office/powerpoint/2010/main" val="990822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75172" y="182026"/>
            <a:ext cx="12318100" cy="1325563"/>
          </a:xfrm>
        </p:spPr>
        <p:txBody>
          <a:bodyPr>
            <a:noAutofit/>
          </a:bodyPr>
          <a:lstStyle/>
          <a:p>
            <a:pPr algn="r"/>
            <a:r>
              <a:rPr lang="fi-FI" sz="4800" b="1" dirty="0" smtClean="0">
                <a:solidFill>
                  <a:srgbClr val="C53FC8"/>
                </a:solidFill>
              </a:rPr>
              <a:t>Uusiutuvan energian potentiaali Tampereella</a:t>
            </a:r>
            <a:endParaRPr lang="fi-FI" sz="4800" b="1" dirty="0">
              <a:solidFill>
                <a:srgbClr val="C53FC8"/>
              </a:solidFill>
            </a:endParaRPr>
          </a:p>
        </p:txBody>
      </p:sp>
      <p:pic>
        <p:nvPicPr>
          <p:cNvPr id="6" name="Kuva 5"/>
          <p:cNvPicPr/>
          <p:nvPr/>
        </p:nvPicPr>
        <p:blipFill>
          <a:blip r:embed="rId3" cstate="print">
            <a:extLst>
              <a:ext uri="{28A0092B-C50C-407E-A947-70E740481C1C}">
                <a14:useLocalDpi xmlns:a14="http://schemas.microsoft.com/office/drawing/2010/main" val="0"/>
              </a:ext>
            </a:extLst>
          </a:blip>
          <a:stretch>
            <a:fillRect/>
          </a:stretch>
        </p:blipFill>
        <p:spPr>
          <a:xfrm>
            <a:off x="4689628" y="6053560"/>
            <a:ext cx="2379345" cy="287655"/>
          </a:xfrm>
          <a:prstGeom prst="rect">
            <a:avLst/>
          </a:prstGeom>
        </p:spPr>
      </p:pic>
      <p:sp>
        <p:nvSpPr>
          <p:cNvPr id="12" name="Tekstiruutu 11"/>
          <p:cNvSpPr txBox="1"/>
          <p:nvPr/>
        </p:nvSpPr>
        <p:spPr>
          <a:xfrm>
            <a:off x="7800592" y="1368085"/>
            <a:ext cx="3170269" cy="707886"/>
          </a:xfrm>
          <a:prstGeom prst="rect">
            <a:avLst/>
          </a:prstGeom>
          <a:noFill/>
        </p:spPr>
        <p:txBody>
          <a:bodyPr wrap="square" rtlCol="0">
            <a:spAutoFit/>
          </a:bodyPr>
          <a:lstStyle/>
          <a:p>
            <a:pPr algn="ctr"/>
            <a:r>
              <a:rPr lang="fi-FI" sz="2000" b="1" dirty="0" smtClean="0">
                <a:solidFill>
                  <a:schemeClr val="bg1"/>
                </a:solidFill>
              </a:rPr>
              <a:t>Muutos kokonaispäästöissä</a:t>
            </a:r>
          </a:p>
          <a:p>
            <a:pPr algn="ctr"/>
            <a:r>
              <a:rPr lang="fi-FI" sz="2000" b="1" dirty="0" smtClean="0">
                <a:solidFill>
                  <a:schemeClr val="bg1"/>
                </a:solidFill>
              </a:rPr>
              <a:t>1990 - 2014</a:t>
            </a:r>
            <a:endParaRPr lang="fi-FI" sz="2000" b="1" dirty="0">
              <a:solidFill>
                <a:schemeClr val="bg1"/>
              </a:solidFill>
            </a:endParaRPr>
          </a:p>
        </p:txBody>
      </p:sp>
      <p:graphicFrame>
        <p:nvGraphicFramePr>
          <p:cNvPr id="17" name="Kaavio 16"/>
          <p:cNvGraphicFramePr/>
          <p:nvPr>
            <p:extLst>
              <p:ext uri="{D42A27DB-BD31-4B8C-83A1-F6EECF244321}">
                <p14:modId xmlns:p14="http://schemas.microsoft.com/office/powerpoint/2010/main" val="3146180942"/>
              </p:ext>
            </p:extLst>
          </p:nvPr>
        </p:nvGraphicFramePr>
        <p:xfrm>
          <a:off x="2264898" y="1368084"/>
          <a:ext cx="7427742" cy="4301195"/>
        </p:xfrm>
        <a:graphic>
          <a:graphicData uri="http://schemas.openxmlformats.org/drawingml/2006/chart">
            <c:chart xmlns:c="http://schemas.openxmlformats.org/drawingml/2006/chart" xmlns:r="http://schemas.openxmlformats.org/officeDocument/2006/relationships" r:id="rId4"/>
          </a:graphicData>
        </a:graphic>
      </p:graphicFrame>
      <p:sp>
        <p:nvSpPr>
          <p:cNvPr id="18" name="Tekstiruutu 17"/>
          <p:cNvSpPr txBox="1"/>
          <p:nvPr/>
        </p:nvSpPr>
        <p:spPr>
          <a:xfrm>
            <a:off x="1047347" y="5676118"/>
            <a:ext cx="3977175" cy="369332"/>
          </a:xfrm>
          <a:prstGeom prst="rect">
            <a:avLst/>
          </a:prstGeom>
          <a:noFill/>
        </p:spPr>
        <p:txBody>
          <a:bodyPr wrap="square" rtlCol="0">
            <a:spAutoFit/>
          </a:bodyPr>
          <a:lstStyle/>
          <a:p>
            <a:r>
              <a:rPr lang="fi-FI" b="1" dirty="0" smtClean="0">
                <a:solidFill>
                  <a:srgbClr val="0070C0"/>
                </a:solidFill>
              </a:rPr>
              <a:t>* Ei sisällä </a:t>
            </a:r>
            <a:r>
              <a:rPr lang="fi-FI" b="1" dirty="0" err="1" smtClean="0">
                <a:solidFill>
                  <a:srgbClr val="0070C0"/>
                </a:solidFill>
              </a:rPr>
              <a:t>teknis</a:t>
            </a:r>
            <a:r>
              <a:rPr lang="fi-FI" b="1" dirty="0" smtClean="0">
                <a:solidFill>
                  <a:srgbClr val="0070C0"/>
                </a:solidFill>
              </a:rPr>
              <a:t>-taloudellista tarkastelua</a:t>
            </a:r>
            <a:endParaRPr lang="fi-FI" b="1" dirty="0">
              <a:solidFill>
                <a:srgbClr val="0070C0"/>
              </a:solidFill>
            </a:endParaRPr>
          </a:p>
        </p:txBody>
      </p:sp>
      <p:sp>
        <p:nvSpPr>
          <p:cNvPr id="19" name="Tekstiruutu 18"/>
          <p:cNvSpPr txBox="1"/>
          <p:nvPr/>
        </p:nvSpPr>
        <p:spPr>
          <a:xfrm>
            <a:off x="8749747" y="5121890"/>
            <a:ext cx="2906064" cy="923330"/>
          </a:xfrm>
          <a:prstGeom prst="rect">
            <a:avLst/>
          </a:prstGeom>
          <a:noFill/>
        </p:spPr>
        <p:txBody>
          <a:bodyPr wrap="square" rtlCol="0">
            <a:spAutoFit/>
          </a:bodyPr>
          <a:lstStyle/>
          <a:p>
            <a:pPr algn="r"/>
            <a:r>
              <a:rPr lang="fi-FI" b="1" dirty="0" smtClean="0">
                <a:solidFill>
                  <a:srgbClr val="0070C0"/>
                </a:solidFill>
              </a:rPr>
              <a:t>Lähde: Uusiutuvan energian kuntakatselmus, Ramboll Finland Oy, 2016</a:t>
            </a:r>
            <a:endParaRPr lang="fi-FI" b="1" dirty="0">
              <a:solidFill>
                <a:srgbClr val="0070C0"/>
              </a:solidFill>
            </a:endParaRPr>
          </a:p>
        </p:txBody>
      </p:sp>
    </p:spTree>
    <p:extLst>
      <p:ext uri="{BB962C8B-B14F-4D97-AF65-F5344CB8AC3E}">
        <p14:creationId xmlns:p14="http://schemas.microsoft.com/office/powerpoint/2010/main" val="1978278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537</Words>
  <Application>Microsoft Office PowerPoint</Application>
  <PresentationFormat>Laajakuva</PresentationFormat>
  <Paragraphs>71</Paragraphs>
  <Slides>12</Slides>
  <Notes>11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12</vt:i4>
      </vt:variant>
    </vt:vector>
  </HeadingPairs>
  <TitlesOfParts>
    <vt:vector size="16" baseType="lpstr">
      <vt:lpstr>Arial</vt:lpstr>
      <vt:lpstr>Calibri</vt:lpstr>
      <vt:lpstr>Calibri Light</vt:lpstr>
      <vt:lpstr>Office-teema</vt:lpstr>
      <vt:lpstr>Hiilineutraali Tampere</vt:lpstr>
      <vt:lpstr>Tämänhetkiset tavoitteet</vt:lpstr>
      <vt:lpstr>Tulossa</vt:lpstr>
      <vt:lpstr>Mikä ilmasto-   ja energia-  tiekartta?</vt:lpstr>
      <vt:lpstr>Tiekartan osa-alueet</vt:lpstr>
      <vt:lpstr>…ja päästöjakauma</vt:lpstr>
      <vt:lpstr>Missä mennään?</vt:lpstr>
      <vt:lpstr>Missä mennään?</vt:lpstr>
      <vt:lpstr>Uusiutuvan energian potentiaali Tampereella</vt:lpstr>
      <vt:lpstr>Tiekartan perusskenaario</vt:lpstr>
      <vt:lpstr>Tiekartan visioskenaario</vt:lpstr>
      <vt:lpstr>          Kiitos!         Lisätietoja: Kaisu Anttonen 05063698        etunimi.sukunimi@tampere.fi</vt:lpstr>
    </vt:vector>
  </TitlesOfParts>
  <Company>Seutu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Hiilineutraali Tampere</dc:title>
  <dc:creator>Olkanen Emilia</dc:creator>
  <cp:lastModifiedBy>Auditorion esityspc</cp:lastModifiedBy>
  <cp:revision>43</cp:revision>
  <dcterms:created xsi:type="dcterms:W3CDTF">2017-01-09T18:11:18Z</dcterms:created>
  <dcterms:modified xsi:type="dcterms:W3CDTF">2017-01-26T13:51:55Z</dcterms:modified>
</cp:coreProperties>
</file>