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3" r:id="rId2"/>
  </p:sldMasterIdLst>
  <p:notesMasterIdLst>
    <p:notesMasterId r:id="rId8"/>
  </p:notesMasterIdLst>
  <p:sldIdLst>
    <p:sldId id="335" r:id="rId3"/>
    <p:sldId id="332" r:id="rId4"/>
    <p:sldId id="343" r:id="rId5"/>
    <p:sldId id="345" r:id="rId6"/>
    <p:sldId id="342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8989"/>
    <a:srgbClr val="E3E3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743" autoAdjust="0"/>
    <p:restoredTop sz="90097" autoAdjust="0"/>
  </p:normalViewPr>
  <p:slideViewPr>
    <p:cSldViewPr snapToGrid="0">
      <p:cViewPr varScale="1">
        <p:scale>
          <a:sx n="105" d="100"/>
          <a:sy n="105" d="100"/>
        </p:scale>
        <p:origin x="1500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B7065A-15F6-4CB4-962A-AB32AC88A7DD}" type="datetimeFigureOut">
              <a:rPr lang="fi-FI" smtClean="0"/>
              <a:t>26.1.2017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B7B50-1798-41BD-B92B-8AAB9E64BEE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996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err="1" smtClean="0"/>
              <a:t>Reflecting</a:t>
            </a:r>
            <a:r>
              <a:rPr lang="fi-FI" dirty="0" smtClean="0"/>
              <a:t> Tre -ehdotuksen on suunnitellut tamperelainen </a:t>
            </a:r>
            <a:r>
              <a:rPr lang="fi-FI" dirty="0" err="1" smtClean="0"/>
              <a:t>Buenaventura</a:t>
            </a:r>
            <a:r>
              <a:rPr lang="fi-FI" dirty="0" smtClean="0"/>
              <a:t>.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1544D-F39A-4F55-BC21-9BE909A9BACC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6808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>
                <a:effectLst/>
              </a:rPr>
              <a:t>ITU is the United Nations specialized agency for information and communication technologies – ICTs.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B7B50-1798-41BD-B92B-8AAB9E64BEEE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410614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A8D1544D-F39A-4F55-BC21-9BE909A9BACC}" type="slidenum">
              <a:rPr/>
              <a:t>3</a:t>
            </a:fld>
            <a:endParaRPr lang="fi"/>
          </a:p>
        </p:txBody>
      </p:sp>
    </p:spTree>
    <p:extLst>
      <p:ext uri="{BB962C8B-B14F-4D97-AF65-F5344CB8AC3E}">
        <p14:creationId xmlns:p14="http://schemas.microsoft.com/office/powerpoint/2010/main" val="2198133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A8D1544D-F39A-4F55-BC21-9BE909A9BACC}" type="slidenum">
              <a:rPr/>
              <a:t>4</a:t>
            </a:fld>
            <a:endParaRPr lang="fi"/>
          </a:p>
        </p:txBody>
      </p:sp>
    </p:spTree>
    <p:extLst>
      <p:ext uri="{BB962C8B-B14F-4D97-AF65-F5344CB8AC3E}">
        <p14:creationId xmlns:p14="http://schemas.microsoft.com/office/powerpoint/2010/main" val="3135309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fi" b="0" i="0" u="none" baseline="0"/>
              <a:t>”esineiden analytiikka” - http://dupress.com/articles/five-types-of-analytics-of-things/?top=3</a:t>
            </a:r>
            <a:endParaRPr lang="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A8D1544D-F39A-4F55-BC21-9BE909A9BACC}" type="slidenum">
              <a:rPr/>
              <a:t>5</a:t>
            </a:fld>
            <a:endParaRPr lang="fi"/>
          </a:p>
        </p:txBody>
      </p:sp>
    </p:spTree>
    <p:extLst>
      <p:ext uri="{BB962C8B-B14F-4D97-AF65-F5344CB8AC3E}">
        <p14:creationId xmlns:p14="http://schemas.microsoft.com/office/powerpoint/2010/main" val="2695647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/>
          <p:cNvSpPr/>
          <p:nvPr userDrawn="1"/>
        </p:nvSpPr>
        <p:spPr>
          <a:xfrm>
            <a:off x="0" y="6343650"/>
            <a:ext cx="44196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19600" y="3264995"/>
            <a:ext cx="7772400" cy="3593005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975600" y="2743200"/>
            <a:ext cx="10364400" cy="846000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98000" y="3949200"/>
            <a:ext cx="8535600" cy="388800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898989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23.8.2016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Jarkko Oksala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EA14-B5AF-4DD0-A232-43768E13A659}" type="slidenum">
              <a:rPr lang="fi-FI" smtClean="0"/>
              <a:t>‹#›</a:t>
            </a:fld>
            <a:endParaRPr lang="fi-FI"/>
          </a:p>
        </p:txBody>
      </p:sp>
      <p:pic>
        <p:nvPicPr>
          <p:cNvPr id="9" name="Kuva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8800" y="997200"/>
            <a:ext cx="4724400" cy="573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967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44363" y="368300"/>
            <a:ext cx="3932237" cy="134957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376600" y="368300"/>
            <a:ext cx="6172200" cy="580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444363" y="1717873"/>
            <a:ext cx="3932237" cy="44575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23.8.2016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Jarkko Oksala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EA14-B5AF-4DD0-A232-43768E13A6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9521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ii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19600" y="3264995"/>
            <a:ext cx="7772400" cy="3593005"/>
          </a:xfrm>
          <a:prstGeom prst="rect">
            <a:avLst/>
          </a:prstGeom>
        </p:spPr>
      </p:pic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845000" y="3621600"/>
            <a:ext cx="8535600" cy="3888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600" y="4795200"/>
            <a:ext cx="4724400" cy="573024"/>
          </a:xfrm>
          <a:prstGeom prst="rect">
            <a:avLst/>
          </a:prstGeom>
        </p:spPr>
      </p:pic>
      <p:sp>
        <p:nvSpPr>
          <p:cNvPr id="4" name="Tekstiruutu 3"/>
          <p:cNvSpPr txBox="1"/>
          <p:nvPr userDrawn="1"/>
        </p:nvSpPr>
        <p:spPr>
          <a:xfrm>
            <a:off x="5191956" y="2358602"/>
            <a:ext cx="1805686" cy="830997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fi-FI" sz="4800" b="1" dirty="0" smtClean="0">
                <a:solidFill>
                  <a:schemeClr val="tx2"/>
                </a:solidFill>
                <a:latin typeface="+mj-lt"/>
              </a:rPr>
              <a:t>Kiitos!</a:t>
            </a:r>
            <a:endParaRPr lang="fi-FI" sz="480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37213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mpt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2519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ndar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ampere-vohveli-huge.png"/>
          <p:cNvPicPr>
            <a:picLocks noChangeAspect="1"/>
          </p:cNvPicPr>
          <p:nvPr userDrawn="1"/>
        </p:nvPicPr>
        <p:blipFill rotWithShape="1">
          <a:blip r:embed="rId2">
            <a:alphaModFix amt="4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119" b="23982"/>
          <a:stretch/>
        </p:blipFill>
        <p:spPr>
          <a:xfrm>
            <a:off x="6551672" y="1123373"/>
            <a:ext cx="5640328" cy="5734628"/>
          </a:xfrm>
          <a:prstGeom prst="rect">
            <a:avLst/>
          </a:prstGeom>
        </p:spPr>
      </p:pic>
      <p:sp>
        <p:nvSpPr>
          <p:cNvPr id="2" name="TextBox 9"/>
          <p:cNvSpPr txBox="1"/>
          <p:nvPr userDrawn="1"/>
        </p:nvSpPr>
        <p:spPr>
          <a:xfrm>
            <a:off x="10370436" y="6341904"/>
            <a:ext cx="341724" cy="246203"/>
          </a:xfrm>
          <a:prstGeom prst="rect">
            <a:avLst/>
          </a:prstGeom>
          <a:noFill/>
        </p:spPr>
        <p:txBody>
          <a:bodyPr wrap="none" lIns="91422" tIns="45711" rIns="91422" bIns="45711" rtlCol="0">
            <a:spAutoFit/>
          </a:bodyPr>
          <a:lstStyle/>
          <a:p>
            <a:pPr algn="r" defTabSz="228600"/>
            <a:fld id="{260E2A6B-A809-4840-BF14-8648BC0BDF87}" type="slidenum">
              <a:rPr lang="id-ID" sz="1000" smtClean="0">
                <a:solidFill>
                  <a:srgbClr val="464646"/>
                </a:solidFill>
                <a:latin typeface="Century Gothic" panose="020B0502020202020204" pitchFamily="34" charset="0"/>
                <a:cs typeface="Calibri Light"/>
              </a:rPr>
              <a:pPr algn="r" defTabSz="228600"/>
              <a:t>‹#›</a:t>
            </a:fld>
            <a:endParaRPr lang="id-ID" sz="1000" dirty="0">
              <a:solidFill>
                <a:srgbClr val="464646"/>
              </a:solidFill>
              <a:latin typeface="Century Gothic" panose="020B0502020202020204" pitchFamily="34" charset="0"/>
              <a:cs typeface="Calibri Light"/>
            </a:endParaRPr>
          </a:p>
        </p:txBody>
      </p:sp>
      <p:cxnSp>
        <p:nvCxnSpPr>
          <p:cNvPr id="3" name="Gerade Verbindung 10"/>
          <p:cNvCxnSpPr/>
          <p:nvPr userDrawn="1"/>
        </p:nvCxnSpPr>
        <p:spPr>
          <a:xfrm>
            <a:off x="10745505" y="6337138"/>
            <a:ext cx="0" cy="250031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 userDrawn="1"/>
        </p:nvSpPr>
        <p:spPr>
          <a:xfrm>
            <a:off x="10860808" y="6366991"/>
            <a:ext cx="16720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28600"/>
            <a:fld id="{9A4BEAE1-3370-4BAF-A78C-F013B5FDED49}" type="datetime1">
              <a:rPr lang="de-DE" sz="1000" smtClean="0">
                <a:solidFill>
                  <a:srgbClr val="464646"/>
                </a:solidFill>
                <a:latin typeface="Century Gothic" panose="020B0502020202020204" pitchFamily="34" charset="0"/>
              </a:rPr>
              <a:pPr defTabSz="228600"/>
              <a:t>26.01.2017</a:t>
            </a:fld>
            <a:endParaRPr lang="de-DE" sz="1000" dirty="0">
              <a:solidFill>
                <a:srgbClr val="464646"/>
              </a:solidFill>
              <a:latin typeface="Century Gothic" panose="020B0502020202020204" pitchFamily="34" charset="0"/>
            </a:endParaRPr>
          </a:p>
        </p:txBody>
      </p:sp>
      <p:pic>
        <p:nvPicPr>
          <p:cNvPr id="8" name="Picture 7" descr="tampere-sprite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437" y="6337076"/>
            <a:ext cx="873781" cy="234413"/>
          </a:xfrm>
          <a:prstGeom prst="rect">
            <a:avLst/>
          </a:prstGeom>
        </p:spPr>
      </p:pic>
      <p:pic>
        <p:nvPicPr>
          <p:cNvPr id="9" name="Picture 8" descr="tampere-vohveli-huge.png"/>
          <p:cNvPicPr>
            <a:picLocks noChangeAspect="1"/>
          </p:cNvPicPr>
          <p:nvPr userDrawn="1"/>
        </p:nvPicPr>
        <p:blipFill rotWithShape="1">
          <a:blip r:embed="rId2">
            <a:alphaModFix amt="4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391" t="34191"/>
          <a:stretch/>
        </p:blipFill>
        <p:spPr>
          <a:xfrm>
            <a:off x="0" y="0"/>
            <a:ext cx="4160362" cy="4964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4419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hf sldNum="0" hdr="0" ftr="0"/>
  <p:extLst mod="1"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  <p15:guide id="2" pos="7678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32888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23.8.2016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Jarkko Oksala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EA14-B5AF-4DD0-A232-43768E13A6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887049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7287" userDrawn="1">
          <p15:clr>
            <a:srgbClr val="FBAE40"/>
          </p15:clr>
        </p15:guide>
        <p15:guide id="3" pos="34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Kuva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3648" y="0"/>
            <a:ext cx="12201099" cy="6892119"/>
          </a:xfrm>
          <a:prstGeom prst="rect">
            <a:avLst/>
          </a:prstGeom>
        </p:spPr>
      </p:pic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23.8.2016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Jarkko Oksala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EA14-B5AF-4DD0-A232-43768E13A659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io 6"/>
          <p:cNvSpPr/>
          <p:nvPr userDrawn="1"/>
        </p:nvSpPr>
        <p:spPr>
          <a:xfrm>
            <a:off x="0" y="0"/>
            <a:ext cx="1699200" cy="16906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76000" y="365125"/>
            <a:ext cx="109728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122773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287">
          <p15:clr>
            <a:srgbClr val="FBAE40"/>
          </p15:clr>
        </p15:guide>
        <p15:guide id="3" pos="347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19600" y="3264995"/>
            <a:ext cx="7772400" cy="3593005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6400" y="2246400"/>
            <a:ext cx="10972800" cy="11448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845000" y="3621600"/>
            <a:ext cx="8535600" cy="3888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600" y="4795200"/>
            <a:ext cx="4724400" cy="573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025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76000" y="1825625"/>
            <a:ext cx="54438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376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23.8.2016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Jarkko Oksala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EA14-B5AF-4DD0-A232-43768E13A6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491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76000" y="1681163"/>
            <a:ext cx="54215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76000" y="2505075"/>
            <a:ext cx="5421575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3766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376600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23.8.2016</a:t>
            </a:r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Jarkko Oksala</a:t>
            </a: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EA14-B5AF-4DD0-A232-43768E13A659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Otsikko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9375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23.8.2016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Jarkko Oksala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EA14-B5AF-4DD0-A232-43768E13A6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42478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23.8.2016</a:t>
            </a: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Jarkko Oksala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EA14-B5AF-4DD0-A232-43768E13A6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3296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76000" y="1468436"/>
            <a:ext cx="3932237" cy="8858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08237" y="368301"/>
            <a:ext cx="7059876" cy="57975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576000" y="235426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23.8.2016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Jarkko Oksala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EA14-B5AF-4DD0-A232-43768E13A6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5192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oleObject" Target="../embeddings/oleObject1.bin"/><Relationship Id="rId5" Type="http://schemas.openxmlformats.org/officeDocument/2006/relationships/tags" Target="../tags/tag1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699200" cy="1652472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1699200" y="365125"/>
            <a:ext cx="9849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76000" y="1825625"/>
            <a:ext cx="10972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987200" y="6426000"/>
            <a:ext cx="137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23.8.2016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7689600" y="6426000"/>
            <a:ext cx="3859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898989"/>
                </a:solidFill>
              </a:defRPr>
            </a:lvl1pPr>
          </a:lstStyle>
          <a:p>
            <a:r>
              <a:rPr lang="fi-FI" smtClean="0"/>
              <a:t>Jarkko Oksala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576000" y="6426000"/>
            <a:ext cx="114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1EA14-B5AF-4DD0-A232-43768E13A659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9" name="Kuva 8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600" y="6476400"/>
            <a:ext cx="2599182" cy="315468"/>
          </a:xfrm>
          <a:prstGeom prst="rect">
            <a:avLst/>
          </a:prstGeom>
        </p:spPr>
      </p:pic>
      <p:cxnSp>
        <p:nvCxnSpPr>
          <p:cNvPr id="11" name="Suora yhdysviiva 10"/>
          <p:cNvCxnSpPr/>
          <p:nvPr userDrawn="1"/>
        </p:nvCxnSpPr>
        <p:spPr>
          <a:xfrm>
            <a:off x="0" y="6397200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8764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9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61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ts val="2300"/>
        </a:lnSpc>
        <a:spcBef>
          <a:spcPts val="1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884" userDrawn="1">
          <p15:clr>
            <a:srgbClr val="F26B43"/>
          </p15:clr>
        </p15:guide>
        <p15:guide id="2" pos="7287" userDrawn="1">
          <p15:clr>
            <a:srgbClr val="F26B43"/>
          </p15:clr>
        </p15:guide>
        <p15:guide id="3" pos="347" userDrawn="1">
          <p15:clr>
            <a:srgbClr val="F26B43"/>
          </p15:clr>
        </p15:guide>
        <p15:guide id="4" orient="horz" pos="1139" userDrawn="1">
          <p15:clr>
            <a:srgbClr val="F26B43"/>
          </p15:clr>
        </p15:guide>
        <p15:guide id="5" orient="horz" pos="1071" userDrawn="1">
          <p15:clr>
            <a:srgbClr val="F26B43"/>
          </p15:clr>
        </p15:guide>
        <p15:guide id="6" orient="horz" pos="23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5"/>
            </p:custDataLst>
            <p:extLst/>
          </p:nvPr>
        </p:nvGraphicFramePr>
        <p:xfrm>
          <a:off x="794" y="794"/>
          <a:ext cx="794" cy="7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" name="think-cell Slide" r:id="rId6" imgW="592" imgH="595" progId="TCLayout.ActiveDocument.1">
                  <p:embed/>
                </p:oleObj>
              </mc:Choice>
              <mc:Fallback>
                <p:oleObj name="think-cell Slide" r:id="rId6" imgW="592" imgH="595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4" y="794"/>
                        <a:ext cx="794" cy="7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c"/>
          <p:cNvSpPr txBox="1"/>
          <p:nvPr userDrawn="1"/>
        </p:nvSpPr>
        <p:spPr>
          <a:xfrm>
            <a:off x="0" y="6750050"/>
            <a:ext cx="12192000" cy="169277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 defTabSz="228600"/>
            <a:endParaRPr lang="en-US" sz="500" b="1">
              <a:solidFill>
                <a:srgbClr val="3E843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471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ransition>
    <p:fade/>
  </p:transition>
  <p:txStyles>
    <p:titleStyle>
      <a:lvl1pPr algn="l" defTabSz="914202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51" indent="-228551" algn="l" defTabSz="914202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651" indent="-228551" algn="l" defTabSz="91420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52" indent="-228551" algn="l" defTabSz="91420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54" indent="-228551" algn="l" defTabSz="91420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954" indent="-228551" algn="l" defTabSz="91420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056" indent="-228551" algn="l" defTabSz="91420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56" indent="-228551" algn="l" defTabSz="91420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257" indent="-228551" algn="l" defTabSz="91420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358" indent="-228551" algn="l" defTabSz="91420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0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1" algn="l" defTabSz="91420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02" algn="l" defTabSz="91420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03" algn="l" defTabSz="91420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04" algn="l" defTabSz="91420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05" algn="l" defTabSz="91420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05" algn="l" defTabSz="91420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06" algn="l" defTabSz="91420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07" algn="l" defTabSz="91420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itu.int/en/ITU-T/focusgroups/ssc/Pages/default.asp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8409" y="-237146"/>
            <a:ext cx="12584901" cy="7865563"/>
          </a:xfrm>
          <a:prstGeom prst="rect">
            <a:avLst/>
          </a:prstGeom>
        </p:spPr>
      </p:pic>
      <p:sp>
        <p:nvSpPr>
          <p:cNvPr id="48" name="Textfeld 29"/>
          <p:cNvSpPr txBox="1"/>
          <p:nvPr/>
        </p:nvSpPr>
        <p:spPr>
          <a:xfrm>
            <a:off x="4802819" y="170260"/>
            <a:ext cx="7127075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4800" b="1" dirty="0">
                <a:solidFill>
                  <a:schemeClr val="tx2">
                    <a:lumMod val="75000"/>
                  </a:schemeClr>
                </a:solidFill>
              </a:rPr>
              <a:t>Älykäs ja kestävä </a:t>
            </a:r>
            <a:r>
              <a:rPr lang="fi-FI" sz="4800" b="1" dirty="0" smtClean="0">
                <a:solidFill>
                  <a:schemeClr val="tx2">
                    <a:lumMod val="75000"/>
                  </a:schemeClr>
                </a:solidFill>
              </a:rPr>
              <a:t>Tampere</a:t>
            </a:r>
          </a:p>
          <a:p>
            <a:pPr algn="r"/>
            <a:r>
              <a:rPr lang="fi-FI" sz="4800" b="1" dirty="0" err="1" smtClean="0">
                <a:solidFill>
                  <a:schemeClr val="tx2">
                    <a:lumMod val="75000"/>
                  </a:schemeClr>
                </a:solidFill>
              </a:rPr>
              <a:t>Digitalisaationäkökulma</a:t>
            </a:r>
            <a:endParaRPr lang="fi-FI" sz="4800" b="1" dirty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fi-FI" sz="4800" b="1" dirty="0" err="1" smtClean="0">
                <a:solidFill>
                  <a:schemeClr val="tx2">
                    <a:lumMod val="75000"/>
                  </a:schemeClr>
                </a:solidFill>
              </a:rPr>
              <a:t>HINKUun</a:t>
            </a:r>
            <a:r>
              <a:rPr lang="fi-FI" sz="4800" b="1" dirty="0" smtClean="0">
                <a:solidFill>
                  <a:schemeClr val="tx2">
                    <a:lumMod val="75000"/>
                  </a:schemeClr>
                </a:solidFill>
              </a:rPr>
              <a:t> 26.1.2017 </a:t>
            </a:r>
            <a:endParaRPr lang="fi-FI" sz="4800" dirty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endParaRPr lang="de-DE" sz="4000" dirty="0" smtClean="0">
              <a:solidFill>
                <a:schemeClr val="tx2">
                  <a:lumMod val="75000"/>
                </a:schemeClr>
              </a:solidFill>
              <a:latin typeface="Montserrat-Bold"/>
              <a:cs typeface="Montserrat-Bold"/>
            </a:endParaRPr>
          </a:p>
          <a:p>
            <a:pPr algn="r"/>
            <a:endParaRPr lang="de-DE" sz="2000" dirty="0" smtClean="0">
              <a:solidFill>
                <a:schemeClr val="tx2">
                  <a:lumMod val="75000"/>
                </a:schemeClr>
              </a:solidFill>
              <a:latin typeface="Montserrat-Bold"/>
              <a:cs typeface="Montserrat-Bold"/>
            </a:endParaRPr>
          </a:p>
        </p:txBody>
      </p:sp>
      <p:pic>
        <p:nvPicPr>
          <p:cNvPr id="3" name="Picture 2" descr="tampere-sprite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734" y="6289563"/>
            <a:ext cx="1642243" cy="440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709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00" y="3448425"/>
            <a:ext cx="5095928" cy="2830635"/>
          </a:xfrm>
          <a:prstGeom prst="rect">
            <a:avLst/>
          </a:prstGeom>
        </p:spPr>
      </p:pic>
      <p:sp>
        <p:nvSpPr>
          <p:cNvPr id="7" name="Otsikko 6"/>
          <p:cNvSpPr>
            <a:spLocks noGrp="1"/>
          </p:cNvSpPr>
          <p:nvPr>
            <p:ph type="title" idx="4294967295"/>
          </p:nvPr>
        </p:nvSpPr>
        <p:spPr>
          <a:xfrm>
            <a:off x="0" y="537754"/>
            <a:ext cx="12192000" cy="1144587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fi-FI" dirty="0" smtClean="0"/>
              <a:t>Kestävän kehityksen älykaupunki</a:t>
            </a:r>
            <a:endParaRPr lang="fi-FI" dirty="0">
              <a:latin typeface="Century Gothic" panose="020B0502020202020204" pitchFamily="34" charset="0"/>
            </a:endParaRPr>
          </a:p>
        </p:txBody>
      </p:sp>
      <p:sp>
        <p:nvSpPr>
          <p:cNvPr id="10" name="Tekstiruutu 9"/>
          <p:cNvSpPr txBox="1"/>
          <p:nvPr/>
        </p:nvSpPr>
        <p:spPr>
          <a:xfrm>
            <a:off x="588578" y="1682341"/>
            <a:ext cx="11046373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A </a:t>
            </a:r>
            <a:r>
              <a:rPr lang="en-US" sz="2000" b="1" i="1" dirty="0"/>
              <a:t>smart sustainable city </a:t>
            </a:r>
            <a:r>
              <a:rPr lang="en-US" sz="2000" i="1" dirty="0"/>
              <a:t>is an innovative city that uses information and communication technologies (ICTs) and other means to improve </a:t>
            </a:r>
            <a:r>
              <a:rPr lang="en-US" sz="2000" b="1" i="1" dirty="0"/>
              <a:t>quality of life</a:t>
            </a:r>
            <a:r>
              <a:rPr lang="en-US" sz="2000" i="1" dirty="0"/>
              <a:t>, </a:t>
            </a:r>
            <a:r>
              <a:rPr lang="en-US" sz="2000" b="1" i="1" dirty="0"/>
              <a:t>efficiency of urban operation and services, and competitiveness</a:t>
            </a:r>
            <a:r>
              <a:rPr lang="en-US" sz="2000" i="1" dirty="0"/>
              <a:t>, while ensuring that it meets the needs of present and future generations with respect to </a:t>
            </a:r>
            <a:r>
              <a:rPr lang="en-US" sz="2000" b="1" i="1" dirty="0"/>
              <a:t>economic, social, environmental </a:t>
            </a:r>
            <a:r>
              <a:rPr lang="en-US" sz="2000" i="1" dirty="0"/>
              <a:t>as well as </a:t>
            </a:r>
            <a:r>
              <a:rPr lang="en-US" sz="2000" b="1" i="1" dirty="0"/>
              <a:t>cultural </a:t>
            </a:r>
            <a:r>
              <a:rPr lang="en-US" sz="2000" i="1" dirty="0"/>
              <a:t>aspects</a:t>
            </a:r>
            <a:r>
              <a:rPr lang="en-US" sz="2000" dirty="0" smtClean="0"/>
              <a:t>”. </a:t>
            </a:r>
            <a:r>
              <a:rPr lang="en-US" sz="2000" b="1" i="1" dirty="0" smtClean="0"/>
              <a:t> UN’s ITU-T, </a:t>
            </a:r>
            <a:r>
              <a:rPr lang="fi-FI" sz="2000" i="1" u="sng" dirty="0" smtClean="0">
                <a:hlinkClick r:id="rId4"/>
              </a:rPr>
              <a:t>http</a:t>
            </a:r>
            <a:r>
              <a:rPr lang="fi-FI" sz="2000" i="1" u="sng" dirty="0">
                <a:hlinkClick r:id="rId4"/>
              </a:rPr>
              <a:t>://</a:t>
            </a:r>
            <a:r>
              <a:rPr lang="fi-FI" sz="2000" i="1" u="sng" dirty="0" smtClean="0">
                <a:hlinkClick r:id="rId4"/>
              </a:rPr>
              <a:t>www.itu.int/en/ITU-T/focusgroups/ssc/Pages/default.aspx</a:t>
            </a:r>
            <a:endParaRPr lang="fi-FI" b="1" i="1" dirty="0"/>
          </a:p>
          <a:p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12" name="Tekstiruutu 11"/>
          <p:cNvSpPr txBox="1"/>
          <p:nvPr/>
        </p:nvSpPr>
        <p:spPr>
          <a:xfrm>
            <a:off x="8871869" y="5355730"/>
            <a:ext cx="29792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Lähde</a:t>
            </a:r>
            <a:r>
              <a:rPr lang="fi-FI" dirty="0"/>
              <a:t>: </a:t>
            </a:r>
            <a:r>
              <a:rPr lang="fi-FI" dirty="0" err="1" smtClean="0"/>
              <a:t>Urbanization</a:t>
            </a:r>
            <a:r>
              <a:rPr lang="fi-FI" dirty="0" smtClean="0"/>
              <a:t>, </a:t>
            </a:r>
            <a:r>
              <a:rPr lang="en-US" dirty="0" smtClean="0"/>
              <a:t>Wikipedia</a:t>
            </a:r>
            <a:r>
              <a:rPr lang="en-US" dirty="0"/>
              <a:t>, the free encyclopedia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3339212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p-Of-Finlan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321" y="1843388"/>
            <a:ext cx="3073400" cy="4348861"/>
          </a:xfrm>
          <a:prstGeom prst="rect">
            <a:avLst/>
          </a:prstGeom>
        </p:spPr>
      </p:pic>
      <p:sp>
        <p:nvSpPr>
          <p:cNvPr id="62" name="Rechteck 61"/>
          <p:cNvSpPr/>
          <p:nvPr/>
        </p:nvSpPr>
        <p:spPr>
          <a:xfrm>
            <a:off x="1589" y="6804714"/>
            <a:ext cx="12188824" cy="5328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lnSpc>
                <a:spcPct val="200000"/>
              </a:lnSpc>
            </a:pPr>
            <a:endParaRPr lang="fi" sz="80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 rtl="0">
              <a:lnSpc>
                <a:spcPct val="200000"/>
              </a:lnSpc>
            </a:pPr>
            <a:endParaRPr lang="fi" sz="100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 rtl="0"/>
            <a:endParaRPr lang="fi" sz="800" b="1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 rtl="0"/>
            <a:endParaRPr lang="fi" sz="3598">
              <a:solidFill>
                <a:schemeClr val="bg1"/>
              </a:solidFill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3632153" y="780767"/>
            <a:ext cx="49365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i" sz="2500" dirty="0">
                <a:solidFill>
                  <a:schemeClr val="accent1"/>
                </a:solidFill>
                <a:latin typeface="Montserrat Light" panose="00000400000000000000" pitchFamily="50" charset="0"/>
              </a:rPr>
              <a:t>Grow. Smart. Together.</a:t>
            </a:r>
          </a:p>
        </p:txBody>
      </p:sp>
      <p:sp>
        <p:nvSpPr>
          <p:cNvPr id="51" name="Textfeld 50"/>
          <p:cNvSpPr txBox="1"/>
          <p:nvPr/>
        </p:nvSpPr>
        <p:spPr>
          <a:xfrm>
            <a:off x="5264626" y="1271041"/>
            <a:ext cx="16716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i" sz="1000">
                <a:latin typeface="Century Gothic" panose="020B0502020202020204" pitchFamily="34" charset="0"/>
              </a:rPr>
              <a:t> </a:t>
            </a:r>
            <a:endParaRPr lang="fi" sz="1000" dirty="0">
              <a:latin typeface="Century Gothic" panose="020B0502020202020204" pitchFamily="34" charset="0"/>
            </a:endParaRPr>
          </a:p>
        </p:txBody>
      </p:sp>
      <p:sp>
        <p:nvSpPr>
          <p:cNvPr id="35" name="Shape 615"/>
          <p:cNvSpPr/>
          <p:nvPr/>
        </p:nvSpPr>
        <p:spPr>
          <a:xfrm>
            <a:off x="8245628" y="2725510"/>
            <a:ext cx="3696948" cy="2321512"/>
          </a:xfrm>
          <a:prstGeom prst="rect">
            <a:avLst/>
          </a:prstGeom>
          <a:noFill/>
          <a:ln>
            <a:noFill/>
          </a:ln>
        </p:spPr>
        <p:txBody>
          <a:bodyPr lIns="91412" tIns="45700" rIns="91412" bIns="45700" anchor="t" anchorCtr="0">
            <a:noAutofit/>
          </a:bodyPr>
          <a:lstStyle/>
          <a:p>
            <a:pPr marL="142875" indent="-142875">
              <a:lnSpc>
                <a:spcPct val="130000"/>
              </a:lnSpc>
              <a:buSzPct val="121000"/>
              <a:buFont typeface="Arial"/>
              <a:buChar char="•"/>
            </a:pPr>
            <a:r>
              <a:rPr lang="fi" sz="1500" dirty="0"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Parantaa ihmisten elämänlaatua, lisätä hyvinvointia ja turvallisuutta</a:t>
            </a:r>
          </a:p>
          <a:p>
            <a:pPr marL="142875" indent="-142875">
              <a:lnSpc>
                <a:spcPct val="130000"/>
              </a:lnSpc>
              <a:buSzPct val="121000"/>
              <a:buFont typeface="Arial"/>
              <a:buChar char="•"/>
            </a:pPr>
            <a:r>
              <a:rPr lang="fi" sz="1500" dirty="0"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Lisätä ekosysteemiin kuuluvien jäsenten kasvua ja arvoa</a:t>
            </a:r>
          </a:p>
          <a:p>
            <a:pPr marL="142875" indent="-142875">
              <a:lnSpc>
                <a:spcPct val="130000"/>
              </a:lnSpc>
              <a:buSzPct val="121000"/>
              <a:buFont typeface="Arial"/>
              <a:buChar char="•"/>
            </a:pPr>
            <a:r>
              <a:rPr lang="fi" sz="1500" dirty="0"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Parantaa jäseniensä kansainvälistä kilpailukykyä</a:t>
            </a:r>
          </a:p>
          <a:p>
            <a:pPr marL="142875" indent="-142875">
              <a:lnSpc>
                <a:spcPct val="130000"/>
              </a:lnSpc>
              <a:buSzPct val="121000"/>
              <a:buFont typeface="Arial"/>
              <a:buChar char="•"/>
            </a:pPr>
            <a:r>
              <a:rPr lang="fi" sz="1500" dirty="0"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Kasvattaa uusia ja houkutella kokeneita huippuosaajia, tietoja ja taitoja mukaan ekosysteemiin</a:t>
            </a:r>
          </a:p>
          <a:p>
            <a:pPr marL="142875" indent="-142875">
              <a:lnSpc>
                <a:spcPct val="130000"/>
              </a:lnSpc>
              <a:buSzPct val="121000"/>
              <a:buFont typeface="Arial"/>
              <a:buChar char="•"/>
            </a:pPr>
            <a:r>
              <a:rPr lang="fi" sz="1500" dirty="0"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Rakentaa vastuullinen ja ekologinen Tampere</a:t>
            </a:r>
          </a:p>
        </p:txBody>
      </p:sp>
      <p:sp>
        <p:nvSpPr>
          <p:cNvPr id="36" name="Shape 616"/>
          <p:cNvSpPr/>
          <p:nvPr/>
        </p:nvSpPr>
        <p:spPr>
          <a:xfrm>
            <a:off x="8245629" y="2372550"/>
            <a:ext cx="1544576" cy="400091"/>
          </a:xfrm>
          <a:prstGeom prst="rect">
            <a:avLst/>
          </a:prstGeom>
          <a:noFill/>
          <a:ln>
            <a:noFill/>
          </a:ln>
        </p:spPr>
        <p:txBody>
          <a:bodyPr lIns="91412" tIns="45700" rIns="91412" bIns="45700" anchor="t" anchorCtr="0">
            <a:noAutofit/>
          </a:bodyPr>
          <a:lstStyle/>
          <a:p>
            <a:pPr algn="l" rtl="0">
              <a:lnSpc>
                <a:spcPct val="130000"/>
              </a:lnSpc>
              <a:buSzPct val="25000"/>
            </a:pPr>
            <a:r>
              <a:rPr lang="fi" sz="2000" dirty="0"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Tavoitteet</a:t>
            </a:r>
          </a:p>
        </p:txBody>
      </p:sp>
      <p:sp>
        <p:nvSpPr>
          <p:cNvPr id="37" name="Ellipse 36"/>
          <p:cNvSpPr/>
          <p:nvPr/>
        </p:nvSpPr>
        <p:spPr>
          <a:xfrm>
            <a:off x="7602422" y="2674801"/>
            <a:ext cx="415102" cy="41510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6" name="Gerader Verbinder 45"/>
          <p:cNvCxnSpPr/>
          <p:nvPr/>
        </p:nvCxnSpPr>
        <p:spPr>
          <a:xfrm>
            <a:off x="8170667" y="2473441"/>
            <a:ext cx="0" cy="3577736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Gerader Verbinder 2"/>
          <p:cNvCxnSpPr>
            <a:stCxn id="56" idx="7"/>
          </p:cNvCxnSpPr>
          <p:nvPr/>
        </p:nvCxnSpPr>
        <p:spPr>
          <a:xfrm flipV="1">
            <a:off x="5803443" y="3043564"/>
            <a:ext cx="1851971" cy="22667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hape 616"/>
          <p:cNvSpPr/>
          <p:nvPr/>
        </p:nvSpPr>
        <p:spPr>
          <a:xfrm>
            <a:off x="1773374" y="2364564"/>
            <a:ext cx="1544576" cy="400091"/>
          </a:xfrm>
          <a:prstGeom prst="rect">
            <a:avLst/>
          </a:prstGeom>
          <a:noFill/>
          <a:ln>
            <a:noFill/>
          </a:ln>
        </p:spPr>
        <p:txBody>
          <a:bodyPr lIns="91412" tIns="45700" rIns="91412" bIns="45700" anchor="t" anchorCtr="0">
            <a:noAutofit/>
          </a:bodyPr>
          <a:lstStyle/>
          <a:p>
            <a:pPr algn="r" rtl="0">
              <a:lnSpc>
                <a:spcPct val="130000"/>
              </a:lnSpc>
              <a:buSzPct val="25000"/>
            </a:pPr>
            <a:r>
              <a:rPr lang="fi" sz="2000" dirty="0"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Visio</a:t>
            </a:r>
          </a:p>
        </p:txBody>
      </p:sp>
      <p:sp>
        <p:nvSpPr>
          <p:cNvPr id="21" name="Ellipse 20"/>
          <p:cNvSpPr/>
          <p:nvPr/>
        </p:nvSpPr>
        <p:spPr>
          <a:xfrm>
            <a:off x="3497272" y="2674801"/>
            <a:ext cx="415102" cy="41510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28" name="Gerader Verbinder 27"/>
          <p:cNvCxnSpPr/>
          <p:nvPr/>
        </p:nvCxnSpPr>
        <p:spPr>
          <a:xfrm>
            <a:off x="3362194" y="2473441"/>
            <a:ext cx="0" cy="1157265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/>
          <p:cNvCxnSpPr>
            <a:stCxn id="21" idx="6"/>
            <a:endCxn id="56" idx="1"/>
          </p:cNvCxnSpPr>
          <p:nvPr/>
        </p:nvCxnSpPr>
        <p:spPr>
          <a:xfrm>
            <a:off x="3912374" y="2882352"/>
            <a:ext cx="1779268" cy="2321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hape 609"/>
          <p:cNvSpPr/>
          <p:nvPr/>
        </p:nvSpPr>
        <p:spPr>
          <a:xfrm>
            <a:off x="365780" y="4734968"/>
            <a:ext cx="2952169" cy="957520"/>
          </a:xfrm>
          <a:prstGeom prst="rect">
            <a:avLst/>
          </a:prstGeom>
          <a:noFill/>
          <a:ln>
            <a:noFill/>
          </a:ln>
        </p:spPr>
        <p:txBody>
          <a:bodyPr lIns="91412" tIns="45700" rIns="91412" bIns="45700" anchor="t" anchorCtr="0">
            <a:noAutofit/>
          </a:bodyPr>
          <a:lstStyle/>
          <a:p>
            <a:pPr algn="r">
              <a:lnSpc>
                <a:spcPct val="130000"/>
              </a:lnSpc>
              <a:buSzPct val="25000"/>
            </a:pPr>
            <a:r>
              <a:rPr lang="fi-FI" sz="1500" dirty="0"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Menestymisen ja elämänlaadun parantaminen yhteistyön ja kilpailun keinoin</a:t>
            </a:r>
            <a:endParaRPr lang="fi" sz="1500" dirty="0">
              <a:latin typeface="Century Gothic" panose="020B0502020202020204" pitchFamily="34" charset="0"/>
              <a:ea typeface="Roboto"/>
              <a:cs typeface="Roboto"/>
              <a:sym typeface="Roboto"/>
            </a:endParaRPr>
          </a:p>
        </p:txBody>
      </p:sp>
      <p:sp>
        <p:nvSpPr>
          <p:cNvPr id="18" name="Shape 610"/>
          <p:cNvSpPr/>
          <p:nvPr/>
        </p:nvSpPr>
        <p:spPr>
          <a:xfrm>
            <a:off x="1151731" y="4382006"/>
            <a:ext cx="2166218" cy="400091"/>
          </a:xfrm>
          <a:prstGeom prst="rect">
            <a:avLst/>
          </a:prstGeom>
          <a:noFill/>
          <a:ln>
            <a:noFill/>
          </a:ln>
        </p:spPr>
        <p:txBody>
          <a:bodyPr lIns="91412" tIns="45700" rIns="91412" bIns="45700" anchor="t" anchorCtr="0">
            <a:noAutofit/>
          </a:bodyPr>
          <a:lstStyle/>
          <a:p>
            <a:pPr algn="r" rtl="0">
              <a:lnSpc>
                <a:spcPct val="130000"/>
              </a:lnSpc>
              <a:buSzPct val="25000"/>
            </a:pPr>
            <a:r>
              <a:rPr lang="fi" sz="2000" dirty="0"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Missio</a:t>
            </a:r>
          </a:p>
        </p:txBody>
      </p:sp>
      <p:sp>
        <p:nvSpPr>
          <p:cNvPr id="23" name="Ellipse 22"/>
          <p:cNvSpPr/>
          <p:nvPr/>
        </p:nvSpPr>
        <p:spPr>
          <a:xfrm>
            <a:off x="3497272" y="4557702"/>
            <a:ext cx="415102" cy="41510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0" name="Gerader Verbinder 29"/>
          <p:cNvCxnSpPr/>
          <p:nvPr/>
        </p:nvCxnSpPr>
        <p:spPr>
          <a:xfrm>
            <a:off x="3362194" y="4414496"/>
            <a:ext cx="0" cy="1277993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Ellipse 55"/>
          <p:cNvSpPr/>
          <p:nvPr/>
        </p:nvSpPr>
        <p:spPr>
          <a:xfrm rot="2617756">
            <a:off x="5585034" y="5203714"/>
            <a:ext cx="218441" cy="21844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Gerader Verbinder 10"/>
          <p:cNvCxnSpPr>
            <a:stCxn id="23" idx="6"/>
            <a:endCxn id="56" idx="3"/>
          </p:cNvCxnSpPr>
          <p:nvPr/>
        </p:nvCxnSpPr>
        <p:spPr>
          <a:xfrm>
            <a:off x="3912374" y="4765253"/>
            <a:ext cx="1672692" cy="5502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Freeform 123"/>
          <p:cNvSpPr>
            <a:spLocks noChangeArrowheads="1"/>
          </p:cNvSpPr>
          <p:nvPr/>
        </p:nvSpPr>
        <p:spPr bwMode="auto">
          <a:xfrm>
            <a:off x="3584876" y="4657256"/>
            <a:ext cx="223854" cy="229159"/>
          </a:xfrm>
          <a:custGeom>
            <a:avLst/>
            <a:gdLst>
              <a:gd name="T0" fmla="*/ 275 w 452"/>
              <a:gd name="T1" fmla="*/ 301 h 462"/>
              <a:gd name="T2" fmla="*/ 275 w 452"/>
              <a:gd name="T3" fmla="*/ 301 h 462"/>
              <a:gd name="T4" fmla="*/ 434 w 452"/>
              <a:gd name="T5" fmla="*/ 26 h 462"/>
              <a:gd name="T6" fmla="*/ 434 w 452"/>
              <a:gd name="T7" fmla="*/ 18 h 462"/>
              <a:gd name="T8" fmla="*/ 425 w 452"/>
              <a:gd name="T9" fmla="*/ 18 h 462"/>
              <a:gd name="T10" fmla="*/ 159 w 452"/>
              <a:gd name="T11" fmla="*/ 178 h 462"/>
              <a:gd name="T12" fmla="*/ 9 w 452"/>
              <a:gd name="T13" fmla="*/ 301 h 462"/>
              <a:gd name="T14" fmla="*/ 35 w 452"/>
              <a:gd name="T15" fmla="*/ 328 h 462"/>
              <a:gd name="T16" fmla="*/ 88 w 452"/>
              <a:gd name="T17" fmla="*/ 310 h 462"/>
              <a:gd name="T18" fmla="*/ 151 w 452"/>
              <a:gd name="T19" fmla="*/ 372 h 462"/>
              <a:gd name="T20" fmla="*/ 133 w 452"/>
              <a:gd name="T21" fmla="*/ 425 h 462"/>
              <a:gd name="T22" fmla="*/ 151 w 452"/>
              <a:gd name="T23" fmla="*/ 452 h 462"/>
              <a:gd name="T24" fmla="*/ 275 w 452"/>
              <a:gd name="T25" fmla="*/ 301 h 462"/>
              <a:gd name="T26" fmla="*/ 301 w 452"/>
              <a:gd name="T27" fmla="*/ 150 h 462"/>
              <a:gd name="T28" fmla="*/ 301 w 452"/>
              <a:gd name="T29" fmla="*/ 150 h 462"/>
              <a:gd name="T30" fmla="*/ 301 w 452"/>
              <a:gd name="T31" fmla="*/ 97 h 462"/>
              <a:gd name="T32" fmla="*/ 354 w 452"/>
              <a:gd name="T33" fmla="*/ 97 h 462"/>
              <a:gd name="T34" fmla="*/ 354 w 452"/>
              <a:gd name="T35" fmla="*/ 150 h 462"/>
              <a:gd name="T36" fmla="*/ 301 w 452"/>
              <a:gd name="T37" fmla="*/ 150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52" h="462">
                <a:moveTo>
                  <a:pt x="275" y="301"/>
                </a:moveTo>
                <a:lnTo>
                  <a:pt x="275" y="301"/>
                </a:lnTo>
                <a:cubicBezTo>
                  <a:pt x="275" y="301"/>
                  <a:pt x="451" y="169"/>
                  <a:pt x="434" y="26"/>
                </a:cubicBezTo>
                <a:lnTo>
                  <a:pt x="434" y="18"/>
                </a:lnTo>
                <a:cubicBezTo>
                  <a:pt x="425" y="18"/>
                  <a:pt x="425" y="18"/>
                  <a:pt x="425" y="18"/>
                </a:cubicBezTo>
                <a:cubicBezTo>
                  <a:pt x="284" y="0"/>
                  <a:pt x="159" y="178"/>
                  <a:pt x="159" y="178"/>
                </a:cubicBezTo>
                <a:cubicBezTo>
                  <a:pt x="53" y="159"/>
                  <a:pt x="62" y="186"/>
                  <a:pt x="9" y="301"/>
                </a:cubicBezTo>
                <a:cubicBezTo>
                  <a:pt x="0" y="328"/>
                  <a:pt x="18" y="328"/>
                  <a:pt x="35" y="328"/>
                </a:cubicBezTo>
                <a:cubicBezTo>
                  <a:pt x="53" y="319"/>
                  <a:pt x="88" y="310"/>
                  <a:pt x="88" y="310"/>
                </a:cubicBezTo>
                <a:cubicBezTo>
                  <a:pt x="151" y="372"/>
                  <a:pt x="151" y="372"/>
                  <a:pt x="151" y="372"/>
                </a:cubicBezTo>
                <a:cubicBezTo>
                  <a:pt x="151" y="372"/>
                  <a:pt x="141" y="407"/>
                  <a:pt x="133" y="425"/>
                </a:cubicBezTo>
                <a:cubicBezTo>
                  <a:pt x="124" y="443"/>
                  <a:pt x="133" y="461"/>
                  <a:pt x="151" y="452"/>
                </a:cubicBezTo>
                <a:cubicBezTo>
                  <a:pt x="266" y="398"/>
                  <a:pt x="292" y="407"/>
                  <a:pt x="275" y="301"/>
                </a:cubicBezTo>
                <a:close/>
                <a:moveTo>
                  <a:pt x="301" y="150"/>
                </a:moveTo>
                <a:lnTo>
                  <a:pt x="301" y="150"/>
                </a:lnTo>
                <a:cubicBezTo>
                  <a:pt x="284" y="133"/>
                  <a:pt x="284" y="115"/>
                  <a:pt x="301" y="97"/>
                </a:cubicBezTo>
                <a:cubicBezTo>
                  <a:pt x="319" y="80"/>
                  <a:pt x="345" y="80"/>
                  <a:pt x="354" y="97"/>
                </a:cubicBezTo>
                <a:cubicBezTo>
                  <a:pt x="372" y="115"/>
                  <a:pt x="372" y="133"/>
                  <a:pt x="354" y="150"/>
                </a:cubicBezTo>
                <a:cubicBezTo>
                  <a:pt x="345" y="169"/>
                  <a:pt x="319" y="169"/>
                  <a:pt x="301" y="150"/>
                </a:cubicBezTo>
                <a:close/>
              </a:path>
            </a:pathLst>
          </a:custGeom>
          <a:solidFill>
            <a:srgbClr val="464646"/>
          </a:solidFill>
          <a:ln>
            <a:noFill/>
          </a:ln>
          <a:effectLst/>
          <a:extLst/>
        </p:spPr>
        <p:txBody>
          <a:bodyPr wrap="none" lIns="45712" tIns="22856" rIns="45712" bIns="22856" anchor="ctr"/>
          <a:lstStyle/>
          <a:p>
            <a:pPr algn="l" rtl="0">
              <a:defRPr/>
            </a:pPr>
            <a:endParaRPr lang="fi" sz="900" dirty="0"/>
          </a:p>
        </p:txBody>
      </p:sp>
      <p:sp>
        <p:nvSpPr>
          <p:cNvPr id="80" name="Shape 2748"/>
          <p:cNvSpPr/>
          <p:nvPr/>
        </p:nvSpPr>
        <p:spPr>
          <a:xfrm>
            <a:off x="7707344" y="2758851"/>
            <a:ext cx="230849" cy="2308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rgbClr val="464646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86" name="TextBox 85"/>
          <p:cNvSpPr txBox="1"/>
          <p:nvPr/>
        </p:nvSpPr>
        <p:spPr>
          <a:xfrm>
            <a:off x="5694255" y="6539121"/>
            <a:ext cx="18473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i" sz="900" dirty="0"/>
          </a:p>
        </p:txBody>
      </p:sp>
      <p:sp>
        <p:nvSpPr>
          <p:cNvPr id="38" name="Shape 2785"/>
          <p:cNvSpPr/>
          <p:nvPr/>
        </p:nvSpPr>
        <p:spPr>
          <a:xfrm>
            <a:off x="3581352" y="2781305"/>
            <a:ext cx="253934" cy="2077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rgbClr val="181818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" name="Shape 615"/>
          <p:cNvSpPr/>
          <p:nvPr/>
        </p:nvSpPr>
        <p:spPr>
          <a:xfrm>
            <a:off x="360666" y="2694118"/>
            <a:ext cx="2957283" cy="667786"/>
          </a:xfrm>
          <a:prstGeom prst="rect">
            <a:avLst/>
          </a:prstGeom>
          <a:noFill/>
          <a:ln>
            <a:noFill/>
          </a:ln>
        </p:spPr>
        <p:txBody>
          <a:bodyPr lIns="91412" tIns="45700" rIns="91412" bIns="45700" anchor="t" anchorCtr="0">
            <a:noAutofit/>
          </a:bodyPr>
          <a:lstStyle/>
          <a:p>
            <a:pPr algn="r" rtl="0">
              <a:lnSpc>
                <a:spcPct val="130000"/>
              </a:lnSpc>
              <a:buSzPct val="25000"/>
            </a:pPr>
            <a:r>
              <a:rPr lang="fi" sz="1500" dirty="0"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Kansainvälisesti tunnustettu, vetovoimainen, kestävän kehityksen älykaupunki</a:t>
            </a:r>
          </a:p>
        </p:txBody>
      </p:sp>
    </p:spTree>
    <p:extLst>
      <p:ext uri="{BB962C8B-B14F-4D97-AF65-F5344CB8AC3E}">
        <p14:creationId xmlns:p14="http://schemas.microsoft.com/office/powerpoint/2010/main" val="42204490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1588" y="0"/>
            <a:ext cx="12188825" cy="6007810"/>
          </a:xfrm>
          <a:prstGeom prst="rect">
            <a:avLst/>
          </a:prstGeom>
          <a:solidFill>
            <a:srgbClr val="181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" sz="900" dirty="0">
              <a:solidFill>
                <a:schemeClr val="tx1"/>
              </a:solidFill>
            </a:endParaRPr>
          </a:p>
        </p:txBody>
      </p:sp>
      <p:sp>
        <p:nvSpPr>
          <p:cNvPr id="62" name="Rechteck 61"/>
          <p:cNvSpPr/>
          <p:nvPr/>
        </p:nvSpPr>
        <p:spPr>
          <a:xfrm>
            <a:off x="1589" y="6804714"/>
            <a:ext cx="12188824" cy="5328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lnSpc>
                <a:spcPct val="200000"/>
              </a:lnSpc>
            </a:pPr>
            <a:endParaRPr lang="fi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 rtl="0">
              <a:lnSpc>
                <a:spcPct val="200000"/>
              </a:lnSpc>
            </a:pPr>
            <a:endParaRPr lang="fi" sz="10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 rtl="0"/>
            <a:endParaRPr lang="fi" sz="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 rtl="0"/>
            <a:endParaRPr lang="fi" sz="3598" dirty="0">
              <a:solidFill>
                <a:schemeClr val="bg1"/>
              </a:solidFill>
            </a:endParaRPr>
          </a:p>
        </p:txBody>
      </p:sp>
      <p:sp>
        <p:nvSpPr>
          <p:cNvPr id="22" name="Shape 609"/>
          <p:cNvSpPr/>
          <p:nvPr/>
        </p:nvSpPr>
        <p:spPr>
          <a:xfrm>
            <a:off x="1632219" y="3331411"/>
            <a:ext cx="2322987" cy="1098553"/>
          </a:xfrm>
          <a:prstGeom prst="rect">
            <a:avLst/>
          </a:prstGeom>
          <a:noFill/>
          <a:ln>
            <a:noFill/>
          </a:ln>
        </p:spPr>
        <p:txBody>
          <a:bodyPr lIns="91412" tIns="45700" rIns="91412" bIns="45700" anchor="t" anchorCtr="0">
            <a:noAutofit/>
          </a:bodyPr>
          <a:lstStyle/>
          <a:p>
            <a:pPr algn="l" rtl="0">
              <a:lnSpc>
                <a:spcPct val="130000"/>
              </a:lnSpc>
              <a:buSzPct val="25000"/>
            </a:pPr>
            <a:r>
              <a:rPr lang="fi" sz="1000" dirty="0">
                <a:solidFill>
                  <a:schemeClr val="bg1"/>
                </a:solidFill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Ihmisen ympärille rakennetut terveyttä ja hyvinvointia parantavat innovatiiviset toimintamallit ja ratkaisut</a:t>
            </a:r>
          </a:p>
        </p:txBody>
      </p:sp>
      <p:sp>
        <p:nvSpPr>
          <p:cNvPr id="23" name="Shape 610"/>
          <p:cNvSpPr/>
          <p:nvPr/>
        </p:nvSpPr>
        <p:spPr>
          <a:xfrm>
            <a:off x="1628263" y="2978449"/>
            <a:ext cx="2222674" cy="400091"/>
          </a:xfrm>
          <a:prstGeom prst="rect">
            <a:avLst/>
          </a:prstGeom>
          <a:noFill/>
          <a:ln>
            <a:noFill/>
          </a:ln>
          <a:effectLst/>
        </p:spPr>
        <p:txBody>
          <a:bodyPr lIns="91412" tIns="45700" rIns="91412" bIns="45700" anchor="t" anchorCtr="0">
            <a:noAutofit/>
          </a:bodyPr>
          <a:lstStyle/>
          <a:p>
            <a:pPr algn="l" rtl="0">
              <a:lnSpc>
                <a:spcPct val="130000"/>
              </a:lnSpc>
              <a:buSzPct val="25000"/>
            </a:pPr>
            <a:r>
              <a:rPr lang="fi" sz="1501">
                <a:solidFill>
                  <a:schemeClr val="bg1"/>
                </a:solidFill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Älykäs terveys</a:t>
            </a:r>
            <a:endParaRPr lang="fi" sz="1501" dirty="0">
              <a:solidFill>
                <a:schemeClr val="bg1"/>
              </a:solidFill>
              <a:latin typeface="Century Gothic" panose="020B0502020202020204" pitchFamily="34" charset="0"/>
              <a:ea typeface="Roboto"/>
              <a:cs typeface="Roboto"/>
              <a:sym typeface="Roboto"/>
            </a:endParaRPr>
          </a:p>
        </p:txBody>
      </p:sp>
      <p:sp>
        <p:nvSpPr>
          <p:cNvPr id="28" name="Shape 615"/>
          <p:cNvSpPr/>
          <p:nvPr/>
        </p:nvSpPr>
        <p:spPr>
          <a:xfrm>
            <a:off x="1632218" y="1757177"/>
            <a:ext cx="2382891" cy="988208"/>
          </a:xfrm>
          <a:prstGeom prst="rect">
            <a:avLst/>
          </a:prstGeom>
          <a:noFill/>
          <a:ln>
            <a:noFill/>
          </a:ln>
          <a:effectLst/>
        </p:spPr>
        <p:txBody>
          <a:bodyPr lIns="91412" tIns="45700" rIns="91412" bIns="45700" anchor="t" anchorCtr="0">
            <a:noAutofit/>
          </a:bodyPr>
          <a:lstStyle/>
          <a:p>
            <a:pPr algn="l" rtl="0">
              <a:lnSpc>
                <a:spcPct val="130000"/>
              </a:lnSpc>
              <a:buSzPct val="25000"/>
            </a:pPr>
            <a:r>
              <a:rPr lang="fi" sz="1000" dirty="0">
                <a:solidFill>
                  <a:schemeClr val="bg1"/>
                </a:solidFill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Uusi kilpailuetu löytyy käyttämällä uusimpia teknologioita, poikkitieteellisiä ratkaisuja ja toimintamalleja valmistavassa teollisuudessa</a:t>
            </a:r>
          </a:p>
        </p:txBody>
      </p:sp>
      <p:sp>
        <p:nvSpPr>
          <p:cNvPr id="29" name="Shape 616"/>
          <p:cNvSpPr/>
          <p:nvPr/>
        </p:nvSpPr>
        <p:spPr>
          <a:xfrm>
            <a:off x="1628264" y="1404217"/>
            <a:ext cx="1799310" cy="400091"/>
          </a:xfrm>
          <a:prstGeom prst="rect">
            <a:avLst/>
          </a:prstGeom>
          <a:noFill/>
          <a:ln>
            <a:noFill/>
          </a:ln>
          <a:effectLst/>
        </p:spPr>
        <p:txBody>
          <a:bodyPr lIns="91412" tIns="45700" rIns="91412" bIns="45700" anchor="t" anchorCtr="0">
            <a:noAutofit/>
          </a:bodyPr>
          <a:lstStyle/>
          <a:p>
            <a:pPr algn="l" rtl="0">
              <a:lnSpc>
                <a:spcPct val="130000"/>
              </a:lnSpc>
              <a:buSzPct val="25000"/>
            </a:pPr>
            <a:r>
              <a:rPr lang="fi" sz="1501" dirty="0">
                <a:solidFill>
                  <a:schemeClr val="bg1"/>
                </a:solidFill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Älykäs teollisuus</a:t>
            </a:r>
          </a:p>
        </p:txBody>
      </p:sp>
      <p:sp>
        <p:nvSpPr>
          <p:cNvPr id="30" name="Ellipse 29"/>
          <p:cNvSpPr/>
          <p:nvPr/>
        </p:nvSpPr>
        <p:spPr>
          <a:xfrm>
            <a:off x="1054698" y="1638145"/>
            <a:ext cx="415102" cy="415102"/>
          </a:xfrm>
          <a:prstGeom prst="ellipse">
            <a:avLst/>
          </a:prstGeom>
          <a:noFill/>
          <a:ln>
            <a:solidFill>
              <a:srgbClr val="F0F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1" name="Ellipse 30"/>
          <p:cNvSpPr/>
          <p:nvPr/>
        </p:nvSpPr>
        <p:spPr>
          <a:xfrm>
            <a:off x="1054698" y="3171965"/>
            <a:ext cx="415102" cy="415102"/>
          </a:xfrm>
          <a:prstGeom prst="ellipse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Shape 605"/>
          <p:cNvSpPr/>
          <p:nvPr/>
        </p:nvSpPr>
        <p:spPr>
          <a:xfrm>
            <a:off x="4816931" y="3331411"/>
            <a:ext cx="2792376" cy="987097"/>
          </a:xfrm>
          <a:prstGeom prst="rect">
            <a:avLst/>
          </a:prstGeom>
          <a:noFill/>
          <a:ln>
            <a:noFill/>
          </a:ln>
        </p:spPr>
        <p:txBody>
          <a:bodyPr lIns="91412" tIns="45700" rIns="91412" bIns="45700" anchor="t" anchorCtr="0">
            <a:noAutofit/>
          </a:bodyPr>
          <a:lstStyle/>
          <a:p>
            <a:pPr algn="l" rtl="0">
              <a:lnSpc>
                <a:spcPct val="130000"/>
              </a:lnSpc>
              <a:buSzPct val="25000"/>
            </a:pPr>
            <a:r>
              <a:rPr lang="fi" sz="1000" dirty="0">
                <a:solidFill>
                  <a:schemeClr val="bg1"/>
                </a:solidFill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Liikkumisen kehittäminen palveluksi ja kokemukseksi kohti täysipainoisempaa, nopeampaa, ekologisempaa ja edullisempaa tapaa liikkua</a:t>
            </a:r>
          </a:p>
        </p:txBody>
      </p:sp>
      <p:sp>
        <p:nvSpPr>
          <p:cNvPr id="19" name="Shape 606"/>
          <p:cNvSpPr/>
          <p:nvPr/>
        </p:nvSpPr>
        <p:spPr>
          <a:xfrm>
            <a:off x="4812976" y="2978449"/>
            <a:ext cx="2067792" cy="400091"/>
          </a:xfrm>
          <a:prstGeom prst="rect">
            <a:avLst/>
          </a:prstGeom>
          <a:noFill/>
          <a:ln>
            <a:noFill/>
          </a:ln>
          <a:effectLst/>
        </p:spPr>
        <p:txBody>
          <a:bodyPr lIns="91412" tIns="45700" rIns="91412" bIns="45700" anchor="t" anchorCtr="0">
            <a:noAutofit/>
          </a:bodyPr>
          <a:lstStyle/>
          <a:p>
            <a:pPr algn="l" rtl="0">
              <a:lnSpc>
                <a:spcPct val="130000"/>
              </a:lnSpc>
              <a:buSzPct val="25000"/>
            </a:pPr>
            <a:r>
              <a:rPr lang="fi" sz="1501">
                <a:solidFill>
                  <a:schemeClr val="bg1"/>
                </a:solidFill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Älykäs liikkuminen</a:t>
            </a:r>
            <a:endParaRPr lang="fi" sz="1501" dirty="0">
              <a:solidFill>
                <a:schemeClr val="bg1"/>
              </a:solidFill>
              <a:latin typeface="Century Gothic" panose="020B0502020202020204" pitchFamily="34" charset="0"/>
              <a:ea typeface="Roboto"/>
              <a:cs typeface="Roboto"/>
              <a:sym typeface="Roboto"/>
            </a:endParaRPr>
          </a:p>
        </p:txBody>
      </p:sp>
      <p:sp>
        <p:nvSpPr>
          <p:cNvPr id="24" name="Shape 611"/>
          <p:cNvSpPr/>
          <p:nvPr/>
        </p:nvSpPr>
        <p:spPr>
          <a:xfrm>
            <a:off x="4816931" y="1757177"/>
            <a:ext cx="2840300" cy="826130"/>
          </a:xfrm>
          <a:prstGeom prst="rect">
            <a:avLst/>
          </a:prstGeom>
          <a:noFill/>
          <a:ln>
            <a:noFill/>
          </a:ln>
          <a:effectLst/>
        </p:spPr>
        <p:txBody>
          <a:bodyPr lIns="91412" tIns="45700" rIns="91412" bIns="45700" anchor="t" anchorCtr="0">
            <a:noAutofit/>
          </a:bodyPr>
          <a:lstStyle/>
          <a:p>
            <a:pPr algn="l" rtl="0">
              <a:lnSpc>
                <a:spcPct val="130000"/>
              </a:lnSpc>
              <a:buSzPct val="25000"/>
            </a:pPr>
            <a:r>
              <a:rPr lang="fi" sz="1000" dirty="0">
                <a:solidFill>
                  <a:schemeClr val="bg1"/>
                </a:solidFill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Uudenlainen </a:t>
            </a:r>
            <a:r>
              <a:rPr lang="fi-FI" sz="1000" dirty="0">
                <a:solidFill>
                  <a:schemeClr val="bg1"/>
                </a:solidFill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digitaalinen oppimiskulttuuri, aktiivinen oppimisen kehittäminen ja kestävä osaamisen vahvistaminen</a:t>
            </a:r>
            <a:endParaRPr lang="fi" sz="1000" dirty="0">
              <a:solidFill>
                <a:schemeClr val="bg1"/>
              </a:solidFill>
              <a:latin typeface="Century Gothic" panose="020B0502020202020204" pitchFamily="34" charset="0"/>
              <a:ea typeface="Roboto"/>
              <a:cs typeface="Roboto"/>
              <a:sym typeface="Roboto"/>
            </a:endParaRPr>
          </a:p>
        </p:txBody>
      </p:sp>
      <p:sp>
        <p:nvSpPr>
          <p:cNvPr id="25" name="Shape 612"/>
          <p:cNvSpPr/>
          <p:nvPr/>
        </p:nvSpPr>
        <p:spPr>
          <a:xfrm>
            <a:off x="4812975" y="1404217"/>
            <a:ext cx="2935613" cy="400091"/>
          </a:xfrm>
          <a:prstGeom prst="rect">
            <a:avLst/>
          </a:prstGeom>
          <a:noFill/>
          <a:ln>
            <a:noFill/>
          </a:ln>
          <a:effectLst/>
        </p:spPr>
        <p:txBody>
          <a:bodyPr lIns="91412" tIns="45700" rIns="91412" bIns="45700" anchor="t" anchorCtr="0">
            <a:noAutofit/>
          </a:bodyPr>
          <a:lstStyle/>
          <a:p>
            <a:pPr algn="l" rtl="0">
              <a:lnSpc>
                <a:spcPct val="130000"/>
              </a:lnSpc>
              <a:buSzPct val="25000"/>
            </a:pPr>
            <a:r>
              <a:rPr lang="fi" sz="1501" dirty="0">
                <a:solidFill>
                  <a:schemeClr val="bg1"/>
                </a:solidFill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Älykäs koulutus ja osaaminen</a:t>
            </a:r>
          </a:p>
        </p:txBody>
      </p:sp>
      <p:sp>
        <p:nvSpPr>
          <p:cNvPr id="36" name="Ellipse 35"/>
          <p:cNvSpPr/>
          <p:nvPr/>
        </p:nvSpPr>
        <p:spPr>
          <a:xfrm>
            <a:off x="4264860" y="1638145"/>
            <a:ext cx="415102" cy="415102"/>
          </a:xfrm>
          <a:prstGeom prst="ellipse">
            <a:avLst/>
          </a:prstGeom>
          <a:noFill/>
          <a:ln>
            <a:solidFill>
              <a:srgbClr val="F0F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8" name="Ellipse 37"/>
          <p:cNvSpPr/>
          <p:nvPr/>
        </p:nvSpPr>
        <p:spPr>
          <a:xfrm>
            <a:off x="4264860" y="3171965"/>
            <a:ext cx="415102" cy="415102"/>
          </a:xfrm>
          <a:prstGeom prst="ellipse">
            <a:avLst/>
          </a:prstGeom>
          <a:noFill/>
          <a:ln>
            <a:solidFill>
              <a:srgbClr val="F0F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0" name="Shape 3858"/>
          <p:cNvSpPr/>
          <p:nvPr/>
        </p:nvSpPr>
        <p:spPr>
          <a:xfrm>
            <a:off x="7882219" y="3284569"/>
            <a:ext cx="189917" cy="180261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19800" y="63664"/>
                </a:moveTo>
                <a:lnTo>
                  <a:pt x="119800" y="63664"/>
                </a:lnTo>
                <a:cubicBezTo>
                  <a:pt x="119800" y="66596"/>
                  <a:pt x="118405" y="69528"/>
                  <a:pt x="114219" y="69528"/>
                </a:cubicBezTo>
                <a:cubicBezTo>
                  <a:pt x="112823" y="69528"/>
                  <a:pt x="111428" y="68062"/>
                  <a:pt x="111428" y="68062"/>
                </a:cubicBezTo>
                <a:lnTo>
                  <a:pt x="111428" y="68062"/>
                </a:lnTo>
                <a:cubicBezTo>
                  <a:pt x="60598" y="14869"/>
                  <a:pt x="60598" y="14869"/>
                  <a:pt x="60598" y="14869"/>
                </a:cubicBezTo>
                <a:lnTo>
                  <a:pt x="60598" y="14869"/>
                </a:lnTo>
                <a:lnTo>
                  <a:pt x="60598" y="14869"/>
                </a:lnTo>
                <a:lnTo>
                  <a:pt x="60598" y="14869"/>
                </a:lnTo>
                <a:cubicBezTo>
                  <a:pt x="9966" y="68062"/>
                  <a:pt x="9966" y="68062"/>
                  <a:pt x="9966" y="68062"/>
                </a:cubicBezTo>
                <a:lnTo>
                  <a:pt x="9966" y="68062"/>
                </a:lnTo>
                <a:cubicBezTo>
                  <a:pt x="8571" y="68062"/>
                  <a:pt x="7176" y="69528"/>
                  <a:pt x="5780" y="69528"/>
                </a:cubicBezTo>
                <a:cubicBezTo>
                  <a:pt x="2990" y="69528"/>
                  <a:pt x="0" y="66596"/>
                  <a:pt x="0" y="63664"/>
                </a:cubicBezTo>
                <a:cubicBezTo>
                  <a:pt x="0" y="62198"/>
                  <a:pt x="0" y="60523"/>
                  <a:pt x="1395" y="59057"/>
                </a:cubicBezTo>
                <a:cubicBezTo>
                  <a:pt x="56411" y="1465"/>
                  <a:pt x="56411" y="1465"/>
                  <a:pt x="56411" y="1465"/>
                </a:cubicBezTo>
                <a:cubicBezTo>
                  <a:pt x="57807" y="0"/>
                  <a:pt x="59202" y="0"/>
                  <a:pt x="60598" y="0"/>
                </a:cubicBezTo>
                <a:lnTo>
                  <a:pt x="60598" y="0"/>
                </a:lnTo>
                <a:lnTo>
                  <a:pt x="60598" y="0"/>
                </a:lnTo>
                <a:lnTo>
                  <a:pt x="60598" y="0"/>
                </a:lnTo>
                <a:lnTo>
                  <a:pt x="60598" y="0"/>
                </a:lnTo>
                <a:lnTo>
                  <a:pt x="60598" y="0"/>
                </a:lnTo>
                <a:lnTo>
                  <a:pt x="60598" y="0"/>
                </a:lnTo>
                <a:lnTo>
                  <a:pt x="60598" y="0"/>
                </a:lnTo>
                <a:cubicBezTo>
                  <a:pt x="61993" y="0"/>
                  <a:pt x="63388" y="1465"/>
                  <a:pt x="64784" y="1465"/>
                </a:cubicBezTo>
                <a:lnTo>
                  <a:pt x="64784" y="1465"/>
                </a:lnTo>
                <a:cubicBezTo>
                  <a:pt x="85913" y="25130"/>
                  <a:pt x="85913" y="25130"/>
                  <a:pt x="85913" y="25130"/>
                </a:cubicBezTo>
                <a:cubicBezTo>
                  <a:pt x="85913" y="19267"/>
                  <a:pt x="85913" y="19267"/>
                  <a:pt x="85913" y="19267"/>
                </a:cubicBezTo>
                <a:cubicBezTo>
                  <a:pt x="85913" y="16335"/>
                  <a:pt x="88903" y="13193"/>
                  <a:pt x="91694" y="13193"/>
                </a:cubicBezTo>
                <a:cubicBezTo>
                  <a:pt x="95880" y="13193"/>
                  <a:pt x="97275" y="16335"/>
                  <a:pt x="97275" y="19267"/>
                </a:cubicBezTo>
                <a:cubicBezTo>
                  <a:pt x="97275" y="36858"/>
                  <a:pt x="97275" y="36858"/>
                  <a:pt x="97275" y="36858"/>
                </a:cubicBezTo>
                <a:cubicBezTo>
                  <a:pt x="118405" y="59057"/>
                  <a:pt x="118405" y="59057"/>
                  <a:pt x="118405" y="59057"/>
                </a:cubicBezTo>
                <a:lnTo>
                  <a:pt x="118405" y="59057"/>
                </a:lnTo>
                <a:cubicBezTo>
                  <a:pt x="119800" y="60523"/>
                  <a:pt x="119800" y="62198"/>
                  <a:pt x="119800" y="63664"/>
                </a:cubicBezTo>
                <a:close/>
                <a:moveTo>
                  <a:pt x="108438" y="72460"/>
                </a:moveTo>
                <a:lnTo>
                  <a:pt x="108438" y="72460"/>
                </a:lnTo>
                <a:cubicBezTo>
                  <a:pt x="108438" y="90261"/>
                  <a:pt x="108438" y="90261"/>
                  <a:pt x="108438" y="90261"/>
                </a:cubicBezTo>
                <a:cubicBezTo>
                  <a:pt x="108438" y="99057"/>
                  <a:pt x="108438" y="99057"/>
                  <a:pt x="108438" y="99057"/>
                </a:cubicBezTo>
                <a:cubicBezTo>
                  <a:pt x="108438" y="113926"/>
                  <a:pt x="108438" y="113926"/>
                  <a:pt x="108438" y="113926"/>
                </a:cubicBezTo>
                <a:cubicBezTo>
                  <a:pt x="108438" y="118324"/>
                  <a:pt x="107043" y="119790"/>
                  <a:pt x="102857" y="119790"/>
                </a:cubicBezTo>
                <a:cubicBezTo>
                  <a:pt x="91694" y="119790"/>
                  <a:pt x="91694" y="119790"/>
                  <a:pt x="91694" y="119790"/>
                </a:cubicBezTo>
                <a:cubicBezTo>
                  <a:pt x="91694" y="72460"/>
                  <a:pt x="91694" y="72460"/>
                  <a:pt x="91694" y="72460"/>
                </a:cubicBezTo>
                <a:cubicBezTo>
                  <a:pt x="69169" y="72460"/>
                  <a:pt x="69169" y="72460"/>
                  <a:pt x="69169" y="72460"/>
                </a:cubicBezTo>
                <a:cubicBezTo>
                  <a:pt x="69169" y="119790"/>
                  <a:pt x="69169" y="119790"/>
                  <a:pt x="69169" y="119790"/>
                </a:cubicBezTo>
                <a:cubicBezTo>
                  <a:pt x="16943" y="119790"/>
                  <a:pt x="16943" y="119790"/>
                  <a:pt x="16943" y="119790"/>
                </a:cubicBezTo>
                <a:cubicBezTo>
                  <a:pt x="14152" y="119790"/>
                  <a:pt x="11362" y="118324"/>
                  <a:pt x="11362" y="113926"/>
                </a:cubicBezTo>
                <a:cubicBezTo>
                  <a:pt x="11362" y="99057"/>
                  <a:pt x="11362" y="99057"/>
                  <a:pt x="11362" y="99057"/>
                </a:cubicBezTo>
                <a:cubicBezTo>
                  <a:pt x="11362" y="90261"/>
                  <a:pt x="11362" y="90261"/>
                  <a:pt x="11362" y="90261"/>
                </a:cubicBezTo>
                <a:cubicBezTo>
                  <a:pt x="11362" y="72460"/>
                  <a:pt x="11362" y="72460"/>
                  <a:pt x="11362" y="72460"/>
                </a:cubicBezTo>
                <a:cubicBezTo>
                  <a:pt x="60598" y="22198"/>
                  <a:pt x="60598" y="22198"/>
                  <a:pt x="60598" y="22198"/>
                </a:cubicBezTo>
                <a:lnTo>
                  <a:pt x="108438" y="72460"/>
                </a:lnTo>
                <a:close/>
                <a:moveTo>
                  <a:pt x="50830" y="72460"/>
                </a:moveTo>
                <a:lnTo>
                  <a:pt x="50830" y="72460"/>
                </a:lnTo>
                <a:cubicBezTo>
                  <a:pt x="28305" y="72460"/>
                  <a:pt x="28305" y="72460"/>
                  <a:pt x="28305" y="72460"/>
                </a:cubicBezTo>
                <a:cubicBezTo>
                  <a:pt x="28305" y="96125"/>
                  <a:pt x="28305" y="96125"/>
                  <a:pt x="28305" y="96125"/>
                </a:cubicBezTo>
                <a:cubicBezTo>
                  <a:pt x="50830" y="96125"/>
                  <a:pt x="50830" y="96125"/>
                  <a:pt x="50830" y="96125"/>
                </a:cubicBezTo>
                <a:lnTo>
                  <a:pt x="50830" y="7246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45713" tIns="22850" rIns="45713" bIns="22850" anchor="ctr" anchorCtr="0">
            <a:noAutofit/>
          </a:bodyPr>
          <a:lstStyle/>
          <a:p>
            <a:endParaRPr lang="fi" sz="900" dirty="0">
              <a:solidFill>
                <a:schemeClr val="bg1"/>
              </a:solidFill>
              <a:latin typeface="Century Gothic" panose="020B0502020202020204" pitchFamily="34" charset="0"/>
              <a:sym typeface="Lato"/>
            </a:endParaRPr>
          </a:p>
        </p:txBody>
      </p:sp>
      <p:sp>
        <p:nvSpPr>
          <p:cNvPr id="20" name="Shape 607"/>
          <p:cNvSpPr/>
          <p:nvPr/>
        </p:nvSpPr>
        <p:spPr>
          <a:xfrm>
            <a:off x="8314335" y="3331411"/>
            <a:ext cx="2837853" cy="828339"/>
          </a:xfrm>
          <a:prstGeom prst="rect">
            <a:avLst/>
          </a:prstGeom>
          <a:noFill/>
          <a:ln>
            <a:noFill/>
          </a:ln>
        </p:spPr>
        <p:txBody>
          <a:bodyPr lIns="91412" tIns="45700" rIns="91412" bIns="45700" anchor="t" anchorCtr="0">
            <a:noAutofit/>
          </a:bodyPr>
          <a:lstStyle/>
          <a:p>
            <a:pPr algn="l" rtl="0">
              <a:lnSpc>
                <a:spcPct val="130000"/>
              </a:lnSpc>
              <a:buSzPct val="25000"/>
            </a:pPr>
            <a:r>
              <a:rPr lang="fi" sz="1000" dirty="0">
                <a:solidFill>
                  <a:schemeClr val="bg1"/>
                </a:solidFill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Yhteisöllisyyden ja uusimman teknologian hyödyntäminen alueiden ja infran kaavoittamisessa ja rakennusratkaisuissa. Tavoitteina kestävän kehityksen periaatteiden mukaiset rakennukset ja asukkaiden elämän laatu. </a:t>
            </a:r>
          </a:p>
        </p:txBody>
      </p:sp>
      <p:sp>
        <p:nvSpPr>
          <p:cNvPr id="21" name="Shape 608"/>
          <p:cNvSpPr/>
          <p:nvPr/>
        </p:nvSpPr>
        <p:spPr>
          <a:xfrm>
            <a:off x="8310380" y="2978449"/>
            <a:ext cx="2672792" cy="400091"/>
          </a:xfrm>
          <a:prstGeom prst="rect">
            <a:avLst/>
          </a:prstGeom>
          <a:noFill/>
          <a:ln>
            <a:noFill/>
          </a:ln>
          <a:effectLst/>
        </p:spPr>
        <p:txBody>
          <a:bodyPr lIns="91412" tIns="45700" rIns="91412" bIns="45700" anchor="t" anchorCtr="0">
            <a:noAutofit/>
          </a:bodyPr>
          <a:lstStyle/>
          <a:p>
            <a:pPr algn="l" rtl="0">
              <a:lnSpc>
                <a:spcPct val="130000"/>
              </a:lnSpc>
              <a:buSzPct val="25000"/>
            </a:pPr>
            <a:r>
              <a:rPr lang="fi" sz="1501">
                <a:solidFill>
                  <a:schemeClr val="bg1"/>
                </a:solidFill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Älykkäät rakennukset</a:t>
            </a:r>
            <a:endParaRPr lang="fi" sz="1501" dirty="0">
              <a:solidFill>
                <a:schemeClr val="bg1"/>
              </a:solidFill>
              <a:latin typeface="Century Gothic" panose="020B0502020202020204" pitchFamily="34" charset="0"/>
              <a:ea typeface="Roboto"/>
              <a:cs typeface="Roboto"/>
              <a:sym typeface="Roboto"/>
            </a:endParaRPr>
          </a:p>
        </p:txBody>
      </p:sp>
      <p:sp>
        <p:nvSpPr>
          <p:cNvPr id="26" name="Shape 613"/>
          <p:cNvSpPr/>
          <p:nvPr/>
        </p:nvSpPr>
        <p:spPr>
          <a:xfrm>
            <a:off x="8314335" y="1757177"/>
            <a:ext cx="2685453" cy="855910"/>
          </a:xfrm>
          <a:prstGeom prst="rect">
            <a:avLst/>
          </a:prstGeom>
          <a:noFill/>
          <a:ln>
            <a:noFill/>
          </a:ln>
          <a:effectLst/>
        </p:spPr>
        <p:txBody>
          <a:bodyPr lIns="91412" tIns="45700" rIns="91412" bIns="45700" anchor="t" anchorCtr="0">
            <a:noAutofit/>
          </a:bodyPr>
          <a:lstStyle/>
          <a:p>
            <a:pPr algn="l" rtl="0">
              <a:lnSpc>
                <a:spcPct val="130000"/>
              </a:lnSpc>
              <a:buSzPct val="25000"/>
            </a:pPr>
            <a:r>
              <a:rPr lang="fi" sz="1000" dirty="0">
                <a:solidFill>
                  <a:schemeClr val="bg1"/>
                </a:solidFill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Poikkitieteellisten teknologioiden ja uusien liiketoimintamallien  hyödyntäminen kustannustehokkaiden toiminteiden ja ympäristöä säästävien ratkaisujen saavuttamiseksi. </a:t>
            </a:r>
          </a:p>
        </p:txBody>
      </p:sp>
      <p:sp>
        <p:nvSpPr>
          <p:cNvPr id="27" name="Shape 614"/>
          <p:cNvSpPr/>
          <p:nvPr/>
        </p:nvSpPr>
        <p:spPr>
          <a:xfrm>
            <a:off x="8310377" y="1404217"/>
            <a:ext cx="3045877" cy="400091"/>
          </a:xfrm>
          <a:prstGeom prst="rect">
            <a:avLst/>
          </a:prstGeom>
          <a:noFill/>
          <a:ln>
            <a:noFill/>
          </a:ln>
          <a:effectLst/>
        </p:spPr>
        <p:txBody>
          <a:bodyPr lIns="91412" tIns="45700" rIns="91412" bIns="45700" anchor="t" anchorCtr="0">
            <a:noAutofit/>
          </a:bodyPr>
          <a:lstStyle/>
          <a:p>
            <a:pPr algn="l" rtl="0">
              <a:lnSpc>
                <a:spcPct val="130000"/>
              </a:lnSpc>
              <a:buSzPct val="25000"/>
            </a:pPr>
            <a:r>
              <a:rPr lang="fi" sz="1501" dirty="0">
                <a:solidFill>
                  <a:schemeClr val="bg1"/>
                </a:solidFill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Älykäs infra</a:t>
            </a:r>
          </a:p>
        </p:txBody>
      </p:sp>
      <p:sp>
        <p:nvSpPr>
          <p:cNvPr id="46" name="Ellipse 45"/>
          <p:cNvSpPr/>
          <p:nvPr/>
        </p:nvSpPr>
        <p:spPr>
          <a:xfrm>
            <a:off x="7775985" y="1638145"/>
            <a:ext cx="415102" cy="415102"/>
          </a:xfrm>
          <a:prstGeom prst="ellipse">
            <a:avLst/>
          </a:prstGeom>
          <a:noFill/>
          <a:ln>
            <a:solidFill>
              <a:srgbClr val="F0F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9" name="Ellipse 48"/>
          <p:cNvSpPr/>
          <p:nvPr/>
        </p:nvSpPr>
        <p:spPr>
          <a:xfrm>
            <a:off x="7775985" y="3171965"/>
            <a:ext cx="415102" cy="415102"/>
          </a:xfrm>
          <a:prstGeom prst="ellipse">
            <a:avLst/>
          </a:prstGeom>
          <a:noFill/>
          <a:ln>
            <a:solidFill>
              <a:srgbClr val="F0F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7" name="Textfeld 554"/>
          <p:cNvSpPr txBox="1"/>
          <p:nvPr/>
        </p:nvSpPr>
        <p:spPr>
          <a:xfrm>
            <a:off x="2252030" y="780767"/>
            <a:ext cx="768794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i" sz="2500" dirty="0">
                <a:solidFill>
                  <a:schemeClr val="bg1"/>
                </a:solidFill>
                <a:latin typeface="Montserrat Light" panose="00000400000000000000" pitchFamily="50" charset="0"/>
              </a:rPr>
              <a:t>Smart Tampere - avainteemat</a:t>
            </a:r>
          </a:p>
        </p:txBody>
      </p:sp>
      <p:sp>
        <p:nvSpPr>
          <p:cNvPr id="58" name="Textfeld 555"/>
          <p:cNvSpPr txBox="1"/>
          <p:nvPr/>
        </p:nvSpPr>
        <p:spPr>
          <a:xfrm>
            <a:off x="3427574" y="1210569"/>
            <a:ext cx="5336854" cy="332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>
              <a:lnSpc>
                <a:spcPct val="130000"/>
              </a:lnSpc>
            </a:pPr>
            <a:r>
              <a:rPr lang="fi" sz="1200" dirty="0">
                <a:solidFill>
                  <a:schemeClr val="bg2"/>
                </a:solidFill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59" name="Textfeld 555"/>
          <p:cNvSpPr txBox="1"/>
          <p:nvPr/>
        </p:nvSpPr>
        <p:spPr>
          <a:xfrm>
            <a:off x="9216136" y="5050777"/>
            <a:ext cx="2648589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>
              <a:lnSpc>
                <a:spcPct val="130000"/>
              </a:lnSpc>
            </a:pPr>
            <a:r>
              <a:rPr lang="fi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Älykkäitä teemoja voi olla myös useampia mm. Älykäs kauppa, Älykäs...</a:t>
            </a:r>
          </a:p>
        </p:txBody>
      </p:sp>
      <p:sp>
        <p:nvSpPr>
          <p:cNvPr id="41" name="Freeform 155"/>
          <p:cNvSpPr>
            <a:spLocks noChangeArrowheads="1"/>
          </p:cNvSpPr>
          <p:nvPr/>
        </p:nvSpPr>
        <p:spPr bwMode="auto">
          <a:xfrm>
            <a:off x="7894903" y="1731904"/>
            <a:ext cx="187894" cy="203845"/>
          </a:xfrm>
          <a:custGeom>
            <a:avLst/>
            <a:gdLst>
              <a:gd name="T0" fmla="*/ 79 w 461"/>
              <a:gd name="T1" fmla="*/ 9 h 497"/>
              <a:gd name="T2" fmla="*/ 79 w 461"/>
              <a:gd name="T3" fmla="*/ 9 h 497"/>
              <a:gd name="T4" fmla="*/ 71 w 461"/>
              <a:gd name="T5" fmla="*/ 9 h 497"/>
              <a:gd name="T6" fmla="*/ 0 w 461"/>
              <a:gd name="T7" fmla="*/ 195 h 497"/>
              <a:gd name="T8" fmla="*/ 79 w 461"/>
              <a:gd name="T9" fmla="*/ 274 h 497"/>
              <a:gd name="T10" fmla="*/ 159 w 461"/>
              <a:gd name="T11" fmla="*/ 195 h 497"/>
              <a:gd name="T12" fmla="*/ 79 w 461"/>
              <a:gd name="T13" fmla="*/ 9 h 497"/>
              <a:gd name="T14" fmla="*/ 390 w 461"/>
              <a:gd name="T15" fmla="*/ 9 h 497"/>
              <a:gd name="T16" fmla="*/ 390 w 461"/>
              <a:gd name="T17" fmla="*/ 9 h 497"/>
              <a:gd name="T18" fmla="*/ 381 w 461"/>
              <a:gd name="T19" fmla="*/ 9 h 497"/>
              <a:gd name="T20" fmla="*/ 301 w 461"/>
              <a:gd name="T21" fmla="*/ 195 h 497"/>
              <a:gd name="T22" fmla="*/ 381 w 461"/>
              <a:gd name="T23" fmla="*/ 274 h 497"/>
              <a:gd name="T24" fmla="*/ 460 w 461"/>
              <a:gd name="T25" fmla="*/ 195 h 497"/>
              <a:gd name="T26" fmla="*/ 390 w 461"/>
              <a:gd name="T27" fmla="*/ 9 h 497"/>
              <a:gd name="T28" fmla="*/ 230 w 461"/>
              <a:gd name="T29" fmla="*/ 221 h 497"/>
              <a:gd name="T30" fmla="*/ 230 w 461"/>
              <a:gd name="T31" fmla="*/ 221 h 497"/>
              <a:gd name="T32" fmla="*/ 150 w 461"/>
              <a:gd name="T33" fmla="*/ 417 h 497"/>
              <a:gd name="T34" fmla="*/ 230 w 461"/>
              <a:gd name="T35" fmla="*/ 496 h 497"/>
              <a:gd name="T36" fmla="*/ 310 w 461"/>
              <a:gd name="T37" fmla="*/ 417 h 497"/>
              <a:gd name="T38" fmla="*/ 230 w 461"/>
              <a:gd name="T39" fmla="*/ 221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61" h="497">
                <a:moveTo>
                  <a:pt x="79" y="9"/>
                </a:moveTo>
                <a:lnTo>
                  <a:pt x="79" y="9"/>
                </a:lnTo>
                <a:cubicBezTo>
                  <a:pt x="79" y="0"/>
                  <a:pt x="71" y="0"/>
                  <a:pt x="71" y="9"/>
                </a:cubicBezTo>
                <a:cubicBezTo>
                  <a:pt x="62" y="107"/>
                  <a:pt x="0" y="124"/>
                  <a:pt x="0" y="195"/>
                </a:cubicBezTo>
                <a:cubicBezTo>
                  <a:pt x="0" y="239"/>
                  <a:pt x="35" y="274"/>
                  <a:pt x="79" y="274"/>
                </a:cubicBezTo>
                <a:cubicBezTo>
                  <a:pt x="124" y="274"/>
                  <a:pt x="159" y="239"/>
                  <a:pt x="159" y="195"/>
                </a:cubicBezTo>
                <a:cubicBezTo>
                  <a:pt x="159" y="124"/>
                  <a:pt x="88" y="107"/>
                  <a:pt x="79" y="9"/>
                </a:cubicBezTo>
                <a:close/>
                <a:moveTo>
                  <a:pt x="390" y="9"/>
                </a:moveTo>
                <a:lnTo>
                  <a:pt x="390" y="9"/>
                </a:lnTo>
                <a:cubicBezTo>
                  <a:pt x="390" y="0"/>
                  <a:pt x="381" y="0"/>
                  <a:pt x="381" y="9"/>
                </a:cubicBezTo>
                <a:cubicBezTo>
                  <a:pt x="363" y="107"/>
                  <a:pt x="301" y="124"/>
                  <a:pt x="301" y="195"/>
                </a:cubicBezTo>
                <a:cubicBezTo>
                  <a:pt x="301" y="239"/>
                  <a:pt x="336" y="274"/>
                  <a:pt x="381" y="274"/>
                </a:cubicBezTo>
                <a:cubicBezTo>
                  <a:pt x="425" y="274"/>
                  <a:pt x="460" y="239"/>
                  <a:pt x="460" y="195"/>
                </a:cubicBezTo>
                <a:cubicBezTo>
                  <a:pt x="460" y="124"/>
                  <a:pt x="398" y="107"/>
                  <a:pt x="390" y="9"/>
                </a:cubicBezTo>
                <a:close/>
                <a:moveTo>
                  <a:pt x="230" y="221"/>
                </a:moveTo>
                <a:lnTo>
                  <a:pt x="230" y="221"/>
                </a:lnTo>
                <a:cubicBezTo>
                  <a:pt x="212" y="328"/>
                  <a:pt x="150" y="345"/>
                  <a:pt x="150" y="417"/>
                </a:cubicBezTo>
                <a:cubicBezTo>
                  <a:pt x="150" y="461"/>
                  <a:pt x="185" y="496"/>
                  <a:pt x="230" y="496"/>
                </a:cubicBezTo>
                <a:cubicBezTo>
                  <a:pt x="275" y="496"/>
                  <a:pt x="310" y="461"/>
                  <a:pt x="310" y="417"/>
                </a:cubicBezTo>
                <a:cubicBezTo>
                  <a:pt x="310" y="345"/>
                  <a:pt x="247" y="328"/>
                  <a:pt x="230" y="22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45712" tIns="22856" rIns="45712" bIns="22856" anchor="ctr"/>
          <a:lstStyle/>
          <a:p>
            <a:pPr algn="l" rtl="0">
              <a:defRPr/>
            </a:pPr>
            <a:endParaRPr lang="fi" sz="900" dirty="0"/>
          </a:p>
        </p:txBody>
      </p:sp>
      <p:sp>
        <p:nvSpPr>
          <p:cNvPr id="43" name="Shape 2766"/>
          <p:cNvSpPr/>
          <p:nvPr/>
        </p:nvSpPr>
        <p:spPr>
          <a:xfrm>
            <a:off x="1171074" y="3280053"/>
            <a:ext cx="184359" cy="184360"/>
          </a:xfrm>
          <a:custGeom>
            <a:avLst/>
            <a:gdLst>
              <a:gd name="connsiteX0" fmla="*/ 15709 w 21600"/>
              <a:gd name="connsiteY0" fmla="*/ 11782 h 21600"/>
              <a:gd name="connsiteX1" fmla="*/ 11782 w 21600"/>
              <a:gd name="connsiteY1" fmla="*/ 11782 h 21600"/>
              <a:gd name="connsiteX2" fmla="*/ 11782 w 21600"/>
              <a:gd name="connsiteY2" fmla="*/ 15709 h 21600"/>
              <a:gd name="connsiteX3" fmla="*/ 9818 w 21600"/>
              <a:gd name="connsiteY3" fmla="*/ 15709 h 21600"/>
              <a:gd name="connsiteX4" fmla="*/ 9818 w 21600"/>
              <a:gd name="connsiteY4" fmla="*/ 11782 h 21600"/>
              <a:gd name="connsiteX5" fmla="*/ 5891 w 21600"/>
              <a:gd name="connsiteY5" fmla="*/ 11782 h 21600"/>
              <a:gd name="connsiteX6" fmla="*/ 5891 w 21600"/>
              <a:gd name="connsiteY6" fmla="*/ 9818 h 21600"/>
              <a:gd name="connsiteX7" fmla="*/ 9818 w 21600"/>
              <a:gd name="connsiteY7" fmla="*/ 9818 h 21600"/>
              <a:gd name="connsiteX8" fmla="*/ 9818 w 21600"/>
              <a:gd name="connsiteY8" fmla="*/ 5891 h 21600"/>
              <a:gd name="connsiteX9" fmla="*/ 11782 w 21600"/>
              <a:gd name="connsiteY9" fmla="*/ 5891 h 21600"/>
              <a:gd name="connsiteX10" fmla="*/ 11782 w 21600"/>
              <a:gd name="connsiteY10" fmla="*/ 9818 h 21600"/>
              <a:gd name="connsiteX11" fmla="*/ 15709 w 21600"/>
              <a:gd name="connsiteY11" fmla="*/ 9818 h 21600"/>
              <a:gd name="connsiteX12" fmla="*/ 15709 w 21600"/>
              <a:gd name="connsiteY12" fmla="*/ 11782 h 21600"/>
              <a:gd name="connsiteX13" fmla="*/ 15709 w 21600"/>
              <a:gd name="connsiteY13" fmla="*/ 8836 h 21600"/>
              <a:gd name="connsiteX14" fmla="*/ 12764 w 21600"/>
              <a:gd name="connsiteY14" fmla="*/ 8836 h 21600"/>
              <a:gd name="connsiteX15" fmla="*/ 12764 w 21600"/>
              <a:gd name="connsiteY15" fmla="*/ 5891 h 21600"/>
              <a:gd name="connsiteX16" fmla="*/ 11782 w 21600"/>
              <a:gd name="connsiteY16" fmla="*/ 4909 h 21600"/>
              <a:gd name="connsiteX17" fmla="*/ 9818 w 21600"/>
              <a:gd name="connsiteY17" fmla="*/ 4909 h 21600"/>
              <a:gd name="connsiteX18" fmla="*/ 8836 w 21600"/>
              <a:gd name="connsiteY18" fmla="*/ 5891 h 21600"/>
              <a:gd name="connsiteX19" fmla="*/ 8836 w 21600"/>
              <a:gd name="connsiteY19" fmla="*/ 8836 h 21600"/>
              <a:gd name="connsiteX20" fmla="*/ 5891 w 21600"/>
              <a:gd name="connsiteY20" fmla="*/ 8836 h 21600"/>
              <a:gd name="connsiteX21" fmla="*/ 4909 w 21600"/>
              <a:gd name="connsiteY21" fmla="*/ 9818 h 21600"/>
              <a:gd name="connsiteX22" fmla="*/ 4909 w 21600"/>
              <a:gd name="connsiteY22" fmla="*/ 11782 h 21600"/>
              <a:gd name="connsiteX23" fmla="*/ 5891 w 21600"/>
              <a:gd name="connsiteY23" fmla="*/ 12764 h 21600"/>
              <a:gd name="connsiteX24" fmla="*/ 8836 w 21600"/>
              <a:gd name="connsiteY24" fmla="*/ 12764 h 21600"/>
              <a:gd name="connsiteX25" fmla="*/ 8836 w 21600"/>
              <a:gd name="connsiteY25" fmla="*/ 15709 h 21600"/>
              <a:gd name="connsiteX26" fmla="*/ 9818 w 21600"/>
              <a:gd name="connsiteY26" fmla="*/ 16691 h 21600"/>
              <a:gd name="connsiteX27" fmla="*/ 11782 w 21600"/>
              <a:gd name="connsiteY27" fmla="*/ 16691 h 21600"/>
              <a:gd name="connsiteX28" fmla="*/ 12764 w 21600"/>
              <a:gd name="connsiteY28" fmla="*/ 15709 h 21600"/>
              <a:gd name="connsiteX29" fmla="*/ 12764 w 21600"/>
              <a:gd name="connsiteY29" fmla="*/ 12764 h 21600"/>
              <a:gd name="connsiteX30" fmla="*/ 15709 w 21600"/>
              <a:gd name="connsiteY30" fmla="*/ 12764 h 21600"/>
              <a:gd name="connsiteX31" fmla="*/ 16691 w 21600"/>
              <a:gd name="connsiteY31" fmla="*/ 11782 h 21600"/>
              <a:gd name="connsiteX32" fmla="*/ 16691 w 21600"/>
              <a:gd name="connsiteY32" fmla="*/ 9818 h 21600"/>
              <a:gd name="connsiteX33" fmla="*/ 15709 w 21600"/>
              <a:gd name="connsiteY33" fmla="*/ 8836 h 21600"/>
              <a:gd name="connsiteX34" fmla="*/ 20618 w 21600"/>
              <a:gd name="connsiteY34" fmla="*/ 19636 h 21600"/>
              <a:gd name="connsiteX35" fmla="*/ 19636 w 21600"/>
              <a:gd name="connsiteY35" fmla="*/ 20618 h 21600"/>
              <a:gd name="connsiteX36" fmla="*/ 1964 w 21600"/>
              <a:gd name="connsiteY36" fmla="*/ 20618 h 21600"/>
              <a:gd name="connsiteX37" fmla="*/ 982 w 21600"/>
              <a:gd name="connsiteY37" fmla="*/ 19636 h 21600"/>
              <a:gd name="connsiteX38" fmla="*/ 982 w 21600"/>
              <a:gd name="connsiteY38" fmla="*/ 1964 h 21600"/>
              <a:gd name="connsiteX39" fmla="*/ 1964 w 21600"/>
              <a:gd name="connsiteY39" fmla="*/ 982 h 21600"/>
              <a:gd name="connsiteX40" fmla="*/ 19636 w 21600"/>
              <a:gd name="connsiteY40" fmla="*/ 982 h 21600"/>
              <a:gd name="connsiteX41" fmla="*/ 20618 w 21600"/>
              <a:gd name="connsiteY41" fmla="*/ 1964 h 21600"/>
              <a:gd name="connsiteX42" fmla="*/ 20618 w 21600"/>
              <a:gd name="connsiteY42" fmla="*/ 19636 h 21600"/>
              <a:gd name="connsiteX43" fmla="*/ 19636 w 21600"/>
              <a:gd name="connsiteY43" fmla="*/ 0 h 21600"/>
              <a:gd name="connsiteX44" fmla="*/ 1964 w 21600"/>
              <a:gd name="connsiteY44" fmla="*/ 0 h 21600"/>
              <a:gd name="connsiteX45" fmla="*/ 0 w 21600"/>
              <a:gd name="connsiteY45" fmla="*/ 1964 h 21600"/>
              <a:gd name="connsiteX46" fmla="*/ 0 w 21600"/>
              <a:gd name="connsiteY46" fmla="*/ 19636 h 21600"/>
              <a:gd name="connsiteX47" fmla="*/ 1964 w 21600"/>
              <a:gd name="connsiteY47" fmla="*/ 21600 h 21600"/>
              <a:gd name="connsiteX48" fmla="*/ 19636 w 21600"/>
              <a:gd name="connsiteY48" fmla="*/ 21600 h 21600"/>
              <a:gd name="connsiteX49" fmla="*/ 21600 w 21600"/>
              <a:gd name="connsiteY49" fmla="*/ 19636 h 21600"/>
              <a:gd name="connsiteX50" fmla="*/ 21600 w 21600"/>
              <a:gd name="connsiteY50" fmla="*/ 1964 h 21600"/>
              <a:gd name="connsiteX0" fmla="*/ 15709 w 21600"/>
              <a:gd name="connsiteY0" fmla="*/ 11782 h 21600"/>
              <a:gd name="connsiteX1" fmla="*/ 11782 w 21600"/>
              <a:gd name="connsiteY1" fmla="*/ 11782 h 21600"/>
              <a:gd name="connsiteX2" fmla="*/ 11782 w 21600"/>
              <a:gd name="connsiteY2" fmla="*/ 15709 h 21600"/>
              <a:gd name="connsiteX3" fmla="*/ 9818 w 21600"/>
              <a:gd name="connsiteY3" fmla="*/ 15709 h 21600"/>
              <a:gd name="connsiteX4" fmla="*/ 9818 w 21600"/>
              <a:gd name="connsiteY4" fmla="*/ 11782 h 21600"/>
              <a:gd name="connsiteX5" fmla="*/ 5891 w 21600"/>
              <a:gd name="connsiteY5" fmla="*/ 11782 h 21600"/>
              <a:gd name="connsiteX6" fmla="*/ 5891 w 21600"/>
              <a:gd name="connsiteY6" fmla="*/ 9818 h 21600"/>
              <a:gd name="connsiteX7" fmla="*/ 9818 w 21600"/>
              <a:gd name="connsiteY7" fmla="*/ 9818 h 21600"/>
              <a:gd name="connsiteX8" fmla="*/ 9818 w 21600"/>
              <a:gd name="connsiteY8" fmla="*/ 5891 h 21600"/>
              <a:gd name="connsiteX9" fmla="*/ 11782 w 21600"/>
              <a:gd name="connsiteY9" fmla="*/ 5891 h 21600"/>
              <a:gd name="connsiteX10" fmla="*/ 11782 w 21600"/>
              <a:gd name="connsiteY10" fmla="*/ 9818 h 21600"/>
              <a:gd name="connsiteX11" fmla="*/ 15709 w 21600"/>
              <a:gd name="connsiteY11" fmla="*/ 9818 h 21600"/>
              <a:gd name="connsiteX12" fmla="*/ 15709 w 21600"/>
              <a:gd name="connsiteY12" fmla="*/ 11782 h 21600"/>
              <a:gd name="connsiteX13" fmla="*/ 15709 w 21600"/>
              <a:gd name="connsiteY13" fmla="*/ 8836 h 21600"/>
              <a:gd name="connsiteX14" fmla="*/ 12764 w 21600"/>
              <a:gd name="connsiteY14" fmla="*/ 8836 h 21600"/>
              <a:gd name="connsiteX15" fmla="*/ 12764 w 21600"/>
              <a:gd name="connsiteY15" fmla="*/ 5891 h 21600"/>
              <a:gd name="connsiteX16" fmla="*/ 11782 w 21600"/>
              <a:gd name="connsiteY16" fmla="*/ 4909 h 21600"/>
              <a:gd name="connsiteX17" fmla="*/ 9818 w 21600"/>
              <a:gd name="connsiteY17" fmla="*/ 4909 h 21600"/>
              <a:gd name="connsiteX18" fmla="*/ 8836 w 21600"/>
              <a:gd name="connsiteY18" fmla="*/ 5891 h 21600"/>
              <a:gd name="connsiteX19" fmla="*/ 8836 w 21600"/>
              <a:gd name="connsiteY19" fmla="*/ 8836 h 21600"/>
              <a:gd name="connsiteX20" fmla="*/ 5891 w 21600"/>
              <a:gd name="connsiteY20" fmla="*/ 8836 h 21600"/>
              <a:gd name="connsiteX21" fmla="*/ 4909 w 21600"/>
              <a:gd name="connsiteY21" fmla="*/ 9818 h 21600"/>
              <a:gd name="connsiteX22" fmla="*/ 4909 w 21600"/>
              <a:gd name="connsiteY22" fmla="*/ 11782 h 21600"/>
              <a:gd name="connsiteX23" fmla="*/ 5891 w 21600"/>
              <a:gd name="connsiteY23" fmla="*/ 12764 h 21600"/>
              <a:gd name="connsiteX24" fmla="*/ 8836 w 21600"/>
              <a:gd name="connsiteY24" fmla="*/ 12764 h 21600"/>
              <a:gd name="connsiteX25" fmla="*/ 8836 w 21600"/>
              <a:gd name="connsiteY25" fmla="*/ 15709 h 21600"/>
              <a:gd name="connsiteX26" fmla="*/ 9818 w 21600"/>
              <a:gd name="connsiteY26" fmla="*/ 16691 h 21600"/>
              <a:gd name="connsiteX27" fmla="*/ 11782 w 21600"/>
              <a:gd name="connsiteY27" fmla="*/ 16691 h 21600"/>
              <a:gd name="connsiteX28" fmla="*/ 12764 w 21600"/>
              <a:gd name="connsiteY28" fmla="*/ 15709 h 21600"/>
              <a:gd name="connsiteX29" fmla="*/ 12764 w 21600"/>
              <a:gd name="connsiteY29" fmla="*/ 12764 h 21600"/>
              <a:gd name="connsiteX30" fmla="*/ 15709 w 21600"/>
              <a:gd name="connsiteY30" fmla="*/ 12764 h 21600"/>
              <a:gd name="connsiteX31" fmla="*/ 16691 w 21600"/>
              <a:gd name="connsiteY31" fmla="*/ 11782 h 21600"/>
              <a:gd name="connsiteX32" fmla="*/ 16691 w 21600"/>
              <a:gd name="connsiteY32" fmla="*/ 9818 h 21600"/>
              <a:gd name="connsiteX33" fmla="*/ 15709 w 21600"/>
              <a:gd name="connsiteY33" fmla="*/ 8836 h 21600"/>
              <a:gd name="connsiteX34" fmla="*/ 20618 w 21600"/>
              <a:gd name="connsiteY34" fmla="*/ 19636 h 21600"/>
              <a:gd name="connsiteX35" fmla="*/ 19636 w 21600"/>
              <a:gd name="connsiteY35" fmla="*/ 20618 h 21600"/>
              <a:gd name="connsiteX36" fmla="*/ 1964 w 21600"/>
              <a:gd name="connsiteY36" fmla="*/ 20618 h 21600"/>
              <a:gd name="connsiteX37" fmla="*/ 982 w 21600"/>
              <a:gd name="connsiteY37" fmla="*/ 19636 h 21600"/>
              <a:gd name="connsiteX38" fmla="*/ 982 w 21600"/>
              <a:gd name="connsiteY38" fmla="*/ 1964 h 21600"/>
              <a:gd name="connsiteX39" fmla="*/ 1964 w 21600"/>
              <a:gd name="connsiteY39" fmla="*/ 982 h 21600"/>
              <a:gd name="connsiteX40" fmla="*/ 19636 w 21600"/>
              <a:gd name="connsiteY40" fmla="*/ 982 h 21600"/>
              <a:gd name="connsiteX41" fmla="*/ 20618 w 21600"/>
              <a:gd name="connsiteY41" fmla="*/ 1964 h 21600"/>
              <a:gd name="connsiteX42" fmla="*/ 20618 w 21600"/>
              <a:gd name="connsiteY42" fmla="*/ 19636 h 21600"/>
              <a:gd name="connsiteX43" fmla="*/ 19636 w 21600"/>
              <a:gd name="connsiteY43" fmla="*/ 0 h 21600"/>
              <a:gd name="connsiteX44" fmla="*/ 1964 w 21600"/>
              <a:gd name="connsiteY44" fmla="*/ 0 h 21600"/>
              <a:gd name="connsiteX45" fmla="*/ 0 w 21600"/>
              <a:gd name="connsiteY45" fmla="*/ 1964 h 21600"/>
              <a:gd name="connsiteX46" fmla="*/ 0 w 21600"/>
              <a:gd name="connsiteY46" fmla="*/ 19636 h 21600"/>
              <a:gd name="connsiteX47" fmla="*/ 1964 w 21600"/>
              <a:gd name="connsiteY47" fmla="*/ 21600 h 21600"/>
              <a:gd name="connsiteX48" fmla="*/ 19636 w 21600"/>
              <a:gd name="connsiteY48" fmla="*/ 21600 h 21600"/>
              <a:gd name="connsiteX49" fmla="*/ 21600 w 21600"/>
              <a:gd name="connsiteY49" fmla="*/ 19636 h 21600"/>
              <a:gd name="connsiteX0" fmla="*/ 15709 w 21600"/>
              <a:gd name="connsiteY0" fmla="*/ 11782 h 21600"/>
              <a:gd name="connsiteX1" fmla="*/ 11782 w 21600"/>
              <a:gd name="connsiteY1" fmla="*/ 11782 h 21600"/>
              <a:gd name="connsiteX2" fmla="*/ 11782 w 21600"/>
              <a:gd name="connsiteY2" fmla="*/ 15709 h 21600"/>
              <a:gd name="connsiteX3" fmla="*/ 9818 w 21600"/>
              <a:gd name="connsiteY3" fmla="*/ 15709 h 21600"/>
              <a:gd name="connsiteX4" fmla="*/ 9818 w 21600"/>
              <a:gd name="connsiteY4" fmla="*/ 11782 h 21600"/>
              <a:gd name="connsiteX5" fmla="*/ 5891 w 21600"/>
              <a:gd name="connsiteY5" fmla="*/ 11782 h 21600"/>
              <a:gd name="connsiteX6" fmla="*/ 5891 w 21600"/>
              <a:gd name="connsiteY6" fmla="*/ 9818 h 21600"/>
              <a:gd name="connsiteX7" fmla="*/ 9818 w 21600"/>
              <a:gd name="connsiteY7" fmla="*/ 9818 h 21600"/>
              <a:gd name="connsiteX8" fmla="*/ 9818 w 21600"/>
              <a:gd name="connsiteY8" fmla="*/ 5891 h 21600"/>
              <a:gd name="connsiteX9" fmla="*/ 11782 w 21600"/>
              <a:gd name="connsiteY9" fmla="*/ 5891 h 21600"/>
              <a:gd name="connsiteX10" fmla="*/ 11782 w 21600"/>
              <a:gd name="connsiteY10" fmla="*/ 9818 h 21600"/>
              <a:gd name="connsiteX11" fmla="*/ 15709 w 21600"/>
              <a:gd name="connsiteY11" fmla="*/ 9818 h 21600"/>
              <a:gd name="connsiteX12" fmla="*/ 15709 w 21600"/>
              <a:gd name="connsiteY12" fmla="*/ 11782 h 21600"/>
              <a:gd name="connsiteX13" fmla="*/ 15709 w 21600"/>
              <a:gd name="connsiteY13" fmla="*/ 8836 h 21600"/>
              <a:gd name="connsiteX14" fmla="*/ 12764 w 21600"/>
              <a:gd name="connsiteY14" fmla="*/ 8836 h 21600"/>
              <a:gd name="connsiteX15" fmla="*/ 12764 w 21600"/>
              <a:gd name="connsiteY15" fmla="*/ 5891 h 21600"/>
              <a:gd name="connsiteX16" fmla="*/ 11782 w 21600"/>
              <a:gd name="connsiteY16" fmla="*/ 4909 h 21600"/>
              <a:gd name="connsiteX17" fmla="*/ 9818 w 21600"/>
              <a:gd name="connsiteY17" fmla="*/ 4909 h 21600"/>
              <a:gd name="connsiteX18" fmla="*/ 8836 w 21600"/>
              <a:gd name="connsiteY18" fmla="*/ 5891 h 21600"/>
              <a:gd name="connsiteX19" fmla="*/ 8836 w 21600"/>
              <a:gd name="connsiteY19" fmla="*/ 8836 h 21600"/>
              <a:gd name="connsiteX20" fmla="*/ 5891 w 21600"/>
              <a:gd name="connsiteY20" fmla="*/ 8836 h 21600"/>
              <a:gd name="connsiteX21" fmla="*/ 4909 w 21600"/>
              <a:gd name="connsiteY21" fmla="*/ 9818 h 21600"/>
              <a:gd name="connsiteX22" fmla="*/ 4909 w 21600"/>
              <a:gd name="connsiteY22" fmla="*/ 11782 h 21600"/>
              <a:gd name="connsiteX23" fmla="*/ 5891 w 21600"/>
              <a:gd name="connsiteY23" fmla="*/ 12764 h 21600"/>
              <a:gd name="connsiteX24" fmla="*/ 8836 w 21600"/>
              <a:gd name="connsiteY24" fmla="*/ 12764 h 21600"/>
              <a:gd name="connsiteX25" fmla="*/ 8836 w 21600"/>
              <a:gd name="connsiteY25" fmla="*/ 15709 h 21600"/>
              <a:gd name="connsiteX26" fmla="*/ 9818 w 21600"/>
              <a:gd name="connsiteY26" fmla="*/ 16691 h 21600"/>
              <a:gd name="connsiteX27" fmla="*/ 11782 w 21600"/>
              <a:gd name="connsiteY27" fmla="*/ 16691 h 21600"/>
              <a:gd name="connsiteX28" fmla="*/ 12764 w 21600"/>
              <a:gd name="connsiteY28" fmla="*/ 15709 h 21600"/>
              <a:gd name="connsiteX29" fmla="*/ 12764 w 21600"/>
              <a:gd name="connsiteY29" fmla="*/ 12764 h 21600"/>
              <a:gd name="connsiteX30" fmla="*/ 15709 w 21600"/>
              <a:gd name="connsiteY30" fmla="*/ 12764 h 21600"/>
              <a:gd name="connsiteX31" fmla="*/ 16691 w 21600"/>
              <a:gd name="connsiteY31" fmla="*/ 11782 h 21600"/>
              <a:gd name="connsiteX32" fmla="*/ 16691 w 21600"/>
              <a:gd name="connsiteY32" fmla="*/ 9818 h 21600"/>
              <a:gd name="connsiteX33" fmla="*/ 15709 w 21600"/>
              <a:gd name="connsiteY33" fmla="*/ 8836 h 21600"/>
              <a:gd name="connsiteX34" fmla="*/ 20618 w 21600"/>
              <a:gd name="connsiteY34" fmla="*/ 19636 h 21600"/>
              <a:gd name="connsiteX35" fmla="*/ 19636 w 21600"/>
              <a:gd name="connsiteY35" fmla="*/ 20618 h 21600"/>
              <a:gd name="connsiteX36" fmla="*/ 1964 w 21600"/>
              <a:gd name="connsiteY36" fmla="*/ 20618 h 21600"/>
              <a:gd name="connsiteX37" fmla="*/ 982 w 21600"/>
              <a:gd name="connsiteY37" fmla="*/ 19636 h 21600"/>
              <a:gd name="connsiteX38" fmla="*/ 982 w 21600"/>
              <a:gd name="connsiteY38" fmla="*/ 1964 h 21600"/>
              <a:gd name="connsiteX39" fmla="*/ 1964 w 21600"/>
              <a:gd name="connsiteY39" fmla="*/ 982 h 21600"/>
              <a:gd name="connsiteX40" fmla="*/ 19636 w 21600"/>
              <a:gd name="connsiteY40" fmla="*/ 982 h 21600"/>
              <a:gd name="connsiteX41" fmla="*/ 20618 w 21600"/>
              <a:gd name="connsiteY41" fmla="*/ 19636 h 21600"/>
              <a:gd name="connsiteX42" fmla="*/ 19636 w 21600"/>
              <a:gd name="connsiteY42" fmla="*/ 0 h 21600"/>
              <a:gd name="connsiteX43" fmla="*/ 1964 w 21600"/>
              <a:gd name="connsiteY43" fmla="*/ 0 h 21600"/>
              <a:gd name="connsiteX44" fmla="*/ 0 w 21600"/>
              <a:gd name="connsiteY44" fmla="*/ 1964 h 21600"/>
              <a:gd name="connsiteX45" fmla="*/ 0 w 21600"/>
              <a:gd name="connsiteY45" fmla="*/ 19636 h 21600"/>
              <a:gd name="connsiteX46" fmla="*/ 1964 w 21600"/>
              <a:gd name="connsiteY46" fmla="*/ 21600 h 21600"/>
              <a:gd name="connsiteX47" fmla="*/ 19636 w 21600"/>
              <a:gd name="connsiteY47" fmla="*/ 21600 h 21600"/>
              <a:gd name="connsiteX48" fmla="*/ 21600 w 21600"/>
              <a:gd name="connsiteY48" fmla="*/ 19636 h 21600"/>
              <a:gd name="connsiteX0" fmla="*/ 15709 w 21600"/>
              <a:gd name="connsiteY0" fmla="*/ 11782 h 21600"/>
              <a:gd name="connsiteX1" fmla="*/ 11782 w 21600"/>
              <a:gd name="connsiteY1" fmla="*/ 11782 h 21600"/>
              <a:gd name="connsiteX2" fmla="*/ 11782 w 21600"/>
              <a:gd name="connsiteY2" fmla="*/ 15709 h 21600"/>
              <a:gd name="connsiteX3" fmla="*/ 9818 w 21600"/>
              <a:gd name="connsiteY3" fmla="*/ 15709 h 21600"/>
              <a:gd name="connsiteX4" fmla="*/ 9818 w 21600"/>
              <a:gd name="connsiteY4" fmla="*/ 11782 h 21600"/>
              <a:gd name="connsiteX5" fmla="*/ 5891 w 21600"/>
              <a:gd name="connsiteY5" fmla="*/ 11782 h 21600"/>
              <a:gd name="connsiteX6" fmla="*/ 5891 w 21600"/>
              <a:gd name="connsiteY6" fmla="*/ 9818 h 21600"/>
              <a:gd name="connsiteX7" fmla="*/ 9818 w 21600"/>
              <a:gd name="connsiteY7" fmla="*/ 9818 h 21600"/>
              <a:gd name="connsiteX8" fmla="*/ 9818 w 21600"/>
              <a:gd name="connsiteY8" fmla="*/ 5891 h 21600"/>
              <a:gd name="connsiteX9" fmla="*/ 11782 w 21600"/>
              <a:gd name="connsiteY9" fmla="*/ 5891 h 21600"/>
              <a:gd name="connsiteX10" fmla="*/ 11782 w 21600"/>
              <a:gd name="connsiteY10" fmla="*/ 9818 h 21600"/>
              <a:gd name="connsiteX11" fmla="*/ 15709 w 21600"/>
              <a:gd name="connsiteY11" fmla="*/ 9818 h 21600"/>
              <a:gd name="connsiteX12" fmla="*/ 15709 w 21600"/>
              <a:gd name="connsiteY12" fmla="*/ 11782 h 21600"/>
              <a:gd name="connsiteX13" fmla="*/ 15709 w 21600"/>
              <a:gd name="connsiteY13" fmla="*/ 8836 h 21600"/>
              <a:gd name="connsiteX14" fmla="*/ 12764 w 21600"/>
              <a:gd name="connsiteY14" fmla="*/ 8836 h 21600"/>
              <a:gd name="connsiteX15" fmla="*/ 12764 w 21600"/>
              <a:gd name="connsiteY15" fmla="*/ 5891 h 21600"/>
              <a:gd name="connsiteX16" fmla="*/ 11782 w 21600"/>
              <a:gd name="connsiteY16" fmla="*/ 4909 h 21600"/>
              <a:gd name="connsiteX17" fmla="*/ 9818 w 21600"/>
              <a:gd name="connsiteY17" fmla="*/ 4909 h 21600"/>
              <a:gd name="connsiteX18" fmla="*/ 8836 w 21600"/>
              <a:gd name="connsiteY18" fmla="*/ 5891 h 21600"/>
              <a:gd name="connsiteX19" fmla="*/ 8836 w 21600"/>
              <a:gd name="connsiteY19" fmla="*/ 8836 h 21600"/>
              <a:gd name="connsiteX20" fmla="*/ 5891 w 21600"/>
              <a:gd name="connsiteY20" fmla="*/ 8836 h 21600"/>
              <a:gd name="connsiteX21" fmla="*/ 4909 w 21600"/>
              <a:gd name="connsiteY21" fmla="*/ 9818 h 21600"/>
              <a:gd name="connsiteX22" fmla="*/ 4909 w 21600"/>
              <a:gd name="connsiteY22" fmla="*/ 11782 h 21600"/>
              <a:gd name="connsiteX23" fmla="*/ 5891 w 21600"/>
              <a:gd name="connsiteY23" fmla="*/ 12764 h 21600"/>
              <a:gd name="connsiteX24" fmla="*/ 8836 w 21600"/>
              <a:gd name="connsiteY24" fmla="*/ 12764 h 21600"/>
              <a:gd name="connsiteX25" fmla="*/ 8836 w 21600"/>
              <a:gd name="connsiteY25" fmla="*/ 15709 h 21600"/>
              <a:gd name="connsiteX26" fmla="*/ 9818 w 21600"/>
              <a:gd name="connsiteY26" fmla="*/ 16691 h 21600"/>
              <a:gd name="connsiteX27" fmla="*/ 11782 w 21600"/>
              <a:gd name="connsiteY27" fmla="*/ 16691 h 21600"/>
              <a:gd name="connsiteX28" fmla="*/ 12764 w 21600"/>
              <a:gd name="connsiteY28" fmla="*/ 15709 h 21600"/>
              <a:gd name="connsiteX29" fmla="*/ 12764 w 21600"/>
              <a:gd name="connsiteY29" fmla="*/ 12764 h 21600"/>
              <a:gd name="connsiteX30" fmla="*/ 15709 w 21600"/>
              <a:gd name="connsiteY30" fmla="*/ 12764 h 21600"/>
              <a:gd name="connsiteX31" fmla="*/ 16691 w 21600"/>
              <a:gd name="connsiteY31" fmla="*/ 11782 h 21600"/>
              <a:gd name="connsiteX32" fmla="*/ 16691 w 21600"/>
              <a:gd name="connsiteY32" fmla="*/ 9818 h 21600"/>
              <a:gd name="connsiteX33" fmla="*/ 15709 w 21600"/>
              <a:gd name="connsiteY33" fmla="*/ 8836 h 21600"/>
              <a:gd name="connsiteX34" fmla="*/ 20618 w 21600"/>
              <a:gd name="connsiteY34" fmla="*/ 19636 h 21600"/>
              <a:gd name="connsiteX35" fmla="*/ 19636 w 21600"/>
              <a:gd name="connsiteY35" fmla="*/ 20618 h 21600"/>
              <a:gd name="connsiteX36" fmla="*/ 1964 w 21600"/>
              <a:gd name="connsiteY36" fmla="*/ 20618 h 21600"/>
              <a:gd name="connsiteX37" fmla="*/ 982 w 21600"/>
              <a:gd name="connsiteY37" fmla="*/ 19636 h 21600"/>
              <a:gd name="connsiteX38" fmla="*/ 982 w 21600"/>
              <a:gd name="connsiteY38" fmla="*/ 1964 h 21600"/>
              <a:gd name="connsiteX39" fmla="*/ 1964 w 21600"/>
              <a:gd name="connsiteY39" fmla="*/ 982 h 21600"/>
              <a:gd name="connsiteX40" fmla="*/ 19636 w 21600"/>
              <a:gd name="connsiteY40" fmla="*/ 982 h 21600"/>
              <a:gd name="connsiteX41" fmla="*/ 20618 w 21600"/>
              <a:gd name="connsiteY41" fmla="*/ 19636 h 21600"/>
              <a:gd name="connsiteX42" fmla="*/ 1964 w 21600"/>
              <a:gd name="connsiteY42" fmla="*/ 0 h 21600"/>
              <a:gd name="connsiteX43" fmla="*/ 0 w 21600"/>
              <a:gd name="connsiteY43" fmla="*/ 1964 h 21600"/>
              <a:gd name="connsiteX44" fmla="*/ 0 w 21600"/>
              <a:gd name="connsiteY44" fmla="*/ 19636 h 21600"/>
              <a:gd name="connsiteX45" fmla="*/ 1964 w 21600"/>
              <a:gd name="connsiteY45" fmla="*/ 21600 h 21600"/>
              <a:gd name="connsiteX46" fmla="*/ 19636 w 21600"/>
              <a:gd name="connsiteY46" fmla="*/ 21600 h 21600"/>
              <a:gd name="connsiteX47" fmla="*/ 21600 w 21600"/>
              <a:gd name="connsiteY47" fmla="*/ 19636 h 21600"/>
              <a:gd name="connsiteX0" fmla="*/ 15709 w 21600"/>
              <a:gd name="connsiteY0" fmla="*/ 11782 h 21600"/>
              <a:gd name="connsiteX1" fmla="*/ 11782 w 21600"/>
              <a:gd name="connsiteY1" fmla="*/ 11782 h 21600"/>
              <a:gd name="connsiteX2" fmla="*/ 11782 w 21600"/>
              <a:gd name="connsiteY2" fmla="*/ 15709 h 21600"/>
              <a:gd name="connsiteX3" fmla="*/ 9818 w 21600"/>
              <a:gd name="connsiteY3" fmla="*/ 15709 h 21600"/>
              <a:gd name="connsiteX4" fmla="*/ 9818 w 21600"/>
              <a:gd name="connsiteY4" fmla="*/ 11782 h 21600"/>
              <a:gd name="connsiteX5" fmla="*/ 5891 w 21600"/>
              <a:gd name="connsiteY5" fmla="*/ 11782 h 21600"/>
              <a:gd name="connsiteX6" fmla="*/ 5891 w 21600"/>
              <a:gd name="connsiteY6" fmla="*/ 9818 h 21600"/>
              <a:gd name="connsiteX7" fmla="*/ 9818 w 21600"/>
              <a:gd name="connsiteY7" fmla="*/ 9818 h 21600"/>
              <a:gd name="connsiteX8" fmla="*/ 9818 w 21600"/>
              <a:gd name="connsiteY8" fmla="*/ 5891 h 21600"/>
              <a:gd name="connsiteX9" fmla="*/ 11782 w 21600"/>
              <a:gd name="connsiteY9" fmla="*/ 5891 h 21600"/>
              <a:gd name="connsiteX10" fmla="*/ 11782 w 21600"/>
              <a:gd name="connsiteY10" fmla="*/ 9818 h 21600"/>
              <a:gd name="connsiteX11" fmla="*/ 15709 w 21600"/>
              <a:gd name="connsiteY11" fmla="*/ 9818 h 21600"/>
              <a:gd name="connsiteX12" fmla="*/ 15709 w 21600"/>
              <a:gd name="connsiteY12" fmla="*/ 11782 h 21600"/>
              <a:gd name="connsiteX13" fmla="*/ 15709 w 21600"/>
              <a:gd name="connsiteY13" fmla="*/ 8836 h 21600"/>
              <a:gd name="connsiteX14" fmla="*/ 12764 w 21600"/>
              <a:gd name="connsiteY14" fmla="*/ 8836 h 21600"/>
              <a:gd name="connsiteX15" fmla="*/ 12764 w 21600"/>
              <a:gd name="connsiteY15" fmla="*/ 5891 h 21600"/>
              <a:gd name="connsiteX16" fmla="*/ 11782 w 21600"/>
              <a:gd name="connsiteY16" fmla="*/ 4909 h 21600"/>
              <a:gd name="connsiteX17" fmla="*/ 9818 w 21600"/>
              <a:gd name="connsiteY17" fmla="*/ 4909 h 21600"/>
              <a:gd name="connsiteX18" fmla="*/ 8836 w 21600"/>
              <a:gd name="connsiteY18" fmla="*/ 5891 h 21600"/>
              <a:gd name="connsiteX19" fmla="*/ 8836 w 21600"/>
              <a:gd name="connsiteY19" fmla="*/ 8836 h 21600"/>
              <a:gd name="connsiteX20" fmla="*/ 5891 w 21600"/>
              <a:gd name="connsiteY20" fmla="*/ 8836 h 21600"/>
              <a:gd name="connsiteX21" fmla="*/ 4909 w 21600"/>
              <a:gd name="connsiteY21" fmla="*/ 9818 h 21600"/>
              <a:gd name="connsiteX22" fmla="*/ 4909 w 21600"/>
              <a:gd name="connsiteY22" fmla="*/ 11782 h 21600"/>
              <a:gd name="connsiteX23" fmla="*/ 5891 w 21600"/>
              <a:gd name="connsiteY23" fmla="*/ 12764 h 21600"/>
              <a:gd name="connsiteX24" fmla="*/ 8836 w 21600"/>
              <a:gd name="connsiteY24" fmla="*/ 12764 h 21600"/>
              <a:gd name="connsiteX25" fmla="*/ 8836 w 21600"/>
              <a:gd name="connsiteY25" fmla="*/ 15709 h 21600"/>
              <a:gd name="connsiteX26" fmla="*/ 9818 w 21600"/>
              <a:gd name="connsiteY26" fmla="*/ 16691 h 21600"/>
              <a:gd name="connsiteX27" fmla="*/ 11782 w 21600"/>
              <a:gd name="connsiteY27" fmla="*/ 16691 h 21600"/>
              <a:gd name="connsiteX28" fmla="*/ 12764 w 21600"/>
              <a:gd name="connsiteY28" fmla="*/ 15709 h 21600"/>
              <a:gd name="connsiteX29" fmla="*/ 12764 w 21600"/>
              <a:gd name="connsiteY29" fmla="*/ 12764 h 21600"/>
              <a:gd name="connsiteX30" fmla="*/ 15709 w 21600"/>
              <a:gd name="connsiteY30" fmla="*/ 12764 h 21600"/>
              <a:gd name="connsiteX31" fmla="*/ 16691 w 21600"/>
              <a:gd name="connsiteY31" fmla="*/ 11782 h 21600"/>
              <a:gd name="connsiteX32" fmla="*/ 16691 w 21600"/>
              <a:gd name="connsiteY32" fmla="*/ 9818 h 21600"/>
              <a:gd name="connsiteX33" fmla="*/ 15709 w 21600"/>
              <a:gd name="connsiteY33" fmla="*/ 8836 h 21600"/>
              <a:gd name="connsiteX34" fmla="*/ 20618 w 21600"/>
              <a:gd name="connsiteY34" fmla="*/ 19636 h 21600"/>
              <a:gd name="connsiteX35" fmla="*/ 19636 w 21600"/>
              <a:gd name="connsiteY35" fmla="*/ 20618 h 21600"/>
              <a:gd name="connsiteX36" fmla="*/ 1964 w 21600"/>
              <a:gd name="connsiteY36" fmla="*/ 20618 h 21600"/>
              <a:gd name="connsiteX37" fmla="*/ 982 w 21600"/>
              <a:gd name="connsiteY37" fmla="*/ 19636 h 21600"/>
              <a:gd name="connsiteX38" fmla="*/ 982 w 21600"/>
              <a:gd name="connsiteY38" fmla="*/ 1964 h 21600"/>
              <a:gd name="connsiteX39" fmla="*/ 1964 w 21600"/>
              <a:gd name="connsiteY39" fmla="*/ 982 h 21600"/>
              <a:gd name="connsiteX40" fmla="*/ 20618 w 21600"/>
              <a:gd name="connsiteY40" fmla="*/ 19636 h 21600"/>
              <a:gd name="connsiteX41" fmla="*/ 1964 w 21600"/>
              <a:gd name="connsiteY41" fmla="*/ 0 h 21600"/>
              <a:gd name="connsiteX42" fmla="*/ 0 w 21600"/>
              <a:gd name="connsiteY42" fmla="*/ 1964 h 21600"/>
              <a:gd name="connsiteX43" fmla="*/ 0 w 21600"/>
              <a:gd name="connsiteY43" fmla="*/ 19636 h 21600"/>
              <a:gd name="connsiteX44" fmla="*/ 1964 w 21600"/>
              <a:gd name="connsiteY44" fmla="*/ 21600 h 21600"/>
              <a:gd name="connsiteX45" fmla="*/ 19636 w 21600"/>
              <a:gd name="connsiteY45" fmla="*/ 21600 h 21600"/>
              <a:gd name="connsiteX46" fmla="*/ 21600 w 21600"/>
              <a:gd name="connsiteY46" fmla="*/ 19636 h 21600"/>
              <a:gd name="connsiteX0" fmla="*/ 15709 w 20618"/>
              <a:gd name="connsiteY0" fmla="*/ 11782 h 21600"/>
              <a:gd name="connsiteX1" fmla="*/ 11782 w 20618"/>
              <a:gd name="connsiteY1" fmla="*/ 11782 h 21600"/>
              <a:gd name="connsiteX2" fmla="*/ 11782 w 20618"/>
              <a:gd name="connsiteY2" fmla="*/ 15709 h 21600"/>
              <a:gd name="connsiteX3" fmla="*/ 9818 w 20618"/>
              <a:gd name="connsiteY3" fmla="*/ 15709 h 21600"/>
              <a:gd name="connsiteX4" fmla="*/ 9818 w 20618"/>
              <a:gd name="connsiteY4" fmla="*/ 11782 h 21600"/>
              <a:gd name="connsiteX5" fmla="*/ 5891 w 20618"/>
              <a:gd name="connsiteY5" fmla="*/ 11782 h 21600"/>
              <a:gd name="connsiteX6" fmla="*/ 5891 w 20618"/>
              <a:gd name="connsiteY6" fmla="*/ 9818 h 21600"/>
              <a:gd name="connsiteX7" fmla="*/ 9818 w 20618"/>
              <a:gd name="connsiteY7" fmla="*/ 9818 h 21600"/>
              <a:gd name="connsiteX8" fmla="*/ 9818 w 20618"/>
              <a:gd name="connsiteY8" fmla="*/ 5891 h 21600"/>
              <a:gd name="connsiteX9" fmla="*/ 11782 w 20618"/>
              <a:gd name="connsiteY9" fmla="*/ 5891 h 21600"/>
              <a:gd name="connsiteX10" fmla="*/ 11782 w 20618"/>
              <a:gd name="connsiteY10" fmla="*/ 9818 h 21600"/>
              <a:gd name="connsiteX11" fmla="*/ 15709 w 20618"/>
              <a:gd name="connsiteY11" fmla="*/ 9818 h 21600"/>
              <a:gd name="connsiteX12" fmla="*/ 15709 w 20618"/>
              <a:gd name="connsiteY12" fmla="*/ 11782 h 21600"/>
              <a:gd name="connsiteX13" fmla="*/ 15709 w 20618"/>
              <a:gd name="connsiteY13" fmla="*/ 8836 h 21600"/>
              <a:gd name="connsiteX14" fmla="*/ 12764 w 20618"/>
              <a:gd name="connsiteY14" fmla="*/ 8836 h 21600"/>
              <a:gd name="connsiteX15" fmla="*/ 12764 w 20618"/>
              <a:gd name="connsiteY15" fmla="*/ 5891 h 21600"/>
              <a:gd name="connsiteX16" fmla="*/ 11782 w 20618"/>
              <a:gd name="connsiteY16" fmla="*/ 4909 h 21600"/>
              <a:gd name="connsiteX17" fmla="*/ 9818 w 20618"/>
              <a:gd name="connsiteY17" fmla="*/ 4909 h 21600"/>
              <a:gd name="connsiteX18" fmla="*/ 8836 w 20618"/>
              <a:gd name="connsiteY18" fmla="*/ 5891 h 21600"/>
              <a:gd name="connsiteX19" fmla="*/ 8836 w 20618"/>
              <a:gd name="connsiteY19" fmla="*/ 8836 h 21600"/>
              <a:gd name="connsiteX20" fmla="*/ 5891 w 20618"/>
              <a:gd name="connsiteY20" fmla="*/ 8836 h 21600"/>
              <a:gd name="connsiteX21" fmla="*/ 4909 w 20618"/>
              <a:gd name="connsiteY21" fmla="*/ 9818 h 21600"/>
              <a:gd name="connsiteX22" fmla="*/ 4909 w 20618"/>
              <a:gd name="connsiteY22" fmla="*/ 11782 h 21600"/>
              <a:gd name="connsiteX23" fmla="*/ 5891 w 20618"/>
              <a:gd name="connsiteY23" fmla="*/ 12764 h 21600"/>
              <a:gd name="connsiteX24" fmla="*/ 8836 w 20618"/>
              <a:gd name="connsiteY24" fmla="*/ 12764 h 21600"/>
              <a:gd name="connsiteX25" fmla="*/ 8836 w 20618"/>
              <a:gd name="connsiteY25" fmla="*/ 15709 h 21600"/>
              <a:gd name="connsiteX26" fmla="*/ 9818 w 20618"/>
              <a:gd name="connsiteY26" fmla="*/ 16691 h 21600"/>
              <a:gd name="connsiteX27" fmla="*/ 11782 w 20618"/>
              <a:gd name="connsiteY27" fmla="*/ 16691 h 21600"/>
              <a:gd name="connsiteX28" fmla="*/ 12764 w 20618"/>
              <a:gd name="connsiteY28" fmla="*/ 15709 h 21600"/>
              <a:gd name="connsiteX29" fmla="*/ 12764 w 20618"/>
              <a:gd name="connsiteY29" fmla="*/ 12764 h 21600"/>
              <a:gd name="connsiteX30" fmla="*/ 15709 w 20618"/>
              <a:gd name="connsiteY30" fmla="*/ 12764 h 21600"/>
              <a:gd name="connsiteX31" fmla="*/ 16691 w 20618"/>
              <a:gd name="connsiteY31" fmla="*/ 11782 h 21600"/>
              <a:gd name="connsiteX32" fmla="*/ 16691 w 20618"/>
              <a:gd name="connsiteY32" fmla="*/ 9818 h 21600"/>
              <a:gd name="connsiteX33" fmla="*/ 15709 w 20618"/>
              <a:gd name="connsiteY33" fmla="*/ 8836 h 21600"/>
              <a:gd name="connsiteX34" fmla="*/ 20618 w 20618"/>
              <a:gd name="connsiteY34" fmla="*/ 19636 h 21600"/>
              <a:gd name="connsiteX35" fmla="*/ 19636 w 20618"/>
              <a:gd name="connsiteY35" fmla="*/ 20618 h 21600"/>
              <a:gd name="connsiteX36" fmla="*/ 1964 w 20618"/>
              <a:gd name="connsiteY36" fmla="*/ 20618 h 21600"/>
              <a:gd name="connsiteX37" fmla="*/ 982 w 20618"/>
              <a:gd name="connsiteY37" fmla="*/ 19636 h 21600"/>
              <a:gd name="connsiteX38" fmla="*/ 982 w 20618"/>
              <a:gd name="connsiteY38" fmla="*/ 1964 h 21600"/>
              <a:gd name="connsiteX39" fmla="*/ 1964 w 20618"/>
              <a:gd name="connsiteY39" fmla="*/ 982 h 21600"/>
              <a:gd name="connsiteX40" fmla="*/ 20618 w 20618"/>
              <a:gd name="connsiteY40" fmla="*/ 19636 h 21600"/>
              <a:gd name="connsiteX41" fmla="*/ 1964 w 20618"/>
              <a:gd name="connsiteY41" fmla="*/ 0 h 21600"/>
              <a:gd name="connsiteX42" fmla="*/ 0 w 20618"/>
              <a:gd name="connsiteY42" fmla="*/ 1964 h 21600"/>
              <a:gd name="connsiteX43" fmla="*/ 0 w 20618"/>
              <a:gd name="connsiteY43" fmla="*/ 19636 h 21600"/>
              <a:gd name="connsiteX44" fmla="*/ 1964 w 20618"/>
              <a:gd name="connsiteY44" fmla="*/ 21600 h 21600"/>
              <a:gd name="connsiteX45" fmla="*/ 19636 w 20618"/>
              <a:gd name="connsiteY45" fmla="*/ 21600 h 21600"/>
              <a:gd name="connsiteX0" fmla="*/ 15709 w 20618"/>
              <a:gd name="connsiteY0" fmla="*/ 11782 h 21600"/>
              <a:gd name="connsiteX1" fmla="*/ 11782 w 20618"/>
              <a:gd name="connsiteY1" fmla="*/ 11782 h 21600"/>
              <a:gd name="connsiteX2" fmla="*/ 11782 w 20618"/>
              <a:gd name="connsiteY2" fmla="*/ 15709 h 21600"/>
              <a:gd name="connsiteX3" fmla="*/ 9818 w 20618"/>
              <a:gd name="connsiteY3" fmla="*/ 15709 h 21600"/>
              <a:gd name="connsiteX4" fmla="*/ 9818 w 20618"/>
              <a:gd name="connsiteY4" fmla="*/ 11782 h 21600"/>
              <a:gd name="connsiteX5" fmla="*/ 5891 w 20618"/>
              <a:gd name="connsiteY5" fmla="*/ 11782 h 21600"/>
              <a:gd name="connsiteX6" fmla="*/ 5891 w 20618"/>
              <a:gd name="connsiteY6" fmla="*/ 9818 h 21600"/>
              <a:gd name="connsiteX7" fmla="*/ 9818 w 20618"/>
              <a:gd name="connsiteY7" fmla="*/ 9818 h 21600"/>
              <a:gd name="connsiteX8" fmla="*/ 9818 w 20618"/>
              <a:gd name="connsiteY8" fmla="*/ 5891 h 21600"/>
              <a:gd name="connsiteX9" fmla="*/ 11782 w 20618"/>
              <a:gd name="connsiteY9" fmla="*/ 5891 h 21600"/>
              <a:gd name="connsiteX10" fmla="*/ 11782 w 20618"/>
              <a:gd name="connsiteY10" fmla="*/ 9818 h 21600"/>
              <a:gd name="connsiteX11" fmla="*/ 15709 w 20618"/>
              <a:gd name="connsiteY11" fmla="*/ 9818 h 21600"/>
              <a:gd name="connsiteX12" fmla="*/ 15709 w 20618"/>
              <a:gd name="connsiteY12" fmla="*/ 11782 h 21600"/>
              <a:gd name="connsiteX13" fmla="*/ 15709 w 20618"/>
              <a:gd name="connsiteY13" fmla="*/ 8836 h 21600"/>
              <a:gd name="connsiteX14" fmla="*/ 12764 w 20618"/>
              <a:gd name="connsiteY14" fmla="*/ 8836 h 21600"/>
              <a:gd name="connsiteX15" fmla="*/ 12764 w 20618"/>
              <a:gd name="connsiteY15" fmla="*/ 5891 h 21600"/>
              <a:gd name="connsiteX16" fmla="*/ 11782 w 20618"/>
              <a:gd name="connsiteY16" fmla="*/ 4909 h 21600"/>
              <a:gd name="connsiteX17" fmla="*/ 9818 w 20618"/>
              <a:gd name="connsiteY17" fmla="*/ 4909 h 21600"/>
              <a:gd name="connsiteX18" fmla="*/ 8836 w 20618"/>
              <a:gd name="connsiteY18" fmla="*/ 5891 h 21600"/>
              <a:gd name="connsiteX19" fmla="*/ 8836 w 20618"/>
              <a:gd name="connsiteY19" fmla="*/ 8836 h 21600"/>
              <a:gd name="connsiteX20" fmla="*/ 5891 w 20618"/>
              <a:gd name="connsiteY20" fmla="*/ 8836 h 21600"/>
              <a:gd name="connsiteX21" fmla="*/ 4909 w 20618"/>
              <a:gd name="connsiteY21" fmla="*/ 9818 h 21600"/>
              <a:gd name="connsiteX22" fmla="*/ 4909 w 20618"/>
              <a:gd name="connsiteY22" fmla="*/ 11782 h 21600"/>
              <a:gd name="connsiteX23" fmla="*/ 5891 w 20618"/>
              <a:gd name="connsiteY23" fmla="*/ 12764 h 21600"/>
              <a:gd name="connsiteX24" fmla="*/ 8836 w 20618"/>
              <a:gd name="connsiteY24" fmla="*/ 12764 h 21600"/>
              <a:gd name="connsiteX25" fmla="*/ 8836 w 20618"/>
              <a:gd name="connsiteY25" fmla="*/ 15709 h 21600"/>
              <a:gd name="connsiteX26" fmla="*/ 9818 w 20618"/>
              <a:gd name="connsiteY26" fmla="*/ 16691 h 21600"/>
              <a:gd name="connsiteX27" fmla="*/ 11782 w 20618"/>
              <a:gd name="connsiteY27" fmla="*/ 16691 h 21600"/>
              <a:gd name="connsiteX28" fmla="*/ 12764 w 20618"/>
              <a:gd name="connsiteY28" fmla="*/ 15709 h 21600"/>
              <a:gd name="connsiteX29" fmla="*/ 12764 w 20618"/>
              <a:gd name="connsiteY29" fmla="*/ 12764 h 21600"/>
              <a:gd name="connsiteX30" fmla="*/ 15709 w 20618"/>
              <a:gd name="connsiteY30" fmla="*/ 12764 h 21600"/>
              <a:gd name="connsiteX31" fmla="*/ 16691 w 20618"/>
              <a:gd name="connsiteY31" fmla="*/ 11782 h 21600"/>
              <a:gd name="connsiteX32" fmla="*/ 16691 w 20618"/>
              <a:gd name="connsiteY32" fmla="*/ 9818 h 21600"/>
              <a:gd name="connsiteX33" fmla="*/ 15709 w 20618"/>
              <a:gd name="connsiteY33" fmla="*/ 8836 h 21600"/>
              <a:gd name="connsiteX34" fmla="*/ 20618 w 20618"/>
              <a:gd name="connsiteY34" fmla="*/ 19636 h 21600"/>
              <a:gd name="connsiteX35" fmla="*/ 19636 w 20618"/>
              <a:gd name="connsiteY35" fmla="*/ 20618 h 21600"/>
              <a:gd name="connsiteX36" fmla="*/ 1964 w 20618"/>
              <a:gd name="connsiteY36" fmla="*/ 20618 h 21600"/>
              <a:gd name="connsiteX37" fmla="*/ 982 w 20618"/>
              <a:gd name="connsiteY37" fmla="*/ 19636 h 21600"/>
              <a:gd name="connsiteX38" fmla="*/ 982 w 20618"/>
              <a:gd name="connsiteY38" fmla="*/ 1964 h 21600"/>
              <a:gd name="connsiteX39" fmla="*/ 1964 w 20618"/>
              <a:gd name="connsiteY39" fmla="*/ 982 h 21600"/>
              <a:gd name="connsiteX40" fmla="*/ 20618 w 20618"/>
              <a:gd name="connsiteY40" fmla="*/ 19636 h 21600"/>
              <a:gd name="connsiteX41" fmla="*/ 1964 w 20618"/>
              <a:gd name="connsiteY41" fmla="*/ 0 h 21600"/>
              <a:gd name="connsiteX42" fmla="*/ 0 w 20618"/>
              <a:gd name="connsiteY42" fmla="*/ 1964 h 21600"/>
              <a:gd name="connsiteX43" fmla="*/ 0 w 20618"/>
              <a:gd name="connsiteY43" fmla="*/ 19636 h 21600"/>
              <a:gd name="connsiteX44" fmla="*/ 1964 w 20618"/>
              <a:gd name="connsiteY44" fmla="*/ 21600 h 21600"/>
              <a:gd name="connsiteX0" fmla="*/ 15709 w 19636"/>
              <a:gd name="connsiteY0" fmla="*/ 11782 h 21600"/>
              <a:gd name="connsiteX1" fmla="*/ 11782 w 19636"/>
              <a:gd name="connsiteY1" fmla="*/ 11782 h 21600"/>
              <a:gd name="connsiteX2" fmla="*/ 11782 w 19636"/>
              <a:gd name="connsiteY2" fmla="*/ 15709 h 21600"/>
              <a:gd name="connsiteX3" fmla="*/ 9818 w 19636"/>
              <a:gd name="connsiteY3" fmla="*/ 15709 h 21600"/>
              <a:gd name="connsiteX4" fmla="*/ 9818 w 19636"/>
              <a:gd name="connsiteY4" fmla="*/ 11782 h 21600"/>
              <a:gd name="connsiteX5" fmla="*/ 5891 w 19636"/>
              <a:gd name="connsiteY5" fmla="*/ 11782 h 21600"/>
              <a:gd name="connsiteX6" fmla="*/ 5891 w 19636"/>
              <a:gd name="connsiteY6" fmla="*/ 9818 h 21600"/>
              <a:gd name="connsiteX7" fmla="*/ 9818 w 19636"/>
              <a:gd name="connsiteY7" fmla="*/ 9818 h 21600"/>
              <a:gd name="connsiteX8" fmla="*/ 9818 w 19636"/>
              <a:gd name="connsiteY8" fmla="*/ 5891 h 21600"/>
              <a:gd name="connsiteX9" fmla="*/ 11782 w 19636"/>
              <a:gd name="connsiteY9" fmla="*/ 5891 h 21600"/>
              <a:gd name="connsiteX10" fmla="*/ 11782 w 19636"/>
              <a:gd name="connsiteY10" fmla="*/ 9818 h 21600"/>
              <a:gd name="connsiteX11" fmla="*/ 15709 w 19636"/>
              <a:gd name="connsiteY11" fmla="*/ 9818 h 21600"/>
              <a:gd name="connsiteX12" fmla="*/ 15709 w 19636"/>
              <a:gd name="connsiteY12" fmla="*/ 11782 h 21600"/>
              <a:gd name="connsiteX13" fmla="*/ 15709 w 19636"/>
              <a:gd name="connsiteY13" fmla="*/ 8836 h 21600"/>
              <a:gd name="connsiteX14" fmla="*/ 12764 w 19636"/>
              <a:gd name="connsiteY14" fmla="*/ 8836 h 21600"/>
              <a:gd name="connsiteX15" fmla="*/ 12764 w 19636"/>
              <a:gd name="connsiteY15" fmla="*/ 5891 h 21600"/>
              <a:gd name="connsiteX16" fmla="*/ 11782 w 19636"/>
              <a:gd name="connsiteY16" fmla="*/ 4909 h 21600"/>
              <a:gd name="connsiteX17" fmla="*/ 9818 w 19636"/>
              <a:gd name="connsiteY17" fmla="*/ 4909 h 21600"/>
              <a:gd name="connsiteX18" fmla="*/ 8836 w 19636"/>
              <a:gd name="connsiteY18" fmla="*/ 5891 h 21600"/>
              <a:gd name="connsiteX19" fmla="*/ 8836 w 19636"/>
              <a:gd name="connsiteY19" fmla="*/ 8836 h 21600"/>
              <a:gd name="connsiteX20" fmla="*/ 5891 w 19636"/>
              <a:gd name="connsiteY20" fmla="*/ 8836 h 21600"/>
              <a:gd name="connsiteX21" fmla="*/ 4909 w 19636"/>
              <a:gd name="connsiteY21" fmla="*/ 9818 h 21600"/>
              <a:gd name="connsiteX22" fmla="*/ 4909 w 19636"/>
              <a:gd name="connsiteY22" fmla="*/ 11782 h 21600"/>
              <a:gd name="connsiteX23" fmla="*/ 5891 w 19636"/>
              <a:gd name="connsiteY23" fmla="*/ 12764 h 21600"/>
              <a:gd name="connsiteX24" fmla="*/ 8836 w 19636"/>
              <a:gd name="connsiteY24" fmla="*/ 12764 h 21600"/>
              <a:gd name="connsiteX25" fmla="*/ 8836 w 19636"/>
              <a:gd name="connsiteY25" fmla="*/ 15709 h 21600"/>
              <a:gd name="connsiteX26" fmla="*/ 9818 w 19636"/>
              <a:gd name="connsiteY26" fmla="*/ 16691 h 21600"/>
              <a:gd name="connsiteX27" fmla="*/ 11782 w 19636"/>
              <a:gd name="connsiteY27" fmla="*/ 16691 h 21600"/>
              <a:gd name="connsiteX28" fmla="*/ 12764 w 19636"/>
              <a:gd name="connsiteY28" fmla="*/ 15709 h 21600"/>
              <a:gd name="connsiteX29" fmla="*/ 12764 w 19636"/>
              <a:gd name="connsiteY29" fmla="*/ 12764 h 21600"/>
              <a:gd name="connsiteX30" fmla="*/ 15709 w 19636"/>
              <a:gd name="connsiteY30" fmla="*/ 12764 h 21600"/>
              <a:gd name="connsiteX31" fmla="*/ 16691 w 19636"/>
              <a:gd name="connsiteY31" fmla="*/ 11782 h 21600"/>
              <a:gd name="connsiteX32" fmla="*/ 16691 w 19636"/>
              <a:gd name="connsiteY32" fmla="*/ 9818 h 21600"/>
              <a:gd name="connsiteX33" fmla="*/ 15709 w 19636"/>
              <a:gd name="connsiteY33" fmla="*/ 8836 h 21600"/>
              <a:gd name="connsiteX34" fmla="*/ 1964 w 19636"/>
              <a:gd name="connsiteY34" fmla="*/ 982 h 21600"/>
              <a:gd name="connsiteX35" fmla="*/ 19636 w 19636"/>
              <a:gd name="connsiteY35" fmla="*/ 20618 h 21600"/>
              <a:gd name="connsiteX36" fmla="*/ 1964 w 19636"/>
              <a:gd name="connsiteY36" fmla="*/ 20618 h 21600"/>
              <a:gd name="connsiteX37" fmla="*/ 982 w 19636"/>
              <a:gd name="connsiteY37" fmla="*/ 19636 h 21600"/>
              <a:gd name="connsiteX38" fmla="*/ 982 w 19636"/>
              <a:gd name="connsiteY38" fmla="*/ 1964 h 21600"/>
              <a:gd name="connsiteX39" fmla="*/ 1964 w 19636"/>
              <a:gd name="connsiteY39" fmla="*/ 982 h 21600"/>
              <a:gd name="connsiteX40" fmla="*/ 1964 w 19636"/>
              <a:gd name="connsiteY40" fmla="*/ 0 h 21600"/>
              <a:gd name="connsiteX41" fmla="*/ 0 w 19636"/>
              <a:gd name="connsiteY41" fmla="*/ 1964 h 21600"/>
              <a:gd name="connsiteX42" fmla="*/ 0 w 19636"/>
              <a:gd name="connsiteY42" fmla="*/ 19636 h 21600"/>
              <a:gd name="connsiteX43" fmla="*/ 1964 w 19636"/>
              <a:gd name="connsiteY43" fmla="*/ 21600 h 21600"/>
              <a:gd name="connsiteX0" fmla="*/ 15709 w 16691"/>
              <a:gd name="connsiteY0" fmla="*/ 11782 h 21600"/>
              <a:gd name="connsiteX1" fmla="*/ 11782 w 16691"/>
              <a:gd name="connsiteY1" fmla="*/ 11782 h 21600"/>
              <a:gd name="connsiteX2" fmla="*/ 11782 w 16691"/>
              <a:gd name="connsiteY2" fmla="*/ 15709 h 21600"/>
              <a:gd name="connsiteX3" fmla="*/ 9818 w 16691"/>
              <a:gd name="connsiteY3" fmla="*/ 15709 h 21600"/>
              <a:gd name="connsiteX4" fmla="*/ 9818 w 16691"/>
              <a:gd name="connsiteY4" fmla="*/ 11782 h 21600"/>
              <a:gd name="connsiteX5" fmla="*/ 5891 w 16691"/>
              <a:gd name="connsiteY5" fmla="*/ 11782 h 21600"/>
              <a:gd name="connsiteX6" fmla="*/ 5891 w 16691"/>
              <a:gd name="connsiteY6" fmla="*/ 9818 h 21600"/>
              <a:gd name="connsiteX7" fmla="*/ 9818 w 16691"/>
              <a:gd name="connsiteY7" fmla="*/ 9818 h 21600"/>
              <a:gd name="connsiteX8" fmla="*/ 9818 w 16691"/>
              <a:gd name="connsiteY8" fmla="*/ 5891 h 21600"/>
              <a:gd name="connsiteX9" fmla="*/ 11782 w 16691"/>
              <a:gd name="connsiteY9" fmla="*/ 5891 h 21600"/>
              <a:gd name="connsiteX10" fmla="*/ 11782 w 16691"/>
              <a:gd name="connsiteY10" fmla="*/ 9818 h 21600"/>
              <a:gd name="connsiteX11" fmla="*/ 15709 w 16691"/>
              <a:gd name="connsiteY11" fmla="*/ 9818 h 21600"/>
              <a:gd name="connsiteX12" fmla="*/ 15709 w 16691"/>
              <a:gd name="connsiteY12" fmla="*/ 11782 h 21600"/>
              <a:gd name="connsiteX13" fmla="*/ 15709 w 16691"/>
              <a:gd name="connsiteY13" fmla="*/ 8836 h 21600"/>
              <a:gd name="connsiteX14" fmla="*/ 12764 w 16691"/>
              <a:gd name="connsiteY14" fmla="*/ 8836 h 21600"/>
              <a:gd name="connsiteX15" fmla="*/ 12764 w 16691"/>
              <a:gd name="connsiteY15" fmla="*/ 5891 h 21600"/>
              <a:gd name="connsiteX16" fmla="*/ 11782 w 16691"/>
              <a:gd name="connsiteY16" fmla="*/ 4909 h 21600"/>
              <a:gd name="connsiteX17" fmla="*/ 9818 w 16691"/>
              <a:gd name="connsiteY17" fmla="*/ 4909 h 21600"/>
              <a:gd name="connsiteX18" fmla="*/ 8836 w 16691"/>
              <a:gd name="connsiteY18" fmla="*/ 5891 h 21600"/>
              <a:gd name="connsiteX19" fmla="*/ 8836 w 16691"/>
              <a:gd name="connsiteY19" fmla="*/ 8836 h 21600"/>
              <a:gd name="connsiteX20" fmla="*/ 5891 w 16691"/>
              <a:gd name="connsiteY20" fmla="*/ 8836 h 21600"/>
              <a:gd name="connsiteX21" fmla="*/ 4909 w 16691"/>
              <a:gd name="connsiteY21" fmla="*/ 9818 h 21600"/>
              <a:gd name="connsiteX22" fmla="*/ 4909 w 16691"/>
              <a:gd name="connsiteY22" fmla="*/ 11782 h 21600"/>
              <a:gd name="connsiteX23" fmla="*/ 5891 w 16691"/>
              <a:gd name="connsiteY23" fmla="*/ 12764 h 21600"/>
              <a:gd name="connsiteX24" fmla="*/ 8836 w 16691"/>
              <a:gd name="connsiteY24" fmla="*/ 12764 h 21600"/>
              <a:gd name="connsiteX25" fmla="*/ 8836 w 16691"/>
              <a:gd name="connsiteY25" fmla="*/ 15709 h 21600"/>
              <a:gd name="connsiteX26" fmla="*/ 9818 w 16691"/>
              <a:gd name="connsiteY26" fmla="*/ 16691 h 21600"/>
              <a:gd name="connsiteX27" fmla="*/ 11782 w 16691"/>
              <a:gd name="connsiteY27" fmla="*/ 16691 h 21600"/>
              <a:gd name="connsiteX28" fmla="*/ 12764 w 16691"/>
              <a:gd name="connsiteY28" fmla="*/ 15709 h 21600"/>
              <a:gd name="connsiteX29" fmla="*/ 12764 w 16691"/>
              <a:gd name="connsiteY29" fmla="*/ 12764 h 21600"/>
              <a:gd name="connsiteX30" fmla="*/ 15709 w 16691"/>
              <a:gd name="connsiteY30" fmla="*/ 12764 h 21600"/>
              <a:gd name="connsiteX31" fmla="*/ 16691 w 16691"/>
              <a:gd name="connsiteY31" fmla="*/ 11782 h 21600"/>
              <a:gd name="connsiteX32" fmla="*/ 16691 w 16691"/>
              <a:gd name="connsiteY32" fmla="*/ 9818 h 21600"/>
              <a:gd name="connsiteX33" fmla="*/ 15709 w 16691"/>
              <a:gd name="connsiteY33" fmla="*/ 8836 h 21600"/>
              <a:gd name="connsiteX34" fmla="*/ 1964 w 16691"/>
              <a:gd name="connsiteY34" fmla="*/ 982 h 21600"/>
              <a:gd name="connsiteX35" fmla="*/ 1964 w 16691"/>
              <a:gd name="connsiteY35" fmla="*/ 20618 h 21600"/>
              <a:gd name="connsiteX36" fmla="*/ 982 w 16691"/>
              <a:gd name="connsiteY36" fmla="*/ 19636 h 21600"/>
              <a:gd name="connsiteX37" fmla="*/ 982 w 16691"/>
              <a:gd name="connsiteY37" fmla="*/ 1964 h 21600"/>
              <a:gd name="connsiteX38" fmla="*/ 1964 w 16691"/>
              <a:gd name="connsiteY38" fmla="*/ 982 h 21600"/>
              <a:gd name="connsiteX39" fmla="*/ 1964 w 16691"/>
              <a:gd name="connsiteY39" fmla="*/ 0 h 21600"/>
              <a:gd name="connsiteX40" fmla="*/ 0 w 16691"/>
              <a:gd name="connsiteY40" fmla="*/ 1964 h 21600"/>
              <a:gd name="connsiteX41" fmla="*/ 0 w 16691"/>
              <a:gd name="connsiteY41" fmla="*/ 19636 h 21600"/>
              <a:gd name="connsiteX42" fmla="*/ 1964 w 16691"/>
              <a:gd name="connsiteY42" fmla="*/ 21600 h 21600"/>
              <a:gd name="connsiteX0" fmla="*/ 15709 w 16691"/>
              <a:gd name="connsiteY0" fmla="*/ 11782 h 20618"/>
              <a:gd name="connsiteX1" fmla="*/ 11782 w 16691"/>
              <a:gd name="connsiteY1" fmla="*/ 11782 h 20618"/>
              <a:gd name="connsiteX2" fmla="*/ 11782 w 16691"/>
              <a:gd name="connsiteY2" fmla="*/ 15709 h 20618"/>
              <a:gd name="connsiteX3" fmla="*/ 9818 w 16691"/>
              <a:gd name="connsiteY3" fmla="*/ 15709 h 20618"/>
              <a:gd name="connsiteX4" fmla="*/ 9818 w 16691"/>
              <a:gd name="connsiteY4" fmla="*/ 11782 h 20618"/>
              <a:gd name="connsiteX5" fmla="*/ 5891 w 16691"/>
              <a:gd name="connsiteY5" fmla="*/ 11782 h 20618"/>
              <a:gd name="connsiteX6" fmla="*/ 5891 w 16691"/>
              <a:gd name="connsiteY6" fmla="*/ 9818 h 20618"/>
              <a:gd name="connsiteX7" fmla="*/ 9818 w 16691"/>
              <a:gd name="connsiteY7" fmla="*/ 9818 h 20618"/>
              <a:gd name="connsiteX8" fmla="*/ 9818 w 16691"/>
              <a:gd name="connsiteY8" fmla="*/ 5891 h 20618"/>
              <a:gd name="connsiteX9" fmla="*/ 11782 w 16691"/>
              <a:gd name="connsiteY9" fmla="*/ 5891 h 20618"/>
              <a:gd name="connsiteX10" fmla="*/ 11782 w 16691"/>
              <a:gd name="connsiteY10" fmla="*/ 9818 h 20618"/>
              <a:gd name="connsiteX11" fmla="*/ 15709 w 16691"/>
              <a:gd name="connsiteY11" fmla="*/ 9818 h 20618"/>
              <a:gd name="connsiteX12" fmla="*/ 15709 w 16691"/>
              <a:gd name="connsiteY12" fmla="*/ 11782 h 20618"/>
              <a:gd name="connsiteX13" fmla="*/ 15709 w 16691"/>
              <a:gd name="connsiteY13" fmla="*/ 8836 h 20618"/>
              <a:gd name="connsiteX14" fmla="*/ 12764 w 16691"/>
              <a:gd name="connsiteY14" fmla="*/ 8836 h 20618"/>
              <a:gd name="connsiteX15" fmla="*/ 12764 w 16691"/>
              <a:gd name="connsiteY15" fmla="*/ 5891 h 20618"/>
              <a:gd name="connsiteX16" fmla="*/ 11782 w 16691"/>
              <a:gd name="connsiteY16" fmla="*/ 4909 h 20618"/>
              <a:gd name="connsiteX17" fmla="*/ 9818 w 16691"/>
              <a:gd name="connsiteY17" fmla="*/ 4909 h 20618"/>
              <a:gd name="connsiteX18" fmla="*/ 8836 w 16691"/>
              <a:gd name="connsiteY18" fmla="*/ 5891 h 20618"/>
              <a:gd name="connsiteX19" fmla="*/ 8836 w 16691"/>
              <a:gd name="connsiteY19" fmla="*/ 8836 h 20618"/>
              <a:gd name="connsiteX20" fmla="*/ 5891 w 16691"/>
              <a:gd name="connsiteY20" fmla="*/ 8836 h 20618"/>
              <a:gd name="connsiteX21" fmla="*/ 4909 w 16691"/>
              <a:gd name="connsiteY21" fmla="*/ 9818 h 20618"/>
              <a:gd name="connsiteX22" fmla="*/ 4909 w 16691"/>
              <a:gd name="connsiteY22" fmla="*/ 11782 h 20618"/>
              <a:gd name="connsiteX23" fmla="*/ 5891 w 16691"/>
              <a:gd name="connsiteY23" fmla="*/ 12764 h 20618"/>
              <a:gd name="connsiteX24" fmla="*/ 8836 w 16691"/>
              <a:gd name="connsiteY24" fmla="*/ 12764 h 20618"/>
              <a:gd name="connsiteX25" fmla="*/ 8836 w 16691"/>
              <a:gd name="connsiteY25" fmla="*/ 15709 h 20618"/>
              <a:gd name="connsiteX26" fmla="*/ 9818 w 16691"/>
              <a:gd name="connsiteY26" fmla="*/ 16691 h 20618"/>
              <a:gd name="connsiteX27" fmla="*/ 11782 w 16691"/>
              <a:gd name="connsiteY27" fmla="*/ 16691 h 20618"/>
              <a:gd name="connsiteX28" fmla="*/ 12764 w 16691"/>
              <a:gd name="connsiteY28" fmla="*/ 15709 h 20618"/>
              <a:gd name="connsiteX29" fmla="*/ 12764 w 16691"/>
              <a:gd name="connsiteY29" fmla="*/ 12764 h 20618"/>
              <a:gd name="connsiteX30" fmla="*/ 15709 w 16691"/>
              <a:gd name="connsiteY30" fmla="*/ 12764 h 20618"/>
              <a:gd name="connsiteX31" fmla="*/ 16691 w 16691"/>
              <a:gd name="connsiteY31" fmla="*/ 11782 h 20618"/>
              <a:gd name="connsiteX32" fmla="*/ 16691 w 16691"/>
              <a:gd name="connsiteY32" fmla="*/ 9818 h 20618"/>
              <a:gd name="connsiteX33" fmla="*/ 15709 w 16691"/>
              <a:gd name="connsiteY33" fmla="*/ 8836 h 20618"/>
              <a:gd name="connsiteX34" fmla="*/ 1964 w 16691"/>
              <a:gd name="connsiteY34" fmla="*/ 982 h 20618"/>
              <a:gd name="connsiteX35" fmla="*/ 1964 w 16691"/>
              <a:gd name="connsiteY35" fmla="*/ 20618 h 20618"/>
              <a:gd name="connsiteX36" fmla="*/ 982 w 16691"/>
              <a:gd name="connsiteY36" fmla="*/ 19636 h 20618"/>
              <a:gd name="connsiteX37" fmla="*/ 982 w 16691"/>
              <a:gd name="connsiteY37" fmla="*/ 1964 h 20618"/>
              <a:gd name="connsiteX38" fmla="*/ 1964 w 16691"/>
              <a:gd name="connsiteY38" fmla="*/ 982 h 20618"/>
              <a:gd name="connsiteX39" fmla="*/ 1964 w 16691"/>
              <a:gd name="connsiteY39" fmla="*/ 0 h 20618"/>
              <a:gd name="connsiteX40" fmla="*/ 0 w 16691"/>
              <a:gd name="connsiteY40" fmla="*/ 1964 h 20618"/>
              <a:gd name="connsiteX41" fmla="*/ 0 w 16691"/>
              <a:gd name="connsiteY41" fmla="*/ 19636 h 20618"/>
              <a:gd name="connsiteX0" fmla="*/ 15709 w 16691"/>
              <a:gd name="connsiteY0" fmla="*/ 11782 h 20618"/>
              <a:gd name="connsiteX1" fmla="*/ 11782 w 16691"/>
              <a:gd name="connsiteY1" fmla="*/ 11782 h 20618"/>
              <a:gd name="connsiteX2" fmla="*/ 11782 w 16691"/>
              <a:gd name="connsiteY2" fmla="*/ 15709 h 20618"/>
              <a:gd name="connsiteX3" fmla="*/ 9818 w 16691"/>
              <a:gd name="connsiteY3" fmla="*/ 15709 h 20618"/>
              <a:gd name="connsiteX4" fmla="*/ 9818 w 16691"/>
              <a:gd name="connsiteY4" fmla="*/ 11782 h 20618"/>
              <a:gd name="connsiteX5" fmla="*/ 5891 w 16691"/>
              <a:gd name="connsiteY5" fmla="*/ 11782 h 20618"/>
              <a:gd name="connsiteX6" fmla="*/ 5891 w 16691"/>
              <a:gd name="connsiteY6" fmla="*/ 9818 h 20618"/>
              <a:gd name="connsiteX7" fmla="*/ 9818 w 16691"/>
              <a:gd name="connsiteY7" fmla="*/ 9818 h 20618"/>
              <a:gd name="connsiteX8" fmla="*/ 9818 w 16691"/>
              <a:gd name="connsiteY8" fmla="*/ 5891 h 20618"/>
              <a:gd name="connsiteX9" fmla="*/ 11782 w 16691"/>
              <a:gd name="connsiteY9" fmla="*/ 5891 h 20618"/>
              <a:gd name="connsiteX10" fmla="*/ 11782 w 16691"/>
              <a:gd name="connsiteY10" fmla="*/ 9818 h 20618"/>
              <a:gd name="connsiteX11" fmla="*/ 15709 w 16691"/>
              <a:gd name="connsiteY11" fmla="*/ 9818 h 20618"/>
              <a:gd name="connsiteX12" fmla="*/ 15709 w 16691"/>
              <a:gd name="connsiteY12" fmla="*/ 11782 h 20618"/>
              <a:gd name="connsiteX13" fmla="*/ 15709 w 16691"/>
              <a:gd name="connsiteY13" fmla="*/ 8836 h 20618"/>
              <a:gd name="connsiteX14" fmla="*/ 12764 w 16691"/>
              <a:gd name="connsiteY14" fmla="*/ 8836 h 20618"/>
              <a:gd name="connsiteX15" fmla="*/ 12764 w 16691"/>
              <a:gd name="connsiteY15" fmla="*/ 5891 h 20618"/>
              <a:gd name="connsiteX16" fmla="*/ 11782 w 16691"/>
              <a:gd name="connsiteY16" fmla="*/ 4909 h 20618"/>
              <a:gd name="connsiteX17" fmla="*/ 9818 w 16691"/>
              <a:gd name="connsiteY17" fmla="*/ 4909 h 20618"/>
              <a:gd name="connsiteX18" fmla="*/ 8836 w 16691"/>
              <a:gd name="connsiteY18" fmla="*/ 5891 h 20618"/>
              <a:gd name="connsiteX19" fmla="*/ 8836 w 16691"/>
              <a:gd name="connsiteY19" fmla="*/ 8836 h 20618"/>
              <a:gd name="connsiteX20" fmla="*/ 5891 w 16691"/>
              <a:gd name="connsiteY20" fmla="*/ 8836 h 20618"/>
              <a:gd name="connsiteX21" fmla="*/ 4909 w 16691"/>
              <a:gd name="connsiteY21" fmla="*/ 9818 h 20618"/>
              <a:gd name="connsiteX22" fmla="*/ 4909 w 16691"/>
              <a:gd name="connsiteY22" fmla="*/ 11782 h 20618"/>
              <a:gd name="connsiteX23" fmla="*/ 5891 w 16691"/>
              <a:gd name="connsiteY23" fmla="*/ 12764 h 20618"/>
              <a:gd name="connsiteX24" fmla="*/ 8836 w 16691"/>
              <a:gd name="connsiteY24" fmla="*/ 12764 h 20618"/>
              <a:gd name="connsiteX25" fmla="*/ 8836 w 16691"/>
              <a:gd name="connsiteY25" fmla="*/ 15709 h 20618"/>
              <a:gd name="connsiteX26" fmla="*/ 9818 w 16691"/>
              <a:gd name="connsiteY26" fmla="*/ 16691 h 20618"/>
              <a:gd name="connsiteX27" fmla="*/ 11782 w 16691"/>
              <a:gd name="connsiteY27" fmla="*/ 16691 h 20618"/>
              <a:gd name="connsiteX28" fmla="*/ 12764 w 16691"/>
              <a:gd name="connsiteY28" fmla="*/ 15709 h 20618"/>
              <a:gd name="connsiteX29" fmla="*/ 12764 w 16691"/>
              <a:gd name="connsiteY29" fmla="*/ 12764 h 20618"/>
              <a:gd name="connsiteX30" fmla="*/ 15709 w 16691"/>
              <a:gd name="connsiteY30" fmla="*/ 12764 h 20618"/>
              <a:gd name="connsiteX31" fmla="*/ 16691 w 16691"/>
              <a:gd name="connsiteY31" fmla="*/ 11782 h 20618"/>
              <a:gd name="connsiteX32" fmla="*/ 16691 w 16691"/>
              <a:gd name="connsiteY32" fmla="*/ 9818 h 20618"/>
              <a:gd name="connsiteX33" fmla="*/ 15709 w 16691"/>
              <a:gd name="connsiteY33" fmla="*/ 8836 h 20618"/>
              <a:gd name="connsiteX34" fmla="*/ 1964 w 16691"/>
              <a:gd name="connsiteY34" fmla="*/ 982 h 20618"/>
              <a:gd name="connsiteX35" fmla="*/ 1964 w 16691"/>
              <a:gd name="connsiteY35" fmla="*/ 20618 h 20618"/>
              <a:gd name="connsiteX36" fmla="*/ 982 w 16691"/>
              <a:gd name="connsiteY36" fmla="*/ 19636 h 20618"/>
              <a:gd name="connsiteX37" fmla="*/ 982 w 16691"/>
              <a:gd name="connsiteY37" fmla="*/ 1964 h 20618"/>
              <a:gd name="connsiteX38" fmla="*/ 1964 w 16691"/>
              <a:gd name="connsiteY38" fmla="*/ 982 h 20618"/>
              <a:gd name="connsiteX39" fmla="*/ 1964 w 16691"/>
              <a:gd name="connsiteY39" fmla="*/ 0 h 20618"/>
              <a:gd name="connsiteX40" fmla="*/ 0 w 16691"/>
              <a:gd name="connsiteY40" fmla="*/ 1964 h 20618"/>
              <a:gd name="connsiteX0" fmla="*/ 15709 w 16691"/>
              <a:gd name="connsiteY0" fmla="*/ 11782 h 20619"/>
              <a:gd name="connsiteX1" fmla="*/ 11782 w 16691"/>
              <a:gd name="connsiteY1" fmla="*/ 11782 h 20619"/>
              <a:gd name="connsiteX2" fmla="*/ 11782 w 16691"/>
              <a:gd name="connsiteY2" fmla="*/ 15709 h 20619"/>
              <a:gd name="connsiteX3" fmla="*/ 9818 w 16691"/>
              <a:gd name="connsiteY3" fmla="*/ 15709 h 20619"/>
              <a:gd name="connsiteX4" fmla="*/ 9818 w 16691"/>
              <a:gd name="connsiteY4" fmla="*/ 11782 h 20619"/>
              <a:gd name="connsiteX5" fmla="*/ 5891 w 16691"/>
              <a:gd name="connsiteY5" fmla="*/ 11782 h 20619"/>
              <a:gd name="connsiteX6" fmla="*/ 5891 w 16691"/>
              <a:gd name="connsiteY6" fmla="*/ 9818 h 20619"/>
              <a:gd name="connsiteX7" fmla="*/ 9818 w 16691"/>
              <a:gd name="connsiteY7" fmla="*/ 9818 h 20619"/>
              <a:gd name="connsiteX8" fmla="*/ 9818 w 16691"/>
              <a:gd name="connsiteY8" fmla="*/ 5891 h 20619"/>
              <a:gd name="connsiteX9" fmla="*/ 11782 w 16691"/>
              <a:gd name="connsiteY9" fmla="*/ 5891 h 20619"/>
              <a:gd name="connsiteX10" fmla="*/ 11782 w 16691"/>
              <a:gd name="connsiteY10" fmla="*/ 9818 h 20619"/>
              <a:gd name="connsiteX11" fmla="*/ 15709 w 16691"/>
              <a:gd name="connsiteY11" fmla="*/ 9818 h 20619"/>
              <a:gd name="connsiteX12" fmla="*/ 15709 w 16691"/>
              <a:gd name="connsiteY12" fmla="*/ 11782 h 20619"/>
              <a:gd name="connsiteX13" fmla="*/ 15709 w 16691"/>
              <a:gd name="connsiteY13" fmla="*/ 8836 h 20619"/>
              <a:gd name="connsiteX14" fmla="*/ 12764 w 16691"/>
              <a:gd name="connsiteY14" fmla="*/ 8836 h 20619"/>
              <a:gd name="connsiteX15" fmla="*/ 12764 w 16691"/>
              <a:gd name="connsiteY15" fmla="*/ 5891 h 20619"/>
              <a:gd name="connsiteX16" fmla="*/ 11782 w 16691"/>
              <a:gd name="connsiteY16" fmla="*/ 4909 h 20619"/>
              <a:gd name="connsiteX17" fmla="*/ 9818 w 16691"/>
              <a:gd name="connsiteY17" fmla="*/ 4909 h 20619"/>
              <a:gd name="connsiteX18" fmla="*/ 8836 w 16691"/>
              <a:gd name="connsiteY18" fmla="*/ 5891 h 20619"/>
              <a:gd name="connsiteX19" fmla="*/ 8836 w 16691"/>
              <a:gd name="connsiteY19" fmla="*/ 8836 h 20619"/>
              <a:gd name="connsiteX20" fmla="*/ 5891 w 16691"/>
              <a:gd name="connsiteY20" fmla="*/ 8836 h 20619"/>
              <a:gd name="connsiteX21" fmla="*/ 4909 w 16691"/>
              <a:gd name="connsiteY21" fmla="*/ 9818 h 20619"/>
              <a:gd name="connsiteX22" fmla="*/ 4909 w 16691"/>
              <a:gd name="connsiteY22" fmla="*/ 11782 h 20619"/>
              <a:gd name="connsiteX23" fmla="*/ 5891 w 16691"/>
              <a:gd name="connsiteY23" fmla="*/ 12764 h 20619"/>
              <a:gd name="connsiteX24" fmla="*/ 8836 w 16691"/>
              <a:gd name="connsiteY24" fmla="*/ 12764 h 20619"/>
              <a:gd name="connsiteX25" fmla="*/ 8836 w 16691"/>
              <a:gd name="connsiteY25" fmla="*/ 15709 h 20619"/>
              <a:gd name="connsiteX26" fmla="*/ 9818 w 16691"/>
              <a:gd name="connsiteY26" fmla="*/ 16691 h 20619"/>
              <a:gd name="connsiteX27" fmla="*/ 11782 w 16691"/>
              <a:gd name="connsiteY27" fmla="*/ 16691 h 20619"/>
              <a:gd name="connsiteX28" fmla="*/ 12764 w 16691"/>
              <a:gd name="connsiteY28" fmla="*/ 15709 h 20619"/>
              <a:gd name="connsiteX29" fmla="*/ 12764 w 16691"/>
              <a:gd name="connsiteY29" fmla="*/ 12764 h 20619"/>
              <a:gd name="connsiteX30" fmla="*/ 15709 w 16691"/>
              <a:gd name="connsiteY30" fmla="*/ 12764 h 20619"/>
              <a:gd name="connsiteX31" fmla="*/ 16691 w 16691"/>
              <a:gd name="connsiteY31" fmla="*/ 11782 h 20619"/>
              <a:gd name="connsiteX32" fmla="*/ 16691 w 16691"/>
              <a:gd name="connsiteY32" fmla="*/ 9818 h 20619"/>
              <a:gd name="connsiteX33" fmla="*/ 15709 w 16691"/>
              <a:gd name="connsiteY33" fmla="*/ 8836 h 20619"/>
              <a:gd name="connsiteX34" fmla="*/ 1964 w 16691"/>
              <a:gd name="connsiteY34" fmla="*/ 982 h 20619"/>
              <a:gd name="connsiteX35" fmla="*/ 1964 w 16691"/>
              <a:gd name="connsiteY35" fmla="*/ 20618 h 20619"/>
              <a:gd name="connsiteX36" fmla="*/ 982 w 16691"/>
              <a:gd name="connsiteY36" fmla="*/ 1964 h 20619"/>
              <a:gd name="connsiteX37" fmla="*/ 1964 w 16691"/>
              <a:gd name="connsiteY37" fmla="*/ 982 h 20619"/>
              <a:gd name="connsiteX38" fmla="*/ 1964 w 16691"/>
              <a:gd name="connsiteY38" fmla="*/ 0 h 20619"/>
              <a:gd name="connsiteX39" fmla="*/ 0 w 16691"/>
              <a:gd name="connsiteY39" fmla="*/ 1964 h 20619"/>
              <a:gd name="connsiteX0" fmla="*/ 15709 w 16691"/>
              <a:gd name="connsiteY0" fmla="*/ 11782 h 16691"/>
              <a:gd name="connsiteX1" fmla="*/ 11782 w 16691"/>
              <a:gd name="connsiteY1" fmla="*/ 11782 h 16691"/>
              <a:gd name="connsiteX2" fmla="*/ 11782 w 16691"/>
              <a:gd name="connsiteY2" fmla="*/ 15709 h 16691"/>
              <a:gd name="connsiteX3" fmla="*/ 9818 w 16691"/>
              <a:gd name="connsiteY3" fmla="*/ 15709 h 16691"/>
              <a:gd name="connsiteX4" fmla="*/ 9818 w 16691"/>
              <a:gd name="connsiteY4" fmla="*/ 11782 h 16691"/>
              <a:gd name="connsiteX5" fmla="*/ 5891 w 16691"/>
              <a:gd name="connsiteY5" fmla="*/ 11782 h 16691"/>
              <a:gd name="connsiteX6" fmla="*/ 5891 w 16691"/>
              <a:gd name="connsiteY6" fmla="*/ 9818 h 16691"/>
              <a:gd name="connsiteX7" fmla="*/ 9818 w 16691"/>
              <a:gd name="connsiteY7" fmla="*/ 9818 h 16691"/>
              <a:gd name="connsiteX8" fmla="*/ 9818 w 16691"/>
              <a:gd name="connsiteY8" fmla="*/ 5891 h 16691"/>
              <a:gd name="connsiteX9" fmla="*/ 11782 w 16691"/>
              <a:gd name="connsiteY9" fmla="*/ 5891 h 16691"/>
              <a:gd name="connsiteX10" fmla="*/ 11782 w 16691"/>
              <a:gd name="connsiteY10" fmla="*/ 9818 h 16691"/>
              <a:gd name="connsiteX11" fmla="*/ 15709 w 16691"/>
              <a:gd name="connsiteY11" fmla="*/ 9818 h 16691"/>
              <a:gd name="connsiteX12" fmla="*/ 15709 w 16691"/>
              <a:gd name="connsiteY12" fmla="*/ 11782 h 16691"/>
              <a:gd name="connsiteX13" fmla="*/ 15709 w 16691"/>
              <a:gd name="connsiteY13" fmla="*/ 8836 h 16691"/>
              <a:gd name="connsiteX14" fmla="*/ 12764 w 16691"/>
              <a:gd name="connsiteY14" fmla="*/ 8836 h 16691"/>
              <a:gd name="connsiteX15" fmla="*/ 12764 w 16691"/>
              <a:gd name="connsiteY15" fmla="*/ 5891 h 16691"/>
              <a:gd name="connsiteX16" fmla="*/ 11782 w 16691"/>
              <a:gd name="connsiteY16" fmla="*/ 4909 h 16691"/>
              <a:gd name="connsiteX17" fmla="*/ 9818 w 16691"/>
              <a:gd name="connsiteY17" fmla="*/ 4909 h 16691"/>
              <a:gd name="connsiteX18" fmla="*/ 8836 w 16691"/>
              <a:gd name="connsiteY18" fmla="*/ 5891 h 16691"/>
              <a:gd name="connsiteX19" fmla="*/ 8836 w 16691"/>
              <a:gd name="connsiteY19" fmla="*/ 8836 h 16691"/>
              <a:gd name="connsiteX20" fmla="*/ 5891 w 16691"/>
              <a:gd name="connsiteY20" fmla="*/ 8836 h 16691"/>
              <a:gd name="connsiteX21" fmla="*/ 4909 w 16691"/>
              <a:gd name="connsiteY21" fmla="*/ 9818 h 16691"/>
              <a:gd name="connsiteX22" fmla="*/ 4909 w 16691"/>
              <a:gd name="connsiteY22" fmla="*/ 11782 h 16691"/>
              <a:gd name="connsiteX23" fmla="*/ 5891 w 16691"/>
              <a:gd name="connsiteY23" fmla="*/ 12764 h 16691"/>
              <a:gd name="connsiteX24" fmla="*/ 8836 w 16691"/>
              <a:gd name="connsiteY24" fmla="*/ 12764 h 16691"/>
              <a:gd name="connsiteX25" fmla="*/ 8836 w 16691"/>
              <a:gd name="connsiteY25" fmla="*/ 15709 h 16691"/>
              <a:gd name="connsiteX26" fmla="*/ 9818 w 16691"/>
              <a:gd name="connsiteY26" fmla="*/ 16691 h 16691"/>
              <a:gd name="connsiteX27" fmla="*/ 11782 w 16691"/>
              <a:gd name="connsiteY27" fmla="*/ 16691 h 16691"/>
              <a:gd name="connsiteX28" fmla="*/ 12764 w 16691"/>
              <a:gd name="connsiteY28" fmla="*/ 15709 h 16691"/>
              <a:gd name="connsiteX29" fmla="*/ 12764 w 16691"/>
              <a:gd name="connsiteY29" fmla="*/ 12764 h 16691"/>
              <a:gd name="connsiteX30" fmla="*/ 15709 w 16691"/>
              <a:gd name="connsiteY30" fmla="*/ 12764 h 16691"/>
              <a:gd name="connsiteX31" fmla="*/ 16691 w 16691"/>
              <a:gd name="connsiteY31" fmla="*/ 11782 h 16691"/>
              <a:gd name="connsiteX32" fmla="*/ 16691 w 16691"/>
              <a:gd name="connsiteY32" fmla="*/ 9818 h 16691"/>
              <a:gd name="connsiteX33" fmla="*/ 15709 w 16691"/>
              <a:gd name="connsiteY33" fmla="*/ 8836 h 16691"/>
              <a:gd name="connsiteX34" fmla="*/ 1964 w 16691"/>
              <a:gd name="connsiteY34" fmla="*/ 982 h 16691"/>
              <a:gd name="connsiteX35" fmla="*/ 982 w 16691"/>
              <a:gd name="connsiteY35" fmla="*/ 1964 h 16691"/>
              <a:gd name="connsiteX36" fmla="*/ 1964 w 16691"/>
              <a:gd name="connsiteY36" fmla="*/ 982 h 16691"/>
              <a:gd name="connsiteX37" fmla="*/ 1964 w 16691"/>
              <a:gd name="connsiteY37" fmla="*/ 0 h 16691"/>
              <a:gd name="connsiteX38" fmla="*/ 0 w 16691"/>
              <a:gd name="connsiteY38" fmla="*/ 1964 h 16691"/>
              <a:gd name="connsiteX0" fmla="*/ 14727 w 15709"/>
              <a:gd name="connsiteY0" fmla="*/ 10800 h 15709"/>
              <a:gd name="connsiteX1" fmla="*/ 10800 w 15709"/>
              <a:gd name="connsiteY1" fmla="*/ 10800 h 15709"/>
              <a:gd name="connsiteX2" fmla="*/ 10800 w 15709"/>
              <a:gd name="connsiteY2" fmla="*/ 14727 h 15709"/>
              <a:gd name="connsiteX3" fmla="*/ 8836 w 15709"/>
              <a:gd name="connsiteY3" fmla="*/ 14727 h 15709"/>
              <a:gd name="connsiteX4" fmla="*/ 8836 w 15709"/>
              <a:gd name="connsiteY4" fmla="*/ 10800 h 15709"/>
              <a:gd name="connsiteX5" fmla="*/ 4909 w 15709"/>
              <a:gd name="connsiteY5" fmla="*/ 10800 h 15709"/>
              <a:gd name="connsiteX6" fmla="*/ 4909 w 15709"/>
              <a:gd name="connsiteY6" fmla="*/ 8836 h 15709"/>
              <a:gd name="connsiteX7" fmla="*/ 8836 w 15709"/>
              <a:gd name="connsiteY7" fmla="*/ 8836 h 15709"/>
              <a:gd name="connsiteX8" fmla="*/ 8836 w 15709"/>
              <a:gd name="connsiteY8" fmla="*/ 4909 h 15709"/>
              <a:gd name="connsiteX9" fmla="*/ 10800 w 15709"/>
              <a:gd name="connsiteY9" fmla="*/ 4909 h 15709"/>
              <a:gd name="connsiteX10" fmla="*/ 10800 w 15709"/>
              <a:gd name="connsiteY10" fmla="*/ 8836 h 15709"/>
              <a:gd name="connsiteX11" fmla="*/ 14727 w 15709"/>
              <a:gd name="connsiteY11" fmla="*/ 8836 h 15709"/>
              <a:gd name="connsiteX12" fmla="*/ 14727 w 15709"/>
              <a:gd name="connsiteY12" fmla="*/ 10800 h 15709"/>
              <a:gd name="connsiteX13" fmla="*/ 14727 w 15709"/>
              <a:gd name="connsiteY13" fmla="*/ 7854 h 15709"/>
              <a:gd name="connsiteX14" fmla="*/ 11782 w 15709"/>
              <a:gd name="connsiteY14" fmla="*/ 7854 h 15709"/>
              <a:gd name="connsiteX15" fmla="*/ 11782 w 15709"/>
              <a:gd name="connsiteY15" fmla="*/ 4909 h 15709"/>
              <a:gd name="connsiteX16" fmla="*/ 10800 w 15709"/>
              <a:gd name="connsiteY16" fmla="*/ 3927 h 15709"/>
              <a:gd name="connsiteX17" fmla="*/ 8836 w 15709"/>
              <a:gd name="connsiteY17" fmla="*/ 3927 h 15709"/>
              <a:gd name="connsiteX18" fmla="*/ 7854 w 15709"/>
              <a:gd name="connsiteY18" fmla="*/ 4909 h 15709"/>
              <a:gd name="connsiteX19" fmla="*/ 7854 w 15709"/>
              <a:gd name="connsiteY19" fmla="*/ 7854 h 15709"/>
              <a:gd name="connsiteX20" fmla="*/ 4909 w 15709"/>
              <a:gd name="connsiteY20" fmla="*/ 7854 h 15709"/>
              <a:gd name="connsiteX21" fmla="*/ 3927 w 15709"/>
              <a:gd name="connsiteY21" fmla="*/ 8836 h 15709"/>
              <a:gd name="connsiteX22" fmla="*/ 3927 w 15709"/>
              <a:gd name="connsiteY22" fmla="*/ 10800 h 15709"/>
              <a:gd name="connsiteX23" fmla="*/ 4909 w 15709"/>
              <a:gd name="connsiteY23" fmla="*/ 11782 h 15709"/>
              <a:gd name="connsiteX24" fmla="*/ 7854 w 15709"/>
              <a:gd name="connsiteY24" fmla="*/ 11782 h 15709"/>
              <a:gd name="connsiteX25" fmla="*/ 7854 w 15709"/>
              <a:gd name="connsiteY25" fmla="*/ 14727 h 15709"/>
              <a:gd name="connsiteX26" fmla="*/ 8836 w 15709"/>
              <a:gd name="connsiteY26" fmla="*/ 15709 h 15709"/>
              <a:gd name="connsiteX27" fmla="*/ 10800 w 15709"/>
              <a:gd name="connsiteY27" fmla="*/ 15709 h 15709"/>
              <a:gd name="connsiteX28" fmla="*/ 11782 w 15709"/>
              <a:gd name="connsiteY28" fmla="*/ 14727 h 15709"/>
              <a:gd name="connsiteX29" fmla="*/ 11782 w 15709"/>
              <a:gd name="connsiteY29" fmla="*/ 11782 h 15709"/>
              <a:gd name="connsiteX30" fmla="*/ 14727 w 15709"/>
              <a:gd name="connsiteY30" fmla="*/ 11782 h 15709"/>
              <a:gd name="connsiteX31" fmla="*/ 15709 w 15709"/>
              <a:gd name="connsiteY31" fmla="*/ 10800 h 15709"/>
              <a:gd name="connsiteX32" fmla="*/ 15709 w 15709"/>
              <a:gd name="connsiteY32" fmla="*/ 8836 h 15709"/>
              <a:gd name="connsiteX33" fmla="*/ 14727 w 15709"/>
              <a:gd name="connsiteY33" fmla="*/ 7854 h 15709"/>
              <a:gd name="connsiteX34" fmla="*/ 982 w 15709"/>
              <a:gd name="connsiteY34" fmla="*/ 0 h 15709"/>
              <a:gd name="connsiteX35" fmla="*/ 0 w 15709"/>
              <a:gd name="connsiteY35" fmla="*/ 982 h 15709"/>
              <a:gd name="connsiteX36" fmla="*/ 982 w 15709"/>
              <a:gd name="connsiteY36" fmla="*/ 0 h 15709"/>
              <a:gd name="connsiteX0" fmla="*/ 10800 w 11782"/>
              <a:gd name="connsiteY0" fmla="*/ 6873 h 11782"/>
              <a:gd name="connsiteX1" fmla="*/ 6873 w 11782"/>
              <a:gd name="connsiteY1" fmla="*/ 6873 h 11782"/>
              <a:gd name="connsiteX2" fmla="*/ 6873 w 11782"/>
              <a:gd name="connsiteY2" fmla="*/ 10800 h 11782"/>
              <a:gd name="connsiteX3" fmla="*/ 4909 w 11782"/>
              <a:gd name="connsiteY3" fmla="*/ 10800 h 11782"/>
              <a:gd name="connsiteX4" fmla="*/ 4909 w 11782"/>
              <a:gd name="connsiteY4" fmla="*/ 6873 h 11782"/>
              <a:gd name="connsiteX5" fmla="*/ 982 w 11782"/>
              <a:gd name="connsiteY5" fmla="*/ 6873 h 11782"/>
              <a:gd name="connsiteX6" fmla="*/ 982 w 11782"/>
              <a:gd name="connsiteY6" fmla="*/ 4909 h 11782"/>
              <a:gd name="connsiteX7" fmla="*/ 4909 w 11782"/>
              <a:gd name="connsiteY7" fmla="*/ 4909 h 11782"/>
              <a:gd name="connsiteX8" fmla="*/ 4909 w 11782"/>
              <a:gd name="connsiteY8" fmla="*/ 982 h 11782"/>
              <a:gd name="connsiteX9" fmla="*/ 6873 w 11782"/>
              <a:gd name="connsiteY9" fmla="*/ 982 h 11782"/>
              <a:gd name="connsiteX10" fmla="*/ 6873 w 11782"/>
              <a:gd name="connsiteY10" fmla="*/ 4909 h 11782"/>
              <a:gd name="connsiteX11" fmla="*/ 10800 w 11782"/>
              <a:gd name="connsiteY11" fmla="*/ 4909 h 11782"/>
              <a:gd name="connsiteX12" fmla="*/ 10800 w 11782"/>
              <a:gd name="connsiteY12" fmla="*/ 6873 h 11782"/>
              <a:gd name="connsiteX13" fmla="*/ 10800 w 11782"/>
              <a:gd name="connsiteY13" fmla="*/ 3927 h 11782"/>
              <a:gd name="connsiteX14" fmla="*/ 7855 w 11782"/>
              <a:gd name="connsiteY14" fmla="*/ 3927 h 11782"/>
              <a:gd name="connsiteX15" fmla="*/ 7855 w 11782"/>
              <a:gd name="connsiteY15" fmla="*/ 982 h 11782"/>
              <a:gd name="connsiteX16" fmla="*/ 6873 w 11782"/>
              <a:gd name="connsiteY16" fmla="*/ 0 h 11782"/>
              <a:gd name="connsiteX17" fmla="*/ 4909 w 11782"/>
              <a:gd name="connsiteY17" fmla="*/ 0 h 11782"/>
              <a:gd name="connsiteX18" fmla="*/ 3927 w 11782"/>
              <a:gd name="connsiteY18" fmla="*/ 982 h 11782"/>
              <a:gd name="connsiteX19" fmla="*/ 3927 w 11782"/>
              <a:gd name="connsiteY19" fmla="*/ 3927 h 11782"/>
              <a:gd name="connsiteX20" fmla="*/ 982 w 11782"/>
              <a:gd name="connsiteY20" fmla="*/ 3927 h 11782"/>
              <a:gd name="connsiteX21" fmla="*/ 0 w 11782"/>
              <a:gd name="connsiteY21" fmla="*/ 4909 h 11782"/>
              <a:gd name="connsiteX22" fmla="*/ 0 w 11782"/>
              <a:gd name="connsiteY22" fmla="*/ 6873 h 11782"/>
              <a:gd name="connsiteX23" fmla="*/ 982 w 11782"/>
              <a:gd name="connsiteY23" fmla="*/ 7855 h 11782"/>
              <a:gd name="connsiteX24" fmla="*/ 3927 w 11782"/>
              <a:gd name="connsiteY24" fmla="*/ 7855 h 11782"/>
              <a:gd name="connsiteX25" fmla="*/ 3927 w 11782"/>
              <a:gd name="connsiteY25" fmla="*/ 10800 h 11782"/>
              <a:gd name="connsiteX26" fmla="*/ 4909 w 11782"/>
              <a:gd name="connsiteY26" fmla="*/ 11782 h 11782"/>
              <a:gd name="connsiteX27" fmla="*/ 6873 w 11782"/>
              <a:gd name="connsiteY27" fmla="*/ 11782 h 11782"/>
              <a:gd name="connsiteX28" fmla="*/ 7855 w 11782"/>
              <a:gd name="connsiteY28" fmla="*/ 10800 h 11782"/>
              <a:gd name="connsiteX29" fmla="*/ 7855 w 11782"/>
              <a:gd name="connsiteY29" fmla="*/ 7855 h 11782"/>
              <a:gd name="connsiteX30" fmla="*/ 10800 w 11782"/>
              <a:gd name="connsiteY30" fmla="*/ 7855 h 11782"/>
              <a:gd name="connsiteX31" fmla="*/ 11782 w 11782"/>
              <a:gd name="connsiteY31" fmla="*/ 6873 h 11782"/>
              <a:gd name="connsiteX32" fmla="*/ 11782 w 11782"/>
              <a:gd name="connsiteY32" fmla="*/ 4909 h 11782"/>
              <a:gd name="connsiteX33" fmla="*/ 10800 w 11782"/>
              <a:gd name="connsiteY33" fmla="*/ 3927 h 11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1782" h="11782" extrusionOk="0">
                <a:moveTo>
                  <a:pt x="10800" y="6873"/>
                </a:moveTo>
                <a:lnTo>
                  <a:pt x="6873" y="6873"/>
                </a:lnTo>
                <a:lnTo>
                  <a:pt x="6873" y="10800"/>
                </a:lnTo>
                <a:lnTo>
                  <a:pt x="4909" y="10800"/>
                </a:lnTo>
                <a:lnTo>
                  <a:pt x="4909" y="6873"/>
                </a:lnTo>
                <a:lnTo>
                  <a:pt x="982" y="6873"/>
                </a:lnTo>
                <a:lnTo>
                  <a:pt x="982" y="4909"/>
                </a:lnTo>
                <a:lnTo>
                  <a:pt x="4909" y="4909"/>
                </a:lnTo>
                <a:lnTo>
                  <a:pt x="4909" y="982"/>
                </a:lnTo>
                <a:lnTo>
                  <a:pt x="6873" y="982"/>
                </a:lnTo>
                <a:lnTo>
                  <a:pt x="6873" y="4909"/>
                </a:lnTo>
                <a:lnTo>
                  <a:pt x="10800" y="4909"/>
                </a:lnTo>
                <a:lnTo>
                  <a:pt x="10800" y="6873"/>
                </a:lnTo>
                <a:close/>
                <a:moveTo>
                  <a:pt x="10800" y="3927"/>
                </a:moveTo>
                <a:lnTo>
                  <a:pt x="7855" y="3927"/>
                </a:lnTo>
                <a:lnTo>
                  <a:pt x="7855" y="982"/>
                </a:lnTo>
                <a:cubicBezTo>
                  <a:pt x="7855" y="440"/>
                  <a:pt x="7415" y="0"/>
                  <a:pt x="6873" y="0"/>
                </a:cubicBezTo>
                <a:lnTo>
                  <a:pt x="4909" y="0"/>
                </a:lnTo>
                <a:cubicBezTo>
                  <a:pt x="4367" y="0"/>
                  <a:pt x="3927" y="440"/>
                  <a:pt x="3927" y="982"/>
                </a:cubicBezTo>
                <a:lnTo>
                  <a:pt x="3927" y="3927"/>
                </a:lnTo>
                <a:lnTo>
                  <a:pt x="982" y="3927"/>
                </a:lnTo>
                <a:cubicBezTo>
                  <a:pt x="440" y="3927"/>
                  <a:pt x="0" y="4367"/>
                  <a:pt x="0" y="4909"/>
                </a:cubicBezTo>
                <a:lnTo>
                  <a:pt x="0" y="6873"/>
                </a:lnTo>
                <a:cubicBezTo>
                  <a:pt x="0" y="7415"/>
                  <a:pt x="440" y="7855"/>
                  <a:pt x="982" y="7855"/>
                </a:cubicBezTo>
                <a:lnTo>
                  <a:pt x="3927" y="7855"/>
                </a:lnTo>
                <a:lnTo>
                  <a:pt x="3927" y="10800"/>
                </a:lnTo>
                <a:cubicBezTo>
                  <a:pt x="3927" y="11342"/>
                  <a:pt x="4367" y="11782"/>
                  <a:pt x="4909" y="11782"/>
                </a:cubicBezTo>
                <a:lnTo>
                  <a:pt x="6873" y="11782"/>
                </a:lnTo>
                <a:cubicBezTo>
                  <a:pt x="7415" y="11782"/>
                  <a:pt x="7855" y="11342"/>
                  <a:pt x="7855" y="10800"/>
                </a:cubicBezTo>
                <a:lnTo>
                  <a:pt x="7855" y="7855"/>
                </a:lnTo>
                <a:lnTo>
                  <a:pt x="10800" y="7855"/>
                </a:lnTo>
                <a:cubicBezTo>
                  <a:pt x="11342" y="7855"/>
                  <a:pt x="11782" y="7415"/>
                  <a:pt x="11782" y="6873"/>
                </a:cubicBezTo>
                <a:lnTo>
                  <a:pt x="11782" y="4909"/>
                </a:lnTo>
                <a:cubicBezTo>
                  <a:pt x="11782" y="4367"/>
                  <a:pt x="11342" y="3927"/>
                  <a:pt x="10800" y="39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lang="fi" sz="1500" dirty="0"/>
          </a:p>
        </p:txBody>
      </p:sp>
      <p:grpSp>
        <p:nvGrpSpPr>
          <p:cNvPr id="3" name="Group 2"/>
          <p:cNvGrpSpPr/>
          <p:nvPr/>
        </p:nvGrpSpPr>
        <p:grpSpPr>
          <a:xfrm>
            <a:off x="1174423" y="1751932"/>
            <a:ext cx="191550" cy="198110"/>
            <a:chOff x="6572644" y="3640061"/>
            <a:chExt cx="463550" cy="479425"/>
          </a:xfrm>
        </p:grpSpPr>
        <p:sp>
          <p:nvSpPr>
            <p:cNvPr id="61" name="Freeform 317"/>
            <p:cNvSpPr>
              <a:spLocks/>
            </p:cNvSpPr>
            <p:nvPr/>
          </p:nvSpPr>
          <p:spPr bwMode="auto">
            <a:xfrm>
              <a:off x="6715519" y="3938511"/>
              <a:ext cx="22225" cy="49213"/>
            </a:xfrm>
            <a:custGeom>
              <a:avLst/>
              <a:gdLst>
                <a:gd name="T0" fmla="*/ 4 w 10"/>
                <a:gd name="T1" fmla="*/ 23 h 23"/>
                <a:gd name="T2" fmla="*/ 5 w 10"/>
                <a:gd name="T3" fmla="*/ 23 h 23"/>
                <a:gd name="T4" fmla="*/ 10 w 10"/>
                <a:gd name="T5" fmla="*/ 19 h 23"/>
                <a:gd name="T6" fmla="*/ 10 w 10"/>
                <a:gd name="T7" fmla="*/ 4 h 23"/>
                <a:gd name="T8" fmla="*/ 5 w 10"/>
                <a:gd name="T9" fmla="*/ 0 h 23"/>
                <a:gd name="T10" fmla="*/ 4 w 10"/>
                <a:gd name="T11" fmla="*/ 0 h 23"/>
                <a:gd name="T12" fmla="*/ 0 w 10"/>
                <a:gd name="T13" fmla="*/ 4 h 23"/>
                <a:gd name="T14" fmla="*/ 0 w 10"/>
                <a:gd name="T15" fmla="*/ 19 h 23"/>
                <a:gd name="T16" fmla="*/ 4 w 10"/>
                <a:gd name="T17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23">
                  <a:moveTo>
                    <a:pt x="4" y="23"/>
                  </a:moveTo>
                  <a:cubicBezTo>
                    <a:pt x="5" y="23"/>
                    <a:pt x="5" y="23"/>
                    <a:pt x="5" y="23"/>
                  </a:cubicBezTo>
                  <a:cubicBezTo>
                    <a:pt x="8" y="23"/>
                    <a:pt x="10" y="21"/>
                    <a:pt x="10" y="19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2"/>
                    <a:pt x="8" y="0"/>
                    <a:pt x="5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21"/>
                    <a:pt x="2" y="23"/>
                    <a:pt x="4" y="2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fi" sz="900" dirty="0"/>
            </a:p>
          </p:txBody>
        </p:sp>
        <p:sp>
          <p:nvSpPr>
            <p:cNvPr id="63" name="Freeform 318"/>
            <p:cNvSpPr>
              <a:spLocks/>
            </p:cNvSpPr>
            <p:nvPr/>
          </p:nvSpPr>
          <p:spPr bwMode="auto">
            <a:xfrm>
              <a:off x="6836169" y="3938511"/>
              <a:ext cx="20638" cy="49213"/>
            </a:xfrm>
            <a:custGeom>
              <a:avLst/>
              <a:gdLst>
                <a:gd name="T0" fmla="*/ 5 w 10"/>
                <a:gd name="T1" fmla="*/ 0 h 23"/>
                <a:gd name="T2" fmla="*/ 4 w 10"/>
                <a:gd name="T3" fmla="*/ 0 h 23"/>
                <a:gd name="T4" fmla="*/ 0 w 10"/>
                <a:gd name="T5" fmla="*/ 4 h 23"/>
                <a:gd name="T6" fmla="*/ 0 w 10"/>
                <a:gd name="T7" fmla="*/ 19 h 23"/>
                <a:gd name="T8" fmla="*/ 4 w 10"/>
                <a:gd name="T9" fmla="*/ 23 h 23"/>
                <a:gd name="T10" fmla="*/ 5 w 10"/>
                <a:gd name="T11" fmla="*/ 23 h 23"/>
                <a:gd name="T12" fmla="*/ 10 w 10"/>
                <a:gd name="T13" fmla="*/ 19 h 23"/>
                <a:gd name="T14" fmla="*/ 10 w 10"/>
                <a:gd name="T15" fmla="*/ 4 h 23"/>
                <a:gd name="T16" fmla="*/ 5 w 10"/>
                <a:gd name="T1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23">
                  <a:moveTo>
                    <a:pt x="5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21"/>
                    <a:pt x="2" y="23"/>
                    <a:pt x="4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8" y="23"/>
                    <a:pt x="10" y="21"/>
                    <a:pt x="10" y="19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2"/>
                    <a:pt x="8" y="0"/>
                    <a:pt x="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fi" sz="900" dirty="0"/>
            </a:p>
          </p:txBody>
        </p:sp>
        <p:sp>
          <p:nvSpPr>
            <p:cNvPr id="64" name="Freeform 319"/>
            <p:cNvSpPr>
              <a:spLocks/>
            </p:cNvSpPr>
            <p:nvPr/>
          </p:nvSpPr>
          <p:spPr bwMode="auto">
            <a:xfrm>
              <a:off x="6956819" y="3938511"/>
              <a:ext cx="20638" cy="49213"/>
            </a:xfrm>
            <a:custGeom>
              <a:avLst/>
              <a:gdLst>
                <a:gd name="T0" fmla="*/ 4 w 10"/>
                <a:gd name="T1" fmla="*/ 23 h 23"/>
                <a:gd name="T2" fmla="*/ 5 w 10"/>
                <a:gd name="T3" fmla="*/ 23 h 23"/>
                <a:gd name="T4" fmla="*/ 10 w 10"/>
                <a:gd name="T5" fmla="*/ 19 h 23"/>
                <a:gd name="T6" fmla="*/ 10 w 10"/>
                <a:gd name="T7" fmla="*/ 4 h 23"/>
                <a:gd name="T8" fmla="*/ 5 w 10"/>
                <a:gd name="T9" fmla="*/ 0 h 23"/>
                <a:gd name="T10" fmla="*/ 4 w 10"/>
                <a:gd name="T11" fmla="*/ 0 h 23"/>
                <a:gd name="T12" fmla="*/ 0 w 10"/>
                <a:gd name="T13" fmla="*/ 4 h 23"/>
                <a:gd name="T14" fmla="*/ 0 w 10"/>
                <a:gd name="T15" fmla="*/ 19 h 23"/>
                <a:gd name="T16" fmla="*/ 4 w 10"/>
                <a:gd name="T17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23">
                  <a:moveTo>
                    <a:pt x="4" y="23"/>
                  </a:moveTo>
                  <a:cubicBezTo>
                    <a:pt x="5" y="23"/>
                    <a:pt x="5" y="23"/>
                    <a:pt x="5" y="23"/>
                  </a:cubicBezTo>
                  <a:cubicBezTo>
                    <a:pt x="8" y="23"/>
                    <a:pt x="10" y="21"/>
                    <a:pt x="10" y="19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2"/>
                    <a:pt x="8" y="0"/>
                    <a:pt x="5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21"/>
                    <a:pt x="2" y="23"/>
                    <a:pt x="4" y="2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fi" sz="900" dirty="0"/>
            </a:p>
          </p:txBody>
        </p:sp>
        <p:sp>
          <p:nvSpPr>
            <p:cNvPr id="65" name="Freeform 320"/>
            <p:cNvSpPr>
              <a:spLocks noEditPoints="1"/>
            </p:cNvSpPr>
            <p:nvPr/>
          </p:nvSpPr>
          <p:spPr bwMode="auto">
            <a:xfrm>
              <a:off x="6572644" y="3640061"/>
              <a:ext cx="463550" cy="479425"/>
            </a:xfrm>
            <a:custGeom>
              <a:avLst/>
              <a:gdLst>
                <a:gd name="T0" fmla="*/ 217 w 220"/>
                <a:gd name="T1" fmla="*/ 94 h 228"/>
                <a:gd name="T2" fmla="*/ 213 w 220"/>
                <a:gd name="T3" fmla="*/ 94 h 228"/>
                <a:gd name="T4" fmla="*/ 163 w 220"/>
                <a:gd name="T5" fmla="*/ 125 h 228"/>
                <a:gd name="T6" fmla="*/ 163 w 220"/>
                <a:gd name="T7" fmla="*/ 98 h 228"/>
                <a:gd name="T8" fmla="*/ 160 w 220"/>
                <a:gd name="T9" fmla="*/ 94 h 228"/>
                <a:gd name="T10" fmla="*/ 156 w 220"/>
                <a:gd name="T11" fmla="*/ 94 h 228"/>
                <a:gd name="T12" fmla="*/ 106 w 220"/>
                <a:gd name="T13" fmla="*/ 125 h 228"/>
                <a:gd name="T14" fmla="*/ 106 w 220"/>
                <a:gd name="T15" fmla="*/ 98 h 228"/>
                <a:gd name="T16" fmla="*/ 103 w 220"/>
                <a:gd name="T17" fmla="*/ 94 h 228"/>
                <a:gd name="T18" fmla="*/ 98 w 220"/>
                <a:gd name="T19" fmla="*/ 94 h 228"/>
                <a:gd name="T20" fmla="*/ 46 w 220"/>
                <a:gd name="T21" fmla="*/ 126 h 228"/>
                <a:gd name="T22" fmla="*/ 42 w 220"/>
                <a:gd name="T23" fmla="*/ 5 h 228"/>
                <a:gd name="T24" fmla="*/ 38 w 220"/>
                <a:gd name="T25" fmla="*/ 0 h 228"/>
                <a:gd name="T26" fmla="*/ 11 w 220"/>
                <a:gd name="T27" fmla="*/ 0 h 228"/>
                <a:gd name="T28" fmla="*/ 11 w 220"/>
                <a:gd name="T29" fmla="*/ 0 h 228"/>
                <a:gd name="T30" fmla="*/ 6 w 220"/>
                <a:gd name="T31" fmla="*/ 4 h 228"/>
                <a:gd name="T32" fmla="*/ 0 w 220"/>
                <a:gd name="T33" fmla="*/ 224 h 228"/>
                <a:gd name="T34" fmla="*/ 1 w 220"/>
                <a:gd name="T35" fmla="*/ 227 h 228"/>
                <a:gd name="T36" fmla="*/ 4 w 220"/>
                <a:gd name="T37" fmla="*/ 228 h 228"/>
                <a:gd name="T38" fmla="*/ 44 w 220"/>
                <a:gd name="T39" fmla="*/ 228 h 228"/>
                <a:gd name="T40" fmla="*/ 44 w 220"/>
                <a:gd name="T41" fmla="*/ 228 h 228"/>
                <a:gd name="T42" fmla="*/ 44 w 220"/>
                <a:gd name="T43" fmla="*/ 228 h 228"/>
                <a:gd name="T44" fmla="*/ 101 w 220"/>
                <a:gd name="T45" fmla="*/ 228 h 228"/>
                <a:gd name="T46" fmla="*/ 158 w 220"/>
                <a:gd name="T47" fmla="*/ 228 h 228"/>
                <a:gd name="T48" fmla="*/ 215 w 220"/>
                <a:gd name="T49" fmla="*/ 228 h 228"/>
                <a:gd name="T50" fmla="*/ 220 w 220"/>
                <a:gd name="T51" fmla="*/ 224 h 228"/>
                <a:gd name="T52" fmla="*/ 220 w 220"/>
                <a:gd name="T53" fmla="*/ 98 h 228"/>
                <a:gd name="T54" fmla="*/ 217 w 220"/>
                <a:gd name="T55" fmla="*/ 94 h 228"/>
                <a:gd name="T56" fmla="*/ 48 w 220"/>
                <a:gd name="T57" fmla="*/ 136 h 228"/>
                <a:gd name="T58" fmla="*/ 96 w 220"/>
                <a:gd name="T59" fmla="*/ 106 h 228"/>
                <a:gd name="T60" fmla="*/ 96 w 220"/>
                <a:gd name="T61" fmla="*/ 133 h 228"/>
                <a:gd name="T62" fmla="*/ 96 w 220"/>
                <a:gd name="T63" fmla="*/ 219 h 228"/>
                <a:gd name="T64" fmla="*/ 49 w 220"/>
                <a:gd name="T65" fmla="*/ 219 h 228"/>
                <a:gd name="T66" fmla="*/ 48 w 220"/>
                <a:gd name="T67" fmla="*/ 214 h 228"/>
                <a:gd name="T68" fmla="*/ 48 w 220"/>
                <a:gd name="T69" fmla="*/ 136 h 228"/>
                <a:gd name="T70" fmla="*/ 15 w 220"/>
                <a:gd name="T71" fmla="*/ 9 h 228"/>
                <a:gd name="T72" fmla="*/ 33 w 220"/>
                <a:gd name="T73" fmla="*/ 9 h 228"/>
                <a:gd name="T74" fmla="*/ 39 w 220"/>
                <a:gd name="T75" fmla="*/ 214 h 228"/>
                <a:gd name="T76" fmla="*/ 39 w 220"/>
                <a:gd name="T77" fmla="*/ 219 h 228"/>
                <a:gd name="T78" fmla="*/ 9 w 220"/>
                <a:gd name="T79" fmla="*/ 219 h 228"/>
                <a:gd name="T80" fmla="*/ 15 w 220"/>
                <a:gd name="T81" fmla="*/ 9 h 228"/>
                <a:gd name="T82" fmla="*/ 106 w 220"/>
                <a:gd name="T83" fmla="*/ 136 h 228"/>
                <a:gd name="T84" fmla="*/ 153 w 220"/>
                <a:gd name="T85" fmla="*/ 106 h 228"/>
                <a:gd name="T86" fmla="*/ 153 w 220"/>
                <a:gd name="T87" fmla="*/ 133 h 228"/>
                <a:gd name="T88" fmla="*/ 153 w 220"/>
                <a:gd name="T89" fmla="*/ 219 h 228"/>
                <a:gd name="T90" fmla="*/ 106 w 220"/>
                <a:gd name="T91" fmla="*/ 219 h 228"/>
                <a:gd name="T92" fmla="*/ 106 w 220"/>
                <a:gd name="T93" fmla="*/ 136 h 228"/>
                <a:gd name="T94" fmla="*/ 211 w 220"/>
                <a:gd name="T95" fmla="*/ 219 h 228"/>
                <a:gd name="T96" fmla="*/ 163 w 220"/>
                <a:gd name="T97" fmla="*/ 219 h 228"/>
                <a:gd name="T98" fmla="*/ 163 w 220"/>
                <a:gd name="T99" fmla="*/ 136 h 228"/>
                <a:gd name="T100" fmla="*/ 211 w 220"/>
                <a:gd name="T101" fmla="*/ 106 h 228"/>
                <a:gd name="T102" fmla="*/ 211 w 220"/>
                <a:gd name="T103" fmla="*/ 219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20" h="228">
                  <a:moveTo>
                    <a:pt x="217" y="94"/>
                  </a:moveTo>
                  <a:cubicBezTo>
                    <a:pt x="216" y="93"/>
                    <a:pt x="214" y="93"/>
                    <a:pt x="213" y="94"/>
                  </a:cubicBezTo>
                  <a:cubicBezTo>
                    <a:pt x="163" y="125"/>
                    <a:pt x="163" y="125"/>
                    <a:pt x="163" y="125"/>
                  </a:cubicBezTo>
                  <a:cubicBezTo>
                    <a:pt x="163" y="98"/>
                    <a:pt x="163" y="98"/>
                    <a:pt x="163" y="98"/>
                  </a:cubicBezTo>
                  <a:cubicBezTo>
                    <a:pt x="163" y="96"/>
                    <a:pt x="162" y="95"/>
                    <a:pt x="160" y="94"/>
                  </a:cubicBezTo>
                  <a:cubicBezTo>
                    <a:pt x="159" y="93"/>
                    <a:pt x="157" y="93"/>
                    <a:pt x="156" y="94"/>
                  </a:cubicBezTo>
                  <a:cubicBezTo>
                    <a:pt x="106" y="125"/>
                    <a:pt x="106" y="125"/>
                    <a:pt x="106" y="125"/>
                  </a:cubicBezTo>
                  <a:cubicBezTo>
                    <a:pt x="106" y="98"/>
                    <a:pt x="106" y="98"/>
                    <a:pt x="106" y="98"/>
                  </a:cubicBezTo>
                  <a:cubicBezTo>
                    <a:pt x="106" y="96"/>
                    <a:pt x="105" y="95"/>
                    <a:pt x="103" y="94"/>
                  </a:cubicBezTo>
                  <a:cubicBezTo>
                    <a:pt x="102" y="93"/>
                    <a:pt x="100" y="93"/>
                    <a:pt x="98" y="94"/>
                  </a:cubicBezTo>
                  <a:cubicBezTo>
                    <a:pt x="46" y="126"/>
                    <a:pt x="46" y="126"/>
                    <a:pt x="46" y="126"/>
                  </a:cubicBezTo>
                  <a:cubicBezTo>
                    <a:pt x="42" y="5"/>
                    <a:pt x="42" y="5"/>
                    <a:pt x="42" y="5"/>
                  </a:cubicBezTo>
                  <a:cubicBezTo>
                    <a:pt x="42" y="2"/>
                    <a:pt x="40" y="0"/>
                    <a:pt x="38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8" y="0"/>
                    <a:pt x="6" y="2"/>
                    <a:pt x="6" y="4"/>
                  </a:cubicBezTo>
                  <a:cubicBezTo>
                    <a:pt x="0" y="224"/>
                    <a:pt x="0" y="224"/>
                    <a:pt x="0" y="224"/>
                  </a:cubicBezTo>
                  <a:cubicBezTo>
                    <a:pt x="0" y="225"/>
                    <a:pt x="0" y="226"/>
                    <a:pt x="1" y="227"/>
                  </a:cubicBezTo>
                  <a:cubicBezTo>
                    <a:pt x="2" y="228"/>
                    <a:pt x="3" y="228"/>
                    <a:pt x="4" y="228"/>
                  </a:cubicBezTo>
                  <a:cubicBezTo>
                    <a:pt x="44" y="228"/>
                    <a:pt x="44" y="228"/>
                    <a:pt x="44" y="228"/>
                  </a:cubicBezTo>
                  <a:cubicBezTo>
                    <a:pt x="44" y="228"/>
                    <a:pt x="44" y="228"/>
                    <a:pt x="44" y="228"/>
                  </a:cubicBezTo>
                  <a:cubicBezTo>
                    <a:pt x="44" y="228"/>
                    <a:pt x="44" y="228"/>
                    <a:pt x="44" y="228"/>
                  </a:cubicBezTo>
                  <a:cubicBezTo>
                    <a:pt x="101" y="228"/>
                    <a:pt x="101" y="228"/>
                    <a:pt x="101" y="228"/>
                  </a:cubicBezTo>
                  <a:cubicBezTo>
                    <a:pt x="158" y="228"/>
                    <a:pt x="158" y="228"/>
                    <a:pt x="158" y="228"/>
                  </a:cubicBezTo>
                  <a:cubicBezTo>
                    <a:pt x="215" y="228"/>
                    <a:pt x="215" y="228"/>
                    <a:pt x="215" y="228"/>
                  </a:cubicBezTo>
                  <a:cubicBezTo>
                    <a:pt x="218" y="228"/>
                    <a:pt x="220" y="226"/>
                    <a:pt x="220" y="224"/>
                  </a:cubicBezTo>
                  <a:cubicBezTo>
                    <a:pt x="220" y="98"/>
                    <a:pt x="220" y="98"/>
                    <a:pt x="220" y="98"/>
                  </a:cubicBezTo>
                  <a:cubicBezTo>
                    <a:pt x="220" y="96"/>
                    <a:pt x="219" y="95"/>
                    <a:pt x="217" y="94"/>
                  </a:cubicBezTo>
                  <a:close/>
                  <a:moveTo>
                    <a:pt x="48" y="136"/>
                  </a:moveTo>
                  <a:cubicBezTo>
                    <a:pt x="96" y="106"/>
                    <a:pt x="96" y="106"/>
                    <a:pt x="96" y="106"/>
                  </a:cubicBezTo>
                  <a:cubicBezTo>
                    <a:pt x="96" y="133"/>
                    <a:pt x="96" y="133"/>
                    <a:pt x="96" y="133"/>
                  </a:cubicBezTo>
                  <a:cubicBezTo>
                    <a:pt x="96" y="219"/>
                    <a:pt x="96" y="219"/>
                    <a:pt x="96" y="219"/>
                  </a:cubicBezTo>
                  <a:cubicBezTo>
                    <a:pt x="49" y="219"/>
                    <a:pt x="49" y="219"/>
                    <a:pt x="49" y="219"/>
                  </a:cubicBezTo>
                  <a:cubicBezTo>
                    <a:pt x="48" y="214"/>
                    <a:pt x="48" y="214"/>
                    <a:pt x="48" y="214"/>
                  </a:cubicBezTo>
                  <a:lnTo>
                    <a:pt x="48" y="136"/>
                  </a:lnTo>
                  <a:close/>
                  <a:moveTo>
                    <a:pt x="15" y="9"/>
                  </a:moveTo>
                  <a:cubicBezTo>
                    <a:pt x="33" y="9"/>
                    <a:pt x="33" y="9"/>
                    <a:pt x="33" y="9"/>
                  </a:cubicBezTo>
                  <a:cubicBezTo>
                    <a:pt x="39" y="214"/>
                    <a:pt x="39" y="214"/>
                    <a:pt x="39" y="214"/>
                  </a:cubicBezTo>
                  <a:cubicBezTo>
                    <a:pt x="39" y="219"/>
                    <a:pt x="39" y="219"/>
                    <a:pt x="39" y="219"/>
                  </a:cubicBezTo>
                  <a:cubicBezTo>
                    <a:pt x="9" y="219"/>
                    <a:pt x="9" y="219"/>
                    <a:pt x="9" y="219"/>
                  </a:cubicBezTo>
                  <a:lnTo>
                    <a:pt x="15" y="9"/>
                  </a:lnTo>
                  <a:close/>
                  <a:moveTo>
                    <a:pt x="106" y="136"/>
                  </a:moveTo>
                  <a:cubicBezTo>
                    <a:pt x="153" y="106"/>
                    <a:pt x="153" y="106"/>
                    <a:pt x="153" y="106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219"/>
                    <a:pt x="153" y="219"/>
                    <a:pt x="153" y="219"/>
                  </a:cubicBezTo>
                  <a:cubicBezTo>
                    <a:pt x="106" y="219"/>
                    <a:pt x="106" y="219"/>
                    <a:pt x="106" y="219"/>
                  </a:cubicBezTo>
                  <a:lnTo>
                    <a:pt x="106" y="136"/>
                  </a:lnTo>
                  <a:close/>
                  <a:moveTo>
                    <a:pt x="211" y="219"/>
                  </a:moveTo>
                  <a:cubicBezTo>
                    <a:pt x="163" y="219"/>
                    <a:pt x="163" y="219"/>
                    <a:pt x="163" y="219"/>
                  </a:cubicBezTo>
                  <a:cubicBezTo>
                    <a:pt x="163" y="136"/>
                    <a:pt x="163" y="136"/>
                    <a:pt x="163" y="136"/>
                  </a:cubicBezTo>
                  <a:cubicBezTo>
                    <a:pt x="211" y="106"/>
                    <a:pt x="211" y="106"/>
                    <a:pt x="211" y="106"/>
                  </a:cubicBezTo>
                  <a:lnTo>
                    <a:pt x="211" y="21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fi" sz="900" dirty="0"/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4360400" y="3274140"/>
            <a:ext cx="228865" cy="230188"/>
            <a:chOff x="11310938" y="207963"/>
            <a:chExt cx="549275" cy="552450"/>
          </a:xfrm>
          <a:solidFill>
            <a:schemeClr val="bg1"/>
          </a:solidFill>
        </p:grpSpPr>
        <p:sp>
          <p:nvSpPr>
            <p:cNvPr id="73" name="Freeform 555"/>
            <p:cNvSpPr>
              <a:spLocks noEditPoints="1"/>
            </p:cNvSpPr>
            <p:nvPr/>
          </p:nvSpPr>
          <p:spPr bwMode="auto">
            <a:xfrm>
              <a:off x="11363325" y="260350"/>
              <a:ext cx="446087" cy="442913"/>
            </a:xfrm>
            <a:custGeom>
              <a:avLst/>
              <a:gdLst>
                <a:gd name="T0" fmla="*/ 192 w 197"/>
                <a:gd name="T1" fmla="*/ 102 h 196"/>
                <a:gd name="T2" fmla="*/ 137 w 197"/>
                <a:gd name="T3" fmla="*/ 83 h 196"/>
                <a:gd name="T4" fmla="*/ 190 w 197"/>
                <a:gd name="T5" fmla="*/ 82 h 196"/>
                <a:gd name="T6" fmla="*/ 191 w 197"/>
                <a:gd name="T7" fmla="*/ 82 h 196"/>
                <a:gd name="T8" fmla="*/ 193 w 197"/>
                <a:gd name="T9" fmla="*/ 81 h 196"/>
                <a:gd name="T10" fmla="*/ 194 w 197"/>
                <a:gd name="T11" fmla="*/ 80 h 196"/>
                <a:gd name="T12" fmla="*/ 194 w 197"/>
                <a:gd name="T13" fmla="*/ 78 h 196"/>
                <a:gd name="T14" fmla="*/ 194 w 197"/>
                <a:gd name="T15" fmla="*/ 77 h 196"/>
                <a:gd name="T16" fmla="*/ 98 w 197"/>
                <a:gd name="T17" fmla="*/ 0 h 196"/>
                <a:gd name="T18" fmla="*/ 2 w 197"/>
                <a:gd name="T19" fmla="*/ 77 h 196"/>
                <a:gd name="T20" fmla="*/ 2 w 197"/>
                <a:gd name="T21" fmla="*/ 78 h 196"/>
                <a:gd name="T22" fmla="*/ 2 w 197"/>
                <a:gd name="T23" fmla="*/ 80 h 196"/>
                <a:gd name="T24" fmla="*/ 4 w 197"/>
                <a:gd name="T25" fmla="*/ 81 h 196"/>
                <a:gd name="T26" fmla="*/ 5 w 197"/>
                <a:gd name="T27" fmla="*/ 82 h 196"/>
                <a:gd name="T28" fmla="*/ 7 w 197"/>
                <a:gd name="T29" fmla="*/ 83 h 196"/>
                <a:gd name="T30" fmla="*/ 59 w 197"/>
                <a:gd name="T31" fmla="*/ 83 h 196"/>
                <a:gd name="T32" fmla="*/ 4 w 197"/>
                <a:gd name="T33" fmla="*/ 102 h 196"/>
                <a:gd name="T34" fmla="*/ 2 w 197"/>
                <a:gd name="T35" fmla="*/ 103 h 196"/>
                <a:gd name="T36" fmla="*/ 1 w 197"/>
                <a:gd name="T37" fmla="*/ 104 h 196"/>
                <a:gd name="T38" fmla="*/ 0 w 197"/>
                <a:gd name="T39" fmla="*/ 106 h 196"/>
                <a:gd name="T40" fmla="*/ 0 w 197"/>
                <a:gd name="T41" fmla="*/ 107 h 196"/>
                <a:gd name="T42" fmla="*/ 82 w 197"/>
                <a:gd name="T43" fmla="*/ 196 h 196"/>
                <a:gd name="T44" fmla="*/ 86 w 197"/>
                <a:gd name="T45" fmla="*/ 192 h 196"/>
                <a:gd name="T46" fmla="*/ 82 w 197"/>
                <a:gd name="T47" fmla="*/ 138 h 196"/>
                <a:gd name="T48" fmla="*/ 114 w 197"/>
                <a:gd name="T49" fmla="*/ 138 h 196"/>
                <a:gd name="T50" fmla="*/ 110 w 197"/>
                <a:gd name="T51" fmla="*/ 192 h 196"/>
                <a:gd name="T52" fmla="*/ 111 w 197"/>
                <a:gd name="T53" fmla="*/ 193 h 196"/>
                <a:gd name="T54" fmla="*/ 115 w 197"/>
                <a:gd name="T55" fmla="*/ 196 h 196"/>
                <a:gd name="T56" fmla="*/ 116 w 197"/>
                <a:gd name="T57" fmla="*/ 196 h 196"/>
                <a:gd name="T58" fmla="*/ 116 w 197"/>
                <a:gd name="T59" fmla="*/ 196 h 196"/>
                <a:gd name="T60" fmla="*/ 194 w 197"/>
                <a:gd name="T61" fmla="*/ 103 h 196"/>
                <a:gd name="T62" fmla="*/ 98 w 197"/>
                <a:gd name="T63" fmla="*/ 10 h 196"/>
                <a:gd name="T64" fmla="*/ 132 w 197"/>
                <a:gd name="T65" fmla="*/ 73 h 196"/>
                <a:gd name="T66" fmla="*/ 98 w 197"/>
                <a:gd name="T67" fmla="*/ 56 h 196"/>
                <a:gd name="T68" fmla="*/ 65 w 197"/>
                <a:gd name="T69" fmla="*/ 73 h 196"/>
                <a:gd name="T70" fmla="*/ 10 w 197"/>
                <a:gd name="T71" fmla="*/ 111 h 196"/>
                <a:gd name="T72" fmla="*/ 77 w 197"/>
                <a:gd name="T73" fmla="*/ 185 h 196"/>
                <a:gd name="T74" fmla="*/ 75 w 197"/>
                <a:gd name="T75" fmla="*/ 122 h 196"/>
                <a:gd name="T76" fmla="*/ 98 w 197"/>
                <a:gd name="T77" fmla="*/ 66 h 196"/>
                <a:gd name="T78" fmla="*/ 121 w 197"/>
                <a:gd name="T79" fmla="*/ 122 h 196"/>
                <a:gd name="T80" fmla="*/ 75 w 197"/>
                <a:gd name="T81" fmla="*/ 122 h 196"/>
                <a:gd name="T82" fmla="*/ 135 w 197"/>
                <a:gd name="T83" fmla="*/ 121 h 196"/>
                <a:gd name="T84" fmla="*/ 119 w 197"/>
                <a:gd name="T85" fmla="*/ 185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97" h="196">
                  <a:moveTo>
                    <a:pt x="194" y="103"/>
                  </a:moveTo>
                  <a:cubicBezTo>
                    <a:pt x="193" y="102"/>
                    <a:pt x="193" y="102"/>
                    <a:pt x="192" y="102"/>
                  </a:cubicBezTo>
                  <a:cubicBezTo>
                    <a:pt x="171" y="98"/>
                    <a:pt x="153" y="99"/>
                    <a:pt x="140" y="106"/>
                  </a:cubicBezTo>
                  <a:cubicBezTo>
                    <a:pt x="141" y="98"/>
                    <a:pt x="140" y="90"/>
                    <a:pt x="137" y="83"/>
                  </a:cubicBezTo>
                  <a:cubicBezTo>
                    <a:pt x="189" y="83"/>
                    <a:pt x="189" y="83"/>
                    <a:pt x="189" y="83"/>
                  </a:cubicBezTo>
                  <a:cubicBezTo>
                    <a:pt x="190" y="83"/>
                    <a:pt x="190" y="83"/>
                    <a:pt x="190" y="82"/>
                  </a:cubicBezTo>
                  <a:cubicBezTo>
                    <a:pt x="190" y="82"/>
                    <a:pt x="190" y="83"/>
                    <a:pt x="191" y="82"/>
                  </a:cubicBezTo>
                  <a:cubicBezTo>
                    <a:pt x="191" y="82"/>
                    <a:pt x="191" y="82"/>
                    <a:pt x="191" y="82"/>
                  </a:cubicBezTo>
                  <a:cubicBezTo>
                    <a:pt x="191" y="82"/>
                    <a:pt x="192" y="82"/>
                    <a:pt x="192" y="82"/>
                  </a:cubicBezTo>
                  <a:cubicBezTo>
                    <a:pt x="192" y="82"/>
                    <a:pt x="192" y="82"/>
                    <a:pt x="193" y="81"/>
                  </a:cubicBezTo>
                  <a:cubicBezTo>
                    <a:pt x="193" y="81"/>
                    <a:pt x="193" y="81"/>
                    <a:pt x="193" y="81"/>
                  </a:cubicBezTo>
                  <a:cubicBezTo>
                    <a:pt x="194" y="80"/>
                    <a:pt x="194" y="80"/>
                    <a:pt x="194" y="80"/>
                  </a:cubicBezTo>
                  <a:cubicBezTo>
                    <a:pt x="194" y="80"/>
                    <a:pt x="194" y="79"/>
                    <a:pt x="194" y="79"/>
                  </a:cubicBezTo>
                  <a:cubicBezTo>
                    <a:pt x="194" y="79"/>
                    <a:pt x="194" y="78"/>
                    <a:pt x="194" y="78"/>
                  </a:cubicBezTo>
                  <a:cubicBezTo>
                    <a:pt x="194" y="78"/>
                    <a:pt x="194" y="78"/>
                    <a:pt x="194" y="78"/>
                  </a:cubicBezTo>
                  <a:cubicBezTo>
                    <a:pt x="194" y="78"/>
                    <a:pt x="194" y="77"/>
                    <a:pt x="194" y="77"/>
                  </a:cubicBezTo>
                  <a:cubicBezTo>
                    <a:pt x="194" y="77"/>
                    <a:pt x="194" y="77"/>
                    <a:pt x="194" y="77"/>
                  </a:cubicBezTo>
                  <a:cubicBezTo>
                    <a:pt x="184" y="32"/>
                    <a:pt x="144" y="0"/>
                    <a:pt x="98" y="0"/>
                  </a:cubicBezTo>
                  <a:cubicBezTo>
                    <a:pt x="52" y="0"/>
                    <a:pt x="12" y="32"/>
                    <a:pt x="2" y="77"/>
                  </a:cubicBezTo>
                  <a:cubicBezTo>
                    <a:pt x="2" y="77"/>
                    <a:pt x="2" y="77"/>
                    <a:pt x="2" y="77"/>
                  </a:cubicBezTo>
                  <a:cubicBezTo>
                    <a:pt x="2" y="77"/>
                    <a:pt x="2" y="78"/>
                    <a:pt x="2" y="78"/>
                  </a:cubicBezTo>
                  <a:cubicBezTo>
                    <a:pt x="2" y="78"/>
                    <a:pt x="2" y="78"/>
                    <a:pt x="2" y="78"/>
                  </a:cubicBezTo>
                  <a:cubicBezTo>
                    <a:pt x="2" y="78"/>
                    <a:pt x="2" y="79"/>
                    <a:pt x="2" y="79"/>
                  </a:cubicBezTo>
                  <a:cubicBezTo>
                    <a:pt x="2" y="79"/>
                    <a:pt x="2" y="80"/>
                    <a:pt x="2" y="80"/>
                  </a:cubicBezTo>
                  <a:cubicBezTo>
                    <a:pt x="3" y="80"/>
                    <a:pt x="3" y="80"/>
                    <a:pt x="3" y="81"/>
                  </a:cubicBezTo>
                  <a:cubicBezTo>
                    <a:pt x="3" y="81"/>
                    <a:pt x="3" y="81"/>
                    <a:pt x="4" y="81"/>
                  </a:cubicBezTo>
                  <a:cubicBezTo>
                    <a:pt x="4" y="82"/>
                    <a:pt x="4" y="82"/>
                    <a:pt x="4" y="82"/>
                  </a:cubicBezTo>
                  <a:cubicBezTo>
                    <a:pt x="5" y="82"/>
                    <a:pt x="5" y="82"/>
                    <a:pt x="5" y="82"/>
                  </a:cubicBezTo>
                  <a:cubicBezTo>
                    <a:pt x="5" y="82"/>
                    <a:pt x="6" y="82"/>
                    <a:pt x="6" y="82"/>
                  </a:cubicBezTo>
                  <a:cubicBezTo>
                    <a:pt x="6" y="83"/>
                    <a:pt x="6" y="83"/>
                    <a:pt x="7" y="83"/>
                  </a:cubicBezTo>
                  <a:cubicBezTo>
                    <a:pt x="7" y="83"/>
                    <a:pt x="7" y="83"/>
                    <a:pt x="7" y="83"/>
                  </a:cubicBezTo>
                  <a:cubicBezTo>
                    <a:pt x="59" y="83"/>
                    <a:pt x="59" y="83"/>
                    <a:pt x="59" y="83"/>
                  </a:cubicBezTo>
                  <a:cubicBezTo>
                    <a:pt x="56" y="90"/>
                    <a:pt x="55" y="99"/>
                    <a:pt x="56" y="106"/>
                  </a:cubicBezTo>
                  <a:cubicBezTo>
                    <a:pt x="43" y="99"/>
                    <a:pt x="25" y="98"/>
                    <a:pt x="4" y="102"/>
                  </a:cubicBezTo>
                  <a:cubicBezTo>
                    <a:pt x="4" y="102"/>
                    <a:pt x="3" y="102"/>
                    <a:pt x="3" y="102"/>
                  </a:cubicBezTo>
                  <a:cubicBezTo>
                    <a:pt x="3" y="102"/>
                    <a:pt x="2" y="102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1" y="103"/>
                    <a:pt x="1" y="104"/>
                    <a:pt x="1" y="104"/>
                  </a:cubicBezTo>
                  <a:cubicBezTo>
                    <a:pt x="1" y="104"/>
                    <a:pt x="1" y="104"/>
                    <a:pt x="0" y="104"/>
                  </a:cubicBezTo>
                  <a:cubicBezTo>
                    <a:pt x="0" y="105"/>
                    <a:pt x="0" y="105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7"/>
                    <a:pt x="0" y="107"/>
                    <a:pt x="0" y="107"/>
                  </a:cubicBezTo>
                  <a:cubicBezTo>
                    <a:pt x="4" y="152"/>
                    <a:pt x="37" y="188"/>
                    <a:pt x="81" y="196"/>
                  </a:cubicBezTo>
                  <a:cubicBezTo>
                    <a:pt x="81" y="196"/>
                    <a:pt x="81" y="196"/>
                    <a:pt x="82" y="196"/>
                  </a:cubicBezTo>
                  <a:cubicBezTo>
                    <a:pt x="84" y="196"/>
                    <a:pt x="86" y="195"/>
                    <a:pt x="86" y="192"/>
                  </a:cubicBezTo>
                  <a:cubicBezTo>
                    <a:pt x="86" y="192"/>
                    <a:pt x="86" y="192"/>
                    <a:pt x="86" y="192"/>
                  </a:cubicBezTo>
                  <a:cubicBezTo>
                    <a:pt x="86" y="192"/>
                    <a:pt x="86" y="192"/>
                    <a:pt x="86" y="192"/>
                  </a:cubicBezTo>
                  <a:cubicBezTo>
                    <a:pt x="87" y="190"/>
                    <a:pt x="91" y="163"/>
                    <a:pt x="82" y="138"/>
                  </a:cubicBezTo>
                  <a:cubicBezTo>
                    <a:pt x="87" y="140"/>
                    <a:pt x="93" y="141"/>
                    <a:pt x="98" y="141"/>
                  </a:cubicBezTo>
                  <a:cubicBezTo>
                    <a:pt x="104" y="141"/>
                    <a:pt x="109" y="140"/>
                    <a:pt x="114" y="138"/>
                  </a:cubicBezTo>
                  <a:cubicBezTo>
                    <a:pt x="105" y="163"/>
                    <a:pt x="110" y="190"/>
                    <a:pt x="110" y="192"/>
                  </a:cubicBezTo>
                  <a:cubicBezTo>
                    <a:pt x="110" y="192"/>
                    <a:pt x="110" y="192"/>
                    <a:pt x="110" y="192"/>
                  </a:cubicBezTo>
                  <a:cubicBezTo>
                    <a:pt x="110" y="192"/>
                    <a:pt x="110" y="192"/>
                    <a:pt x="110" y="192"/>
                  </a:cubicBezTo>
                  <a:cubicBezTo>
                    <a:pt x="110" y="192"/>
                    <a:pt x="111" y="193"/>
                    <a:pt x="111" y="193"/>
                  </a:cubicBezTo>
                  <a:cubicBezTo>
                    <a:pt x="111" y="193"/>
                    <a:pt x="111" y="194"/>
                    <a:pt x="111" y="194"/>
                  </a:cubicBezTo>
                  <a:cubicBezTo>
                    <a:pt x="112" y="195"/>
                    <a:pt x="113" y="196"/>
                    <a:pt x="115" y="196"/>
                  </a:cubicBezTo>
                  <a:cubicBezTo>
                    <a:pt x="115" y="196"/>
                    <a:pt x="116" y="196"/>
                    <a:pt x="116" y="196"/>
                  </a:cubicBezTo>
                  <a:cubicBezTo>
                    <a:pt x="116" y="196"/>
                    <a:pt x="116" y="196"/>
                    <a:pt x="116" y="196"/>
                  </a:cubicBezTo>
                  <a:cubicBezTo>
                    <a:pt x="116" y="196"/>
                    <a:pt x="116" y="196"/>
                    <a:pt x="116" y="196"/>
                  </a:cubicBezTo>
                  <a:cubicBezTo>
                    <a:pt x="116" y="196"/>
                    <a:pt x="116" y="196"/>
                    <a:pt x="116" y="196"/>
                  </a:cubicBezTo>
                  <a:cubicBezTo>
                    <a:pt x="160" y="188"/>
                    <a:pt x="193" y="152"/>
                    <a:pt x="197" y="107"/>
                  </a:cubicBezTo>
                  <a:cubicBezTo>
                    <a:pt x="197" y="105"/>
                    <a:pt x="196" y="104"/>
                    <a:pt x="194" y="103"/>
                  </a:cubicBezTo>
                  <a:close/>
                  <a:moveTo>
                    <a:pt x="13" y="73"/>
                  </a:moveTo>
                  <a:cubicBezTo>
                    <a:pt x="25" y="36"/>
                    <a:pt x="59" y="10"/>
                    <a:pt x="98" y="10"/>
                  </a:cubicBezTo>
                  <a:cubicBezTo>
                    <a:pt x="138" y="10"/>
                    <a:pt x="172" y="36"/>
                    <a:pt x="183" y="73"/>
                  </a:cubicBezTo>
                  <a:cubicBezTo>
                    <a:pt x="132" y="73"/>
                    <a:pt x="132" y="73"/>
                    <a:pt x="132" y="73"/>
                  </a:cubicBezTo>
                  <a:cubicBezTo>
                    <a:pt x="131" y="71"/>
                    <a:pt x="129" y="70"/>
                    <a:pt x="128" y="69"/>
                  </a:cubicBezTo>
                  <a:cubicBezTo>
                    <a:pt x="120" y="61"/>
                    <a:pt x="110" y="56"/>
                    <a:pt x="98" y="56"/>
                  </a:cubicBezTo>
                  <a:cubicBezTo>
                    <a:pt x="87" y="56"/>
                    <a:pt x="76" y="61"/>
                    <a:pt x="68" y="69"/>
                  </a:cubicBezTo>
                  <a:cubicBezTo>
                    <a:pt x="67" y="70"/>
                    <a:pt x="66" y="71"/>
                    <a:pt x="65" y="73"/>
                  </a:cubicBezTo>
                  <a:lnTo>
                    <a:pt x="13" y="73"/>
                  </a:lnTo>
                  <a:close/>
                  <a:moveTo>
                    <a:pt x="10" y="111"/>
                  </a:moveTo>
                  <a:cubicBezTo>
                    <a:pt x="32" y="107"/>
                    <a:pt x="50" y="111"/>
                    <a:pt x="61" y="122"/>
                  </a:cubicBezTo>
                  <a:cubicBezTo>
                    <a:pt x="79" y="140"/>
                    <a:pt x="78" y="173"/>
                    <a:pt x="77" y="185"/>
                  </a:cubicBezTo>
                  <a:cubicBezTo>
                    <a:pt x="42" y="177"/>
                    <a:pt x="15" y="147"/>
                    <a:pt x="10" y="111"/>
                  </a:cubicBezTo>
                  <a:close/>
                  <a:moveTo>
                    <a:pt x="75" y="122"/>
                  </a:moveTo>
                  <a:cubicBezTo>
                    <a:pt x="62" y="109"/>
                    <a:pt x="62" y="89"/>
                    <a:pt x="75" y="76"/>
                  </a:cubicBezTo>
                  <a:cubicBezTo>
                    <a:pt x="81" y="70"/>
                    <a:pt x="89" y="66"/>
                    <a:pt x="98" y="66"/>
                  </a:cubicBezTo>
                  <a:cubicBezTo>
                    <a:pt x="107" y="66"/>
                    <a:pt x="115" y="70"/>
                    <a:pt x="121" y="76"/>
                  </a:cubicBezTo>
                  <a:cubicBezTo>
                    <a:pt x="134" y="89"/>
                    <a:pt x="134" y="109"/>
                    <a:pt x="121" y="122"/>
                  </a:cubicBezTo>
                  <a:cubicBezTo>
                    <a:pt x="115" y="128"/>
                    <a:pt x="107" y="131"/>
                    <a:pt x="98" y="131"/>
                  </a:cubicBezTo>
                  <a:cubicBezTo>
                    <a:pt x="89" y="131"/>
                    <a:pt x="81" y="128"/>
                    <a:pt x="75" y="122"/>
                  </a:cubicBezTo>
                  <a:close/>
                  <a:moveTo>
                    <a:pt x="119" y="185"/>
                  </a:moveTo>
                  <a:cubicBezTo>
                    <a:pt x="118" y="172"/>
                    <a:pt x="117" y="139"/>
                    <a:pt x="135" y="121"/>
                  </a:cubicBezTo>
                  <a:cubicBezTo>
                    <a:pt x="146" y="110"/>
                    <a:pt x="164" y="107"/>
                    <a:pt x="186" y="111"/>
                  </a:cubicBezTo>
                  <a:cubicBezTo>
                    <a:pt x="181" y="147"/>
                    <a:pt x="155" y="176"/>
                    <a:pt x="119" y="18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fi" sz="900" dirty="0"/>
            </a:p>
          </p:txBody>
        </p:sp>
        <p:sp>
          <p:nvSpPr>
            <p:cNvPr id="74" name="Freeform 556"/>
            <p:cNvSpPr>
              <a:spLocks noEditPoints="1"/>
            </p:cNvSpPr>
            <p:nvPr/>
          </p:nvSpPr>
          <p:spPr bwMode="auto">
            <a:xfrm>
              <a:off x="11310938" y="207963"/>
              <a:ext cx="549275" cy="552450"/>
            </a:xfrm>
            <a:custGeom>
              <a:avLst/>
              <a:gdLst>
                <a:gd name="T0" fmla="*/ 121 w 243"/>
                <a:gd name="T1" fmla="*/ 0 h 244"/>
                <a:gd name="T2" fmla="*/ 0 w 243"/>
                <a:gd name="T3" fmla="*/ 122 h 244"/>
                <a:gd name="T4" fmla="*/ 121 w 243"/>
                <a:gd name="T5" fmla="*/ 244 h 244"/>
                <a:gd name="T6" fmla="*/ 243 w 243"/>
                <a:gd name="T7" fmla="*/ 122 h 244"/>
                <a:gd name="T8" fmla="*/ 121 w 243"/>
                <a:gd name="T9" fmla="*/ 0 h 244"/>
                <a:gd name="T10" fmla="*/ 121 w 243"/>
                <a:gd name="T11" fmla="*/ 234 h 244"/>
                <a:gd name="T12" fmla="*/ 9 w 243"/>
                <a:gd name="T13" fmla="*/ 122 h 244"/>
                <a:gd name="T14" fmla="*/ 121 w 243"/>
                <a:gd name="T15" fmla="*/ 10 h 244"/>
                <a:gd name="T16" fmla="*/ 233 w 243"/>
                <a:gd name="T17" fmla="*/ 122 h 244"/>
                <a:gd name="T18" fmla="*/ 121 w 243"/>
                <a:gd name="T19" fmla="*/ 23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3" h="244">
                  <a:moveTo>
                    <a:pt x="121" y="0"/>
                  </a:moveTo>
                  <a:cubicBezTo>
                    <a:pt x="54" y="0"/>
                    <a:pt x="0" y="55"/>
                    <a:pt x="0" y="122"/>
                  </a:cubicBezTo>
                  <a:cubicBezTo>
                    <a:pt x="0" y="189"/>
                    <a:pt x="54" y="244"/>
                    <a:pt x="121" y="244"/>
                  </a:cubicBezTo>
                  <a:cubicBezTo>
                    <a:pt x="188" y="244"/>
                    <a:pt x="243" y="189"/>
                    <a:pt x="243" y="122"/>
                  </a:cubicBezTo>
                  <a:cubicBezTo>
                    <a:pt x="243" y="55"/>
                    <a:pt x="188" y="0"/>
                    <a:pt x="121" y="0"/>
                  </a:cubicBezTo>
                  <a:close/>
                  <a:moveTo>
                    <a:pt x="121" y="234"/>
                  </a:moveTo>
                  <a:cubicBezTo>
                    <a:pt x="60" y="234"/>
                    <a:pt x="9" y="184"/>
                    <a:pt x="9" y="122"/>
                  </a:cubicBezTo>
                  <a:cubicBezTo>
                    <a:pt x="9" y="60"/>
                    <a:pt x="60" y="10"/>
                    <a:pt x="121" y="10"/>
                  </a:cubicBezTo>
                  <a:cubicBezTo>
                    <a:pt x="183" y="10"/>
                    <a:pt x="233" y="60"/>
                    <a:pt x="233" y="122"/>
                  </a:cubicBezTo>
                  <a:cubicBezTo>
                    <a:pt x="233" y="184"/>
                    <a:pt x="183" y="234"/>
                    <a:pt x="121" y="2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fi" sz="900" dirty="0"/>
            </a:p>
          </p:txBody>
        </p:sp>
      </p:grpSp>
      <p:sp>
        <p:nvSpPr>
          <p:cNvPr id="44" name="Shape 611"/>
          <p:cNvSpPr/>
          <p:nvPr/>
        </p:nvSpPr>
        <p:spPr>
          <a:xfrm>
            <a:off x="4816931" y="4854791"/>
            <a:ext cx="2840300" cy="826130"/>
          </a:xfrm>
          <a:prstGeom prst="rect">
            <a:avLst/>
          </a:prstGeom>
          <a:noFill/>
          <a:ln>
            <a:noFill/>
          </a:ln>
          <a:effectLst/>
        </p:spPr>
        <p:txBody>
          <a:bodyPr lIns="91412" tIns="45700" rIns="91412" bIns="45700" anchor="t" anchorCtr="0">
            <a:noAutofit/>
          </a:bodyPr>
          <a:lstStyle/>
          <a:p>
            <a:pPr algn="l" rtl="0">
              <a:lnSpc>
                <a:spcPct val="130000"/>
              </a:lnSpc>
              <a:buSzPct val="25000"/>
            </a:pPr>
            <a:r>
              <a:rPr lang="fi" sz="1000" dirty="0">
                <a:solidFill>
                  <a:schemeClr val="bg1"/>
                </a:solidFill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Rohkea, uudenlainen kokeilukulttuuri yhdessä asukkaiden ja sidosryhmien kanssa. Tiedon kerääminen ja analytiikan hyödyntäminen päätöksenteossa.</a:t>
            </a:r>
          </a:p>
        </p:txBody>
      </p:sp>
      <p:sp>
        <p:nvSpPr>
          <p:cNvPr id="45" name="Shape 612"/>
          <p:cNvSpPr/>
          <p:nvPr/>
        </p:nvSpPr>
        <p:spPr>
          <a:xfrm>
            <a:off x="4812975" y="4501831"/>
            <a:ext cx="3501360" cy="400091"/>
          </a:xfrm>
          <a:prstGeom prst="rect">
            <a:avLst/>
          </a:prstGeom>
          <a:noFill/>
          <a:ln>
            <a:noFill/>
          </a:ln>
          <a:effectLst/>
        </p:spPr>
        <p:txBody>
          <a:bodyPr lIns="91412" tIns="45700" rIns="91412" bIns="45700" anchor="t" anchorCtr="0">
            <a:noAutofit/>
          </a:bodyPr>
          <a:lstStyle/>
          <a:p>
            <a:pPr algn="l" rtl="0">
              <a:lnSpc>
                <a:spcPct val="130000"/>
              </a:lnSpc>
              <a:buSzPct val="25000"/>
            </a:pPr>
            <a:r>
              <a:rPr lang="fi" sz="1501" dirty="0">
                <a:solidFill>
                  <a:schemeClr val="bg1"/>
                </a:solidFill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Älykäs hallinto ja osallistaminen</a:t>
            </a:r>
          </a:p>
        </p:txBody>
      </p:sp>
      <p:sp>
        <p:nvSpPr>
          <p:cNvPr id="47" name="Ellipse 35"/>
          <p:cNvSpPr/>
          <p:nvPr/>
        </p:nvSpPr>
        <p:spPr>
          <a:xfrm>
            <a:off x="4264860" y="4735759"/>
            <a:ext cx="415102" cy="415102"/>
          </a:xfrm>
          <a:prstGeom prst="ellipse">
            <a:avLst/>
          </a:prstGeom>
          <a:noFill/>
          <a:ln>
            <a:solidFill>
              <a:srgbClr val="F0F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48" name="Group 3"/>
          <p:cNvGrpSpPr/>
          <p:nvPr/>
        </p:nvGrpSpPr>
        <p:grpSpPr>
          <a:xfrm>
            <a:off x="4384708" y="4840201"/>
            <a:ext cx="189642" cy="214092"/>
            <a:chOff x="5731669" y="3594817"/>
            <a:chExt cx="504825" cy="569912"/>
          </a:xfrm>
        </p:grpSpPr>
        <p:sp>
          <p:nvSpPr>
            <p:cNvPr id="50" name="Freeform 220"/>
            <p:cNvSpPr>
              <a:spLocks noEditPoints="1"/>
            </p:cNvSpPr>
            <p:nvPr/>
          </p:nvSpPr>
          <p:spPr bwMode="auto">
            <a:xfrm>
              <a:off x="5852319" y="3688479"/>
              <a:ext cx="85725" cy="82550"/>
            </a:xfrm>
            <a:custGeom>
              <a:avLst/>
              <a:gdLst>
                <a:gd name="T0" fmla="*/ 5 w 35"/>
                <a:gd name="T1" fmla="*/ 34 h 34"/>
                <a:gd name="T2" fmla="*/ 30 w 35"/>
                <a:gd name="T3" fmla="*/ 34 h 34"/>
                <a:gd name="T4" fmla="*/ 35 w 35"/>
                <a:gd name="T5" fmla="*/ 30 h 34"/>
                <a:gd name="T6" fmla="*/ 35 w 35"/>
                <a:gd name="T7" fmla="*/ 5 h 34"/>
                <a:gd name="T8" fmla="*/ 30 w 35"/>
                <a:gd name="T9" fmla="*/ 0 h 34"/>
                <a:gd name="T10" fmla="*/ 5 w 35"/>
                <a:gd name="T11" fmla="*/ 0 h 34"/>
                <a:gd name="T12" fmla="*/ 0 w 35"/>
                <a:gd name="T13" fmla="*/ 5 h 34"/>
                <a:gd name="T14" fmla="*/ 0 w 35"/>
                <a:gd name="T15" fmla="*/ 30 h 34"/>
                <a:gd name="T16" fmla="*/ 5 w 35"/>
                <a:gd name="T17" fmla="*/ 34 h 34"/>
                <a:gd name="T18" fmla="*/ 9 w 35"/>
                <a:gd name="T19" fmla="*/ 10 h 34"/>
                <a:gd name="T20" fmla="*/ 25 w 35"/>
                <a:gd name="T21" fmla="*/ 10 h 34"/>
                <a:gd name="T22" fmla="*/ 25 w 35"/>
                <a:gd name="T23" fmla="*/ 25 h 34"/>
                <a:gd name="T24" fmla="*/ 9 w 35"/>
                <a:gd name="T25" fmla="*/ 25 h 34"/>
                <a:gd name="T26" fmla="*/ 9 w 35"/>
                <a:gd name="T27" fmla="*/ 1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" h="34">
                  <a:moveTo>
                    <a:pt x="5" y="34"/>
                  </a:moveTo>
                  <a:cubicBezTo>
                    <a:pt x="30" y="34"/>
                    <a:pt x="30" y="34"/>
                    <a:pt x="30" y="34"/>
                  </a:cubicBezTo>
                  <a:cubicBezTo>
                    <a:pt x="33" y="34"/>
                    <a:pt x="35" y="32"/>
                    <a:pt x="35" y="30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2"/>
                    <a:pt x="33" y="0"/>
                    <a:pt x="30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2"/>
                    <a:pt x="2" y="34"/>
                    <a:pt x="5" y="34"/>
                  </a:cubicBezTo>
                  <a:close/>
                  <a:moveTo>
                    <a:pt x="9" y="10"/>
                  </a:moveTo>
                  <a:cubicBezTo>
                    <a:pt x="25" y="10"/>
                    <a:pt x="25" y="10"/>
                    <a:pt x="25" y="10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9" y="25"/>
                    <a:pt x="9" y="25"/>
                    <a:pt x="9" y="25"/>
                  </a:cubicBezTo>
                  <a:lnTo>
                    <a:pt x="9" y="1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fi" sz="900" dirty="0"/>
            </a:p>
          </p:txBody>
        </p:sp>
        <p:sp>
          <p:nvSpPr>
            <p:cNvPr id="51" name="Freeform 221"/>
            <p:cNvSpPr>
              <a:spLocks noEditPoints="1"/>
            </p:cNvSpPr>
            <p:nvPr/>
          </p:nvSpPr>
          <p:spPr bwMode="auto">
            <a:xfrm>
              <a:off x="5852319" y="3798017"/>
              <a:ext cx="85725" cy="84137"/>
            </a:xfrm>
            <a:custGeom>
              <a:avLst/>
              <a:gdLst>
                <a:gd name="T0" fmla="*/ 5 w 35"/>
                <a:gd name="T1" fmla="*/ 34 h 34"/>
                <a:gd name="T2" fmla="*/ 30 w 35"/>
                <a:gd name="T3" fmla="*/ 34 h 34"/>
                <a:gd name="T4" fmla="*/ 35 w 35"/>
                <a:gd name="T5" fmla="*/ 29 h 34"/>
                <a:gd name="T6" fmla="*/ 35 w 35"/>
                <a:gd name="T7" fmla="*/ 4 h 34"/>
                <a:gd name="T8" fmla="*/ 30 w 35"/>
                <a:gd name="T9" fmla="*/ 0 h 34"/>
                <a:gd name="T10" fmla="*/ 5 w 35"/>
                <a:gd name="T11" fmla="*/ 0 h 34"/>
                <a:gd name="T12" fmla="*/ 0 w 35"/>
                <a:gd name="T13" fmla="*/ 4 h 34"/>
                <a:gd name="T14" fmla="*/ 0 w 35"/>
                <a:gd name="T15" fmla="*/ 29 h 34"/>
                <a:gd name="T16" fmla="*/ 5 w 35"/>
                <a:gd name="T17" fmla="*/ 34 h 34"/>
                <a:gd name="T18" fmla="*/ 9 w 35"/>
                <a:gd name="T19" fmla="*/ 9 h 34"/>
                <a:gd name="T20" fmla="*/ 25 w 35"/>
                <a:gd name="T21" fmla="*/ 9 h 34"/>
                <a:gd name="T22" fmla="*/ 25 w 35"/>
                <a:gd name="T23" fmla="*/ 24 h 34"/>
                <a:gd name="T24" fmla="*/ 9 w 35"/>
                <a:gd name="T25" fmla="*/ 24 h 34"/>
                <a:gd name="T26" fmla="*/ 9 w 35"/>
                <a:gd name="T27" fmla="*/ 9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" h="34">
                  <a:moveTo>
                    <a:pt x="5" y="34"/>
                  </a:moveTo>
                  <a:cubicBezTo>
                    <a:pt x="30" y="34"/>
                    <a:pt x="30" y="34"/>
                    <a:pt x="30" y="34"/>
                  </a:cubicBezTo>
                  <a:cubicBezTo>
                    <a:pt x="33" y="34"/>
                    <a:pt x="35" y="32"/>
                    <a:pt x="35" y="29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5" y="2"/>
                    <a:pt x="33" y="0"/>
                    <a:pt x="30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32"/>
                    <a:pt x="2" y="34"/>
                    <a:pt x="5" y="34"/>
                  </a:cubicBezTo>
                  <a:close/>
                  <a:moveTo>
                    <a:pt x="9" y="9"/>
                  </a:moveTo>
                  <a:cubicBezTo>
                    <a:pt x="25" y="9"/>
                    <a:pt x="25" y="9"/>
                    <a:pt x="25" y="9"/>
                  </a:cubicBezTo>
                  <a:cubicBezTo>
                    <a:pt x="25" y="24"/>
                    <a:pt x="25" y="24"/>
                    <a:pt x="25" y="24"/>
                  </a:cubicBezTo>
                  <a:cubicBezTo>
                    <a:pt x="9" y="24"/>
                    <a:pt x="9" y="24"/>
                    <a:pt x="9" y="24"/>
                  </a:cubicBezTo>
                  <a:lnTo>
                    <a:pt x="9" y="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algn="l" rtl="0"/>
              <a:r>
                <a:rPr lang="fi" sz="900"/>
                <a:t>≠</a:t>
              </a:r>
              <a:endParaRPr lang="fi" sz="900" dirty="0"/>
            </a:p>
          </p:txBody>
        </p:sp>
        <p:sp>
          <p:nvSpPr>
            <p:cNvPr id="52" name="Freeform 222"/>
            <p:cNvSpPr>
              <a:spLocks noEditPoints="1"/>
            </p:cNvSpPr>
            <p:nvPr/>
          </p:nvSpPr>
          <p:spPr bwMode="auto">
            <a:xfrm>
              <a:off x="5852319" y="3905967"/>
              <a:ext cx="85725" cy="82550"/>
            </a:xfrm>
            <a:custGeom>
              <a:avLst/>
              <a:gdLst>
                <a:gd name="T0" fmla="*/ 5 w 35"/>
                <a:gd name="T1" fmla="*/ 34 h 34"/>
                <a:gd name="T2" fmla="*/ 30 w 35"/>
                <a:gd name="T3" fmla="*/ 34 h 34"/>
                <a:gd name="T4" fmla="*/ 35 w 35"/>
                <a:gd name="T5" fmla="*/ 29 h 34"/>
                <a:gd name="T6" fmla="*/ 35 w 35"/>
                <a:gd name="T7" fmla="*/ 5 h 34"/>
                <a:gd name="T8" fmla="*/ 30 w 35"/>
                <a:gd name="T9" fmla="*/ 0 h 34"/>
                <a:gd name="T10" fmla="*/ 5 w 35"/>
                <a:gd name="T11" fmla="*/ 0 h 34"/>
                <a:gd name="T12" fmla="*/ 0 w 35"/>
                <a:gd name="T13" fmla="*/ 5 h 34"/>
                <a:gd name="T14" fmla="*/ 0 w 35"/>
                <a:gd name="T15" fmla="*/ 29 h 34"/>
                <a:gd name="T16" fmla="*/ 5 w 35"/>
                <a:gd name="T17" fmla="*/ 34 h 34"/>
                <a:gd name="T18" fmla="*/ 9 w 35"/>
                <a:gd name="T19" fmla="*/ 10 h 34"/>
                <a:gd name="T20" fmla="*/ 25 w 35"/>
                <a:gd name="T21" fmla="*/ 10 h 34"/>
                <a:gd name="T22" fmla="*/ 25 w 35"/>
                <a:gd name="T23" fmla="*/ 25 h 34"/>
                <a:gd name="T24" fmla="*/ 9 w 35"/>
                <a:gd name="T25" fmla="*/ 25 h 34"/>
                <a:gd name="T26" fmla="*/ 9 w 35"/>
                <a:gd name="T27" fmla="*/ 1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" h="34">
                  <a:moveTo>
                    <a:pt x="5" y="34"/>
                  </a:moveTo>
                  <a:cubicBezTo>
                    <a:pt x="30" y="34"/>
                    <a:pt x="30" y="34"/>
                    <a:pt x="30" y="34"/>
                  </a:cubicBezTo>
                  <a:cubicBezTo>
                    <a:pt x="33" y="34"/>
                    <a:pt x="35" y="32"/>
                    <a:pt x="35" y="29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2"/>
                    <a:pt x="33" y="0"/>
                    <a:pt x="30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32"/>
                    <a:pt x="2" y="34"/>
                    <a:pt x="5" y="34"/>
                  </a:cubicBezTo>
                  <a:close/>
                  <a:moveTo>
                    <a:pt x="9" y="10"/>
                  </a:moveTo>
                  <a:cubicBezTo>
                    <a:pt x="25" y="10"/>
                    <a:pt x="25" y="10"/>
                    <a:pt x="25" y="10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9" y="25"/>
                    <a:pt x="9" y="25"/>
                    <a:pt x="9" y="25"/>
                  </a:cubicBezTo>
                  <a:lnTo>
                    <a:pt x="9" y="1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fi" sz="900" dirty="0"/>
            </a:p>
          </p:txBody>
        </p:sp>
        <p:sp>
          <p:nvSpPr>
            <p:cNvPr id="53" name="Freeform 223"/>
            <p:cNvSpPr>
              <a:spLocks noEditPoints="1"/>
            </p:cNvSpPr>
            <p:nvPr/>
          </p:nvSpPr>
          <p:spPr bwMode="auto">
            <a:xfrm>
              <a:off x="5731669" y="3594817"/>
              <a:ext cx="504825" cy="569912"/>
            </a:xfrm>
            <a:custGeom>
              <a:avLst/>
              <a:gdLst>
                <a:gd name="T0" fmla="*/ 202 w 206"/>
                <a:gd name="T1" fmla="*/ 96 h 233"/>
                <a:gd name="T2" fmla="*/ 133 w 206"/>
                <a:gd name="T3" fmla="*/ 81 h 233"/>
                <a:gd name="T4" fmla="*/ 133 w 206"/>
                <a:gd name="T5" fmla="*/ 7 h 233"/>
                <a:gd name="T6" fmla="*/ 133 w 206"/>
                <a:gd name="T7" fmla="*/ 6 h 233"/>
                <a:gd name="T8" fmla="*/ 133 w 206"/>
                <a:gd name="T9" fmla="*/ 5 h 233"/>
                <a:gd name="T10" fmla="*/ 127 w 206"/>
                <a:gd name="T11" fmla="*/ 1 h 233"/>
                <a:gd name="T12" fmla="*/ 4 w 206"/>
                <a:gd name="T13" fmla="*/ 20 h 233"/>
                <a:gd name="T14" fmla="*/ 0 w 206"/>
                <a:gd name="T15" fmla="*/ 25 h 233"/>
                <a:gd name="T16" fmla="*/ 0 w 206"/>
                <a:gd name="T17" fmla="*/ 25 h 233"/>
                <a:gd name="T18" fmla="*/ 0 w 206"/>
                <a:gd name="T19" fmla="*/ 26 h 233"/>
                <a:gd name="T20" fmla="*/ 0 w 206"/>
                <a:gd name="T21" fmla="*/ 228 h 233"/>
                <a:gd name="T22" fmla="*/ 5 w 206"/>
                <a:gd name="T23" fmla="*/ 233 h 233"/>
                <a:gd name="T24" fmla="*/ 54 w 206"/>
                <a:gd name="T25" fmla="*/ 233 h 233"/>
                <a:gd name="T26" fmla="*/ 79 w 206"/>
                <a:gd name="T27" fmla="*/ 233 h 233"/>
                <a:gd name="T28" fmla="*/ 128 w 206"/>
                <a:gd name="T29" fmla="*/ 233 h 233"/>
                <a:gd name="T30" fmla="*/ 201 w 206"/>
                <a:gd name="T31" fmla="*/ 233 h 233"/>
                <a:gd name="T32" fmla="*/ 206 w 206"/>
                <a:gd name="T33" fmla="*/ 228 h 233"/>
                <a:gd name="T34" fmla="*/ 206 w 206"/>
                <a:gd name="T35" fmla="*/ 101 h 233"/>
                <a:gd name="T36" fmla="*/ 202 w 206"/>
                <a:gd name="T37" fmla="*/ 96 h 233"/>
                <a:gd name="T38" fmla="*/ 9 w 206"/>
                <a:gd name="T39" fmla="*/ 30 h 233"/>
                <a:gd name="T40" fmla="*/ 123 w 206"/>
                <a:gd name="T41" fmla="*/ 12 h 233"/>
                <a:gd name="T42" fmla="*/ 123 w 206"/>
                <a:gd name="T43" fmla="*/ 85 h 233"/>
                <a:gd name="T44" fmla="*/ 123 w 206"/>
                <a:gd name="T45" fmla="*/ 224 h 233"/>
                <a:gd name="T46" fmla="*/ 84 w 206"/>
                <a:gd name="T47" fmla="*/ 224 h 233"/>
                <a:gd name="T48" fmla="*/ 84 w 206"/>
                <a:gd name="T49" fmla="*/ 180 h 233"/>
                <a:gd name="T50" fmla="*/ 79 w 206"/>
                <a:gd name="T51" fmla="*/ 175 h 233"/>
                <a:gd name="T52" fmla="*/ 54 w 206"/>
                <a:gd name="T53" fmla="*/ 175 h 233"/>
                <a:gd name="T54" fmla="*/ 49 w 206"/>
                <a:gd name="T55" fmla="*/ 180 h 233"/>
                <a:gd name="T56" fmla="*/ 49 w 206"/>
                <a:gd name="T57" fmla="*/ 224 h 233"/>
                <a:gd name="T58" fmla="*/ 9 w 206"/>
                <a:gd name="T59" fmla="*/ 224 h 233"/>
                <a:gd name="T60" fmla="*/ 9 w 206"/>
                <a:gd name="T61" fmla="*/ 30 h 233"/>
                <a:gd name="T62" fmla="*/ 58 w 206"/>
                <a:gd name="T63" fmla="*/ 224 h 233"/>
                <a:gd name="T64" fmla="*/ 58 w 206"/>
                <a:gd name="T65" fmla="*/ 184 h 233"/>
                <a:gd name="T66" fmla="*/ 74 w 206"/>
                <a:gd name="T67" fmla="*/ 184 h 233"/>
                <a:gd name="T68" fmla="*/ 74 w 206"/>
                <a:gd name="T69" fmla="*/ 224 h 233"/>
                <a:gd name="T70" fmla="*/ 58 w 206"/>
                <a:gd name="T71" fmla="*/ 224 h 233"/>
                <a:gd name="T72" fmla="*/ 196 w 206"/>
                <a:gd name="T73" fmla="*/ 224 h 233"/>
                <a:gd name="T74" fmla="*/ 170 w 206"/>
                <a:gd name="T75" fmla="*/ 224 h 233"/>
                <a:gd name="T76" fmla="*/ 170 w 206"/>
                <a:gd name="T77" fmla="*/ 199 h 233"/>
                <a:gd name="T78" fmla="*/ 165 w 206"/>
                <a:gd name="T79" fmla="*/ 195 h 233"/>
                <a:gd name="T80" fmla="*/ 164 w 206"/>
                <a:gd name="T81" fmla="*/ 195 h 233"/>
                <a:gd name="T82" fmla="*/ 159 w 206"/>
                <a:gd name="T83" fmla="*/ 199 h 233"/>
                <a:gd name="T84" fmla="*/ 159 w 206"/>
                <a:gd name="T85" fmla="*/ 224 h 233"/>
                <a:gd name="T86" fmla="*/ 133 w 206"/>
                <a:gd name="T87" fmla="*/ 224 h 233"/>
                <a:gd name="T88" fmla="*/ 133 w 206"/>
                <a:gd name="T89" fmla="*/ 90 h 233"/>
                <a:gd name="T90" fmla="*/ 196 w 206"/>
                <a:gd name="T91" fmla="*/ 105 h 233"/>
                <a:gd name="T92" fmla="*/ 196 w 206"/>
                <a:gd name="T93" fmla="*/ 224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06" h="233">
                  <a:moveTo>
                    <a:pt x="202" y="96"/>
                  </a:moveTo>
                  <a:cubicBezTo>
                    <a:pt x="133" y="81"/>
                    <a:pt x="133" y="81"/>
                    <a:pt x="133" y="81"/>
                  </a:cubicBezTo>
                  <a:cubicBezTo>
                    <a:pt x="133" y="7"/>
                    <a:pt x="133" y="7"/>
                    <a:pt x="133" y="7"/>
                  </a:cubicBezTo>
                  <a:cubicBezTo>
                    <a:pt x="133" y="6"/>
                    <a:pt x="133" y="6"/>
                    <a:pt x="133" y="6"/>
                  </a:cubicBezTo>
                  <a:cubicBezTo>
                    <a:pt x="133" y="6"/>
                    <a:pt x="133" y="5"/>
                    <a:pt x="133" y="5"/>
                  </a:cubicBezTo>
                  <a:cubicBezTo>
                    <a:pt x="132" y="2"/>
                    <a:pt x="130" y="0"/>
                    <a:pt x="127" y="1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1" y="20"/>
                    <a:pt x="0" y="23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228"/>
                    <a:pt x="0" y="228"/>
                    <a:pt x="0" y="228"/>
                  </a:cubicBezTo>
                  <a:cubicBezTo>
                    <a:pt x="0" y="231"/>
                    <a:pt x="2" y="233"/>
                    <a:pt x="5" y="233"/>
                  </a:cubicBezTo>
                  <a:cubicBezTo>
                    <a:pt x="54" y="233"/>
                    <a:pt x="54" y="233"/>
                    <a:pt x="54" y="233"/>
                  </a:cubicBezTo>
                  <a:cubicBezTo>
                    <a:pt x="79" y="233"/>
                    <a:pt x="79" y="233"/>
                    <a:pt x="79" y="233"/>
                  </a:cubicBezTo>
                  <a:cubicBezTo>
                    <a:pt x="128" y="233"/>
                    <a:pt x="128" y="233"/>
                    <a:pt x="128" y="233"/>
                  </a:cubicBezTo>
                  <a:cubicBezTo>
                    <a:pt x="201" y="233"/>
                    <a:pt x="201" y="233"/>
                    <a:pt x="201" y="233"/>
                  </a:cubicBezTo>
                  <a:cubicBezTo>
                    <a:pt x="204" y="233"/>
                    <a:pt x="206" y="231"/>
                    <a:pt x="206" y="228"/>
                  </a:cubicBezTo>
                  <a:cubicBezTo>
                    <a:pt x="206" y="101"/>
                    <a:pt x="206" y="101"/>
                    <a:pt x="206" y="101"/>
                  </a:cubicBezTo>
                  <a:cubicBezTo>
                    <a:pt x="206" y="99"/>
                    <a:pt x="204" y="97"/>
                    <a:pt x="202" y="96"/>
                  </a:cubicBezTo>
                  <a:close/>
                  <a:moveTo>
                    <a:pt x="9" y="30"/>
                  </a:moveTo>
                  <a:cubicBezTo>
                    <a:pt x="123" y="12"/>
                    <a:pt x="123" y="12"/>
                    <a:pt x="123" y="12"/>
                  </a:cubicBezTo>
                  <a:cubicBezTo>
                    <a:pt x="123" y="85"/>
                    <a:pt x="123" y="85"/>
                    <a:pt x="123" y="85"/>
                  </a:cubicBezTo>
                  <a:cubicBezTo>
                    <a:pt x="123" y="224"/>
                    <a:pt x="123" y="224"/>
                    <a:pt x="123" y="224"/>
                  </a:cubicBezTo>
                  <a:cubicBezTo>
                    <a:pt x="84" y="224"/>
                    <a:pt x="84" y="224"/>
                    <a:pt x="84" y="224"/>
                  </a:cubicBezTo>
                  <a:cubicBezTo>
                    <a:pt x="84" y="180"/>
                    <a:pt x="84" y="180"/>
                    <a:pt x="84" y="180"/>
                  </a:cubicBezTo>
                  <a:cubicBezTo>
                    <a:pt x="84" y="177"/>
                    <a:pt x="82" y="175"/>
                    <a:pt x="79" y="175"/>
                  </a:cubicBezTo>
                  <a:cubicBezTo>
                    <a:pt x="54" y="175"/>
                    <a:pt x="54" y="175"/>
                    <a:pt x="54" y="175"/>
                  </a:cubicBezTo>
                  <a:cubicBezTo>
                    <a:pt x="51" y="175"/>
                    <a:pt x="49" y="177"/>
                    <a:pt x="49" y="180"/>
                  </a:cubicBezTo>
                  <a:cubicBezTo>
                    <a:pt x="49" y="224"/>
                    <a:pt x="49" y="224"/>
                    <a:pt x="49" y="224"/>
                  </a:cubicBezTo>
                  <a:cubicBezTo>
                    <a:pt x="9" y="224"/>
                    <a:pt x="9" y="224"/>
                    <a:pt x="9" y="224"/>
                  </a:cubicBezTo>
                  <a:lnTo>
                    <a:pt x="9" y="30"/>
                  </a:lnTo>
                  <a:close/>
                  <a:moveTo>
                    <a:pt x="58" y="224"/>
                  </a:moveTo>
                  <a:cubicBezTo>
                    <a:pt x="58" y="184"/>
                    <a:pt x="58" y="184"/>
                    <a:pt x="58" y="184"/>
                  </a:cubicBezTo>
                  <a:cubicBezTo>
                    <a:pt x="74" y="184"/>
                    <a:pt x="74" y="184"/>
                    <a:pt x="74" y="184"/>
                  </a:cubicBezTo>
                  <a:cubicBezTo>
                    <a:pt x="74" y="224"/>
                    <a:pt x="74" y="224"/>
                    <a:pt x="74" y="224"/>
                  </a:cubicBezTo>
                  <a:lnTo>
                    <a:pt x="58" y="224"/>
                  </a:lnTo>
                  <a:close/>
                  <a:moveTo>
                    <a:pt x="196" y="224"/>
                  </a:moveTo>
                  <a:cubicBezTo>
                    <a:pt x="170" y="224"/>
                    <a:pt x="170" y="224"/>
                    <a:pt x="170" y="224"/>
                  </a:cubicBezTo>
                  <a:cubicBezTo>
                    <a:pt x="170" y="199"/>
                    <a:pt x="170" y="199"/>
                    <a:pt x="170" y="199"/>
                  </a:cubicBezTo>
                  <a:cubicBezTo>
                    <a:pt x="170" y="197"/>
                    <a:pt x="167" y="195"/>
                    <a:pt x="165" y="195"/>
                  </a:cubicBezTo>
                  <a:cubicBezTo>
                    <a:pt x="164" y="195"/>
                    <a:pt x="164" y="195"/>
                    <a:pt x="164" y="195"/>
                  </a:cubicBezTo>
                  <a:cubicBezTo>
                    <a:pt x="161" y="195"/>
                    <a:pt x="159" y="197"/>
                    <a:pt x="159" y="199"/>
                  </a:cubicBezTo>
                  <a:cubicBezTo>
                    <a:pt x="159" y="224"/>
                    <a:pt x="159" y="224"/>
                    <a:pt x="159" y="224"/>
                  </a:cubicBezTo>
                  <a:cubicBezTo>
                    <a:pt x="133" y="224"/>
                    <a:pt x="133" y="224"/>
                    <a:pt x="133" y="224"/>
                  </a:cubicBezTo>
                  <a:cubicBezTo>
                    <a:pt x="133" y="90"/>
                    <a:pt x="133" y="90"/>
                    <a:pt x="133" y="90"/>
                  </a:cubicBezTo>
                  <a:cubicBezTo>
                    <a:pt x="196" y="105"/>
                    <a:pt x="196" y="105"/>
                    <a:pt x="196" y="105"/>
                  </a:cubicBezTo>
                  <a:lnTo>
                    <a:pt x="196" y="22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fi" sz="900" dirty="0"/>
            </a:p>
          </p:txBody>
        </p:sp>
        <p:sp>
          <p:nvSpPr>
            <p:cNvPr id="54" name="Freeform 224"/>
            <p:cNvSpPr>
              <a:spLocks/>
            </p:cNvSpPr>
            <p:nvPr/>
          </p:nvSpPr>
          <p:spPr bwMode="auto">
            <a:xfrm>
              <a:off x="6120607" y="3891679"/>
              <a:ext cx="26988" cy="58737"/>
            </a:xfrm>
            <a:custGeom>
              <a:avLst/>
              <a:gdLst>
                <a:gd name="T0" fmla="*/ 5 w 11"/>
                <a:gd name="T1" fmla="*/ 24 h 24"/>
                <a:gd name="T2" fmla="*/ 6 w 11"/>
                <a:gd name="T3" fmla="*/ 24 h 24"/>
                <a:gd name="T4" fmla="*/ 11 w 11"/>
                <a:gd name="T5" fmla="*/ 20 h 24"/>
                <a:gd name="T6" fmla="*/ 11 w 11"/>
                <a:gd name="T7" fmla="*/ 5 h 24"/>
                <a:gd name="T8" fmla="*/ 6 w 11"/>
                <a:gd name="T9" fmla="*/ 0 h 24"/>
                <a:gd name="T10" fmla="*/ 5 w 11"/>
                <a:gd name="T11" fmla="*/ 0 h 24"/>
                <a:gd name="T12" fmla="*/ 0 w 11"/>
                <a:gd name="T13" fmla="*/ 5 h 24"/>
                <a:gd name="T14" fmla="*/ 0 w 11"/>
                <a:gd name="T15" fmla="*/ 20 h 24"/>
                <a:gd name="T16" fmla="*/ 5 w 11"/>
                <a:gd name="T1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4">
                  <a:moveTo>
                    <a:pt x="5" y="24"/>
                  </a:moveTo>
                  <a:cubicBezTo>
                    <a:pt x="6" y="24"/>
                    <a:pt x="6" y="24"/>
                    <a:pt x="6" y="24"/>
                  </a:cubicBezTo>
                  <a:cubicBezTo>
                    <a:pt x="8" y="24"/>
                    <a:pt x="11" y="22"/>
                    <a:pt x="11" y="20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1" y="2"/>
                    <a:pt x="8" y="0"/>
                    <a:pt x="6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2"/>
                    <a:pt x="2" y="24"/>
                    <a:pt x="5" y="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fi" sz="900" dirty="0"/>
            </a:p>
          </p:txBody>
        </p:sp>
        <p:sp>
          <p:nvSpPr>
            <p:cNvPr id="55" name="Freeform 225"/>
            <p:cNvSpPr>
              <a:spLocks/>
            </p:cNvSpPr>
            <p:nvPr/>
          </p:nvSpPr>
          <p:spPr bwMode="auto">
            <a:xfrm>
              <a:off x="6120607" y="3974229"/>
              <a:ext cx="26988" cy="58737"/>
            </a:xfrm>
            <a:custGeom>
              <a:avLst/>
              <a:gdLst>
                <a:gd name="T0" fmla="*/ 5 w 11"/>
                <a:gd name="T1" fmla="*/ 24 h 24"/>
                <a:gd name="T2" fmla="*/ 6 w 11"/>
                <a:gd name="T3" fmla="*/ 24 h 24"/>
                <a:gd name="T4" fmla="*/ 11 w 11"/>
                <a:gd name="T5" fmla="*/ 19 h 24"/>
                <a:gd name="T6" fmla="*/ 11 w 11"/>
                <a:gd name="T7" fmla="*/ 5 h 24"/>
                <a:gd name="T8" fmla="*/ 6 w 11"/>
                <a:gd name="T9" fmla="*/ 0 h 24"/>
                <a:gd name="T10" fmla="*/ 5 w 11"/>
                <a:gd name="T11" fmla="*/ 0 h 24"/>
                <a:gd name="T12" fmla="*/ 0 w 11"/>
                <a:gd name="T13" fmla="*/ 5 h 24"/>
                <a:gd name="T14" fmla="*/ 0 w 11"/>
                <a:gd name="T15" fmla="*/ 19 h 24"/>
                <a:gd name="T16" fmla="*/ 5 w 11"/>
                <a:gd name="T1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4">
                  <a:moveTo>
                    <a:pt x="5" y="24"/>
                  </a:moveTo>
                  <a:cubicBezTo>
                    <a:pt x="6" y="24"/>
                    <a:pt x="6" y="24"/>
                    <a:pt x="6" y="24"/>
                  </a:cubicBezTo>
                  <a:cubicBezTo>
                    <a:pt x="8" y="24"/>
                    <a:pt x="11" y="22"/>
                    <a:pt x="11" y="19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1" y="2"/>
                    <a:pt x="8" y="0"/>
                    <a:pt x="6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22"/>
                    <a:pt x="2" y="24"/>
                    <a:pt x="5" y="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fi" sz="900" dirty="0"/>
            </a:p>
          </p:txBody>
        </p:sp>
      </p:grpSp>
      <p:sp>
        <p:nvSpPr>
          <p:cNvPr id="94" name="Ellipsi 93"/>
          <p:cNvSpPr/>
          <p:nvPr/>
        </p:nvSpPr>
        <p:spPr>
          <a:xfrm>
            <a:off x="4391186" y="1704578"/>
            <a:ext cx="170681" cy="17068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900"/>
          </a:p>
        </p:txBody>
      </p:sp>
      <p:sp>
        <p:nvSpPr>
          <p:cNvPr id="95" name="Suorakulmio 94"/>
          <p:cNvSpPr/>
          <p:nvPr/>
        </p:nvSpPr>
        <p:spPr>
          <a:xfrm>
            <a:off x="4427082" y="1831937"/>
            <a:ext cx="84683" cy="1540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900"/>
          </a:p>
        </p:txBody>
      </p:sp>
    </p:spTree>
    <p:extLst>
      <p:ext uri="{BB962C8B-B14F-4D97-AF65-F5344CB8AC3E}">
        <p14:creationId xmlns:p14="http://schemas.microsoft.com/office/powerpoint/2010/main" val="40027337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30"/>
          <p:cNvSpPr/>
          <p:nvPr/>
        </p:nvSpPr>
        <p:spPr>
          <a:xfrm>
            <a:off x="1998457" y="4623333"/>
            <a:ext cx="9529383" cy="406657"/>
          </a:xfrm>
          <a:prstGeom prst="roundRect">
            <a:avLst>
              <a:gd name="adj" fmla="val 50000"/>
            </a:avLst>
          </a:prstGeom>
          <a:solidFill>
            <a:schemeClr val="tx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" sz="900">
              <a:latin typeface="Century Gothic" panose="020B0502020202020204" pitchFamily="34" charset="0"/>
            </a:endParaRPr>
          </a:p>
        </p:txBody>
      </p:sp>
      <p:sp>
        <p:nvSpPr>
          <p:cNvPr id="57" name="Rounded Rectangle 30"/>
          <p:cNvSpPr/>
          <p:nvPr/>
        </p:nvSpPr>
        <p:spPr>
          <a:xfrm>
            <a:off x="1998457" y="5428790"/>
            <a:ext cx="9529383" cy="406657"/>
          </a:xfrm>
          <a:prstGeom prst="roundRect">
            <a:avLst>
              <a:gd name="adj" fmla="val 50000"/>
            </a:avLst>
          </a:prstGeom>
          <a:solidFill>
            <a:schemeClr val="tx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" sz="900">
              <a:latin typeface="Century Gothic" panose="020B0502020202020204" pitchFamily="34" charset="0"/>
            </a:endParaRPr>
          </a:p>
        </p:txBody>
      </p:sp>
      <p:sp>
        <p:nvSpPr>
          <p:cNvPr id="52" name="Rounded Rectangle 30"/>
          <p:cNvSpPr/>
          <p:nvPr/>
        </p:nvSpPr>
        <p:spPr>
          <a:xfrm>
            <a:off x="1998457" y="3833366"/>
            <a:ext cx="9529383" cy="406657"/>
          </a:xfrm>
          <a:prstGeom prst="roundRect">
            <a:avLst>
              <a:gd name="adj" fmla="val 50000"/>
            </a:avLst>
          </a:prstGeom>
          <a:solidFill>
            <a:schemeClr val="tx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" sz="900">
              <a:latin typeface="Century Gothic" panose="020B0502020202020204" pitchFamily="34" charset="0"/>
            </a:endParaRPr>
          </a:p>
        </p:txBody>
      </p:sp>
      <p:sp>
        <p:nvSpPr>
          <p:cNvPr id="3" name="Shape 610"/>
          <p:cNvSpPr/>
          <p:nvPr/>
        </p:nvSpPr>
        <p:spPr>
          <a:xfrm>
            <a:off x="2987660" y="2774414"/>
            <a:ext cx="1254642" cy="400091"/>
          </a:xfrm>
          <a:prstGeom prst="rect">
            <a:avLst/>
          </a:prstGeom>
          <a:noFill/>
          <a:ln>
            <a:noFill/>
          </a:ln>
          <a:effectLst/>
        </p:spPr>
        <p:txBody>
          <a:bodyPr lIns="91412" tIns="45700" rIns="91412" bIns="45700" anchor="t" anchorCtr="0">
            <a:noAutofit/>
          </a:bodyPr>
          <a:lstStyle/>
          <a:p>
            <a:pPr algn="ctr" rtl="0">
              <a:lnSpc>
                <a:spcPct val="130000"/>
              </a:lnSpc>
              <a:buSzPct val="25000"/>
            </a:pPr>
            <a:r>
              <a:rPr lang="fi" sz="1501"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Älykäs terveys</a:t>
            </a:r>
            <a:endParaRPr lang="fi" sz="1501" dirty="0">
              <a:latin typeface="Century Gothic" panose="020B0502020202020204" pitchFamily="34" charset="0"/>
              <a:ea typeface="Roboto"/>
              <a:cs typeface="Roboto"/>
              <a:sym typeface="Roboto"/>
            </a:endParaRPr>
          </a:p>
        </p:txBody>
      </p:sp>
      <p:sp>
        <p:nvSpPr>
          <p:cNvPr id="5" name="Shape 616"/>
          <p:cNvSpPr/>
          <p:nvPr/>
        </p:nvSpPr>
        <p:spPr>
          <a:xfrm>
            <a:off x="1741760" y="2774414"/>
            <a:ext cx="1404160" cy="400091"/>
          </a:xfrm>
          <a:prstGeom prst="rect">
            <a:avLst/>
          </a:prstGeom>
          <a:noFill/>
          <a:ln>
            <a:noFill/>
          </a:ln>
          <a:effectLst/>
        </p:spPr>
        <p:txBody>
          <a:bodyPr lIns="91412" tIns="45700" rIns="91412" bIns="45700" anchor="t" anchorCtr="0">
            <a:noAutofit/>
          </a:bodyPr>
          <a:lstStyle/>
          <a:p>
            <a:pPr algn="ctr" rtl="0">
              <a:lnSpc>
                <a:spcPct val="130000"/>
              </a:lnSpc>
              <a:buSzPct val="25000"/>
            </a:pPr>
            <a:r>
              <a:rPr lang="fi" sz="1501"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Älykäs teollisuus</a:t>
            </a:r>
            <a:endParaRPr lang="fi" sz="1501" dirty="0">
              <a:latin typeface="Century Gothic" panose="020B0502020202020204" pitchFamily="34" charset="0"/>
              <a:ea typeface="Roboto"/>
              <a:cs typeface="Roboto"/>
              <a:sym typeface="Roboto"/>
            </a:endParaRPr>
          </a:p>
        </p:txBody>
      </p:sp>
      <p:sp>
        <p:nvSpPr>
          <p:cNvPr id="9" name="Shape 606"/>
          <p:cNvSpPr/>
          <p:nvPr/>
        </p:nvSpPr>
        <p:spPr>
          <a:xfrm>
            <a:off x="5806268" y="2774414"/>
            <a:ext cx="1412330" cy="400091"/>
          </a:xfrm>
          <a:prstGeom prst="rect">
            <a:avLst/>
          </a:prstGeom>
          <a:noFill/>
          <a:ln>
            <a:noFill/>
          </a:ln>
          <a:effectLst/>
        </p:spPr>
        <p:txBody>
          <a:bodyPr lIns="91412" tIns="45700" rIns="91412" bIns="45700" anchor="t" anchorCtr="0">
            <a:noAutofit/>
          </a:bodyPr>
          <a:lstStyle/>
          <a:p>
            <a:pPr algn="ctr" rtl="0">
              <a:lnSpc>
                <a:spcPct val="130000"/>
              </a:lnSpc>
              <a:buSzPct val="25000"/>
            </a:pPr>
            <a:r>
              <a:rPr lang="fi" sz="1501"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Älykäs liikkuminen</a:t>
            </a:r>
            <a:endParaRPr lang="fi" sz="1501" dirty="0">
              <a:latin typeface="Century Gothic" panose="020B0502020202020204" pitchFamily="34" charset="0"/>
              <a:ea typeface="Roboto"/>
              <a:cs typeface="Roboto"/>
              <a:sym typeface="Roboto"/>
            </a:endParaRPr>
          </a:p>
        </p:txBody>
      </p:sp>
      <p:sp>
        <p:nvSpPr>
          <p:cNvPr id="16" name="Shape 608"/>
          <p:cNvSpPr/>
          <p:nvPr/>
        </p:nvSpPr>
        <p:spPr>
          <a:xfrm>
            <a:off x="8655526" y="2774414"/>
            <a:ext cx="1508721" cy="400091"/>
          </a:xfrm>
          <a:prstGeom prst="rect">
            <a:avLst/>
          </a:prstGeom>
          <a:noFill/>
          <a:ln>
            <a:noFill/>
          </a:ln>
          <a:effectLst/>
        </p:spPr>
        <p:txBody>
          <a:bodyPr lIns="91412" tIns="45700" rIns="91412" bIns="45700" anchor="t" anchorCtr="0">
            <a:noAutofit/>
          </a:bodyPr>
          <a:lstStyle/>
          <a:p>
            <a:pPr algn="ctr" rtl="0">
              <a:lnSpc>
                <a:spcPct val="130000"/>
              </a:lnSpc>
              <a:buSzPct val="25000"/>
            </a:pPr>
            <a:r>
              <a:rPr lang="fi" sz="1501" dirty="0"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Älykkäät rakennukset</a:t>
            </a:r>
          </a:p>
        </p:txBody>
      </p:sp>
      <p:sp>
        <p:nvSpPr>
          <p:cNvPr id="18" name="Shape 614"/>
          <p:cNvSpPr/>
          <p:nvPr/>
        </p:nvSpPr>
        <p:spPr>
          <a:xfrm>
            <a:off x="7051208" y="2774413"/>
            <a:ext cx="1854069" cy="602310"/>
          </a:xfrm>
          <a:prstGeom prst="rect">
            <a:avLst/>
          </a:prstGeom>
          <a:noFill/>
          <a:ln>
            <a:noFill/>
          </a:ln>
          <a:effectLst/>
        </p:spPr>
        <p:txBody>
          <a:bodyPr lIns="91412" tIns="45700" rIns="91412" bIns="45700" anchor="t" anchorCtr="0">
            <a:noAutofit/>
          </a:bodyPr>
          <a:lstStyle/>
          <a:p>
            <a:pPr algn="ctr" rtl="0">
              <a:lnSpc>
                <a:spcPct val="130000"/>
              </a:lnSpc>
              <a:buSzPct val="25000"/>
            </a:pPr>
            <a:r>
              <a:rPr lang="fi" sz="1501" dirty="0"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Älykäs infra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9202335" y="2300295"/>
            <a:ext cx="415102" cy="415102"/>
            <a:chOff x="15548794" y="8378469"/>
            <a:chExt cx="830204" cy="830204"/>
          </a:xfrm>
        </p:grpSpPr>
        <p:sp>
          <p:nvSpPr>
            <p:cNvPr id="14" name="Shape 3858"/>
            <p:cNvSpPr/>
            <p:nvPr/>
          </p:nvSpPr>
          <p:spPr>
            <a:xfrm>
              <a:off x="15761262" y="8603678"/>
              <a:ext cx="379833" cy="36052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800" y="63664"/>
                  </a:moveTo>
                  <a:lnTo>
                    <a:pt x="119800" y="63664"/>
                  </a:lnTo>
                  <a:cubicBezTo>
                    <a:pt x="119800" y="66596"/>
                    <a:pt x="118405" y="69528"/>
                    <a:pt x="114219" y="69528"/>
                  </a:cubicBezTo>
                  <a:cubicBezTo>
                    <a:pt x="112823" y="69528"/>
                    <a:pt x="111428" y="68062"/>
                    <a:pt x="111428" y="68062"/>
                  </a:cubicBezTo>
                  <a:lnTo>
                    <a:pt x="111428" y="68062"/>
                  </a:lnTo>
                  <a:cubicBezTo>
                    <a:pt x="60598" y="14869"/>
                    <a:pt x="60598" y="14869"/>
                    <a:pt x="60598" y="14869"/>
                  </a:cubicBezTo>
                  <a:lnTo>
                    <a:pt x="60598" y="14869"/>
                  </a:lnTo>
                  <a:lnTo>
                    <a:pt x="60598" y="14869"/>
                  </a:lnTo>
                  <a:lnTo>
                    <a:pt x="60598" y="14869"/>
                  </a:lnTo>
                  <a:cubicBezTo>
                    <a:pt x="9966" y="68062"/>
                    <a:pt x="9966" y="68062"/>
                    <a:pt x="9966" y="68062"/>
                  </a:cubicBezTo>
                  <a:lnTo>
                    <a:pt x="9966" y="68062"/>
                  </a:lnTo>
                  <a:cubicBezTo>
                    <a:pt x="8571" y="68062"/>
                    <a:pt x="7176" y="69528"/>
                    <a:pt x="5780" y="69528"/>
                  </a:cubicBezTo>
                  <a:cubicBezTo>
                    <a:pt x="2990" y="69528"/>
                    <a:pt x="0" y="66596"/>
                    <a:pt x="0" y="63664"/>
                  </a:cubicBezTo>
                  <a:cubicBezTo>
                    <a:pt x="0" y="62198"/>
                    <a:pt x="0" y="60523"/>
                    <a:pt x="1395" y="59057"/>
                  </a:cubicBezTo>
                  <a:cubicBezTo>
                    <a:pt x="56411" y="1465"/>
                    <a:pt x="56411" y="1465"/>
                    <a:pt x="56411" y="1465"/>
                  </a:cubicBezTo>
                  <a:cubicBezTo>
                    <a:pt x="57807" y="0"/>
                    <a:pt x="59202" y="0"/>
                    <a:pt x="60598" y="0"/>
                  </a:cubicBezTo>
                  <a:lnTo>
                    <a:pt x="60598" y="0"/>
                  </a:lnTo>
                  <a:lnTo>
                    <a:pt x="60598" y="0"/>
                  </a:lnTo>
                  <a:lnTo>
                    <a:pt x="60598" y="0"/>
                  </a:lnTo>
                  <a:lnTo>
                    <a:pt x="60598" y="0"/>
                  </a:lnTo>
                  <a:lnTo>
                    <a:pt x="60598" y="0"/>
                  </a:lnTo>
                  <a:lnTo>
                    <a:pt x="60598" y="0"/>
                  </a:lnTo>
                  <a:lnTo>
                    <a:pt x="60598" y="0"/>
                  </a:lnTo>
                  <a:cubicBezTo>
                    <a:pt x="61993" y="0"/>
                    <a:pt x="63388" y="1465"/>
                    <a:pt x="64784" y="1465"/>
                  </a:cubicBezTo>
                  <a:lnTo>
                    <a:pt x="64784" y="1465"/>
                  </a:lnTo>
                  <a:cubicBezTo>
                    <a:pt x="85913" y="25130"/>
                    <a:pt x="85913" y="25130"/>
                    <a:pt x="85913" y="25130"/>
                  </a:cubicBezTo>
                  <a:cubicBezTo>
                    <a:pt x="85913" y="19267"/>
                    <a:pt x="85913" y="19267"/>
                    <a:pt x="85913" y="19267"/>
                  </a:cubicBezTo>
                  <a:cubicBezTo>
                    <a:pt x="85913" y="16335"/>
                    <a:pt x="88903" y="13193"/>
                    <a:pt x="91694" y="13193"/>
                  </a:cubicBezTo>
                  <a:cubicBezTo>
                    <a:pt x="95880" y="13193"/>
                    <a:pt x="97275" y="16335"/>
                    <a:pt x="97275" y="19267"/>
                  </a:cubicBezTo>
                  <a:cubicBezTo>
                    <a:pt x="97275" y="36858"/>
                    <a:pt x="97275" y="36858"/>
                    <a:pt x="97275" y="36858"/>
                  </a:cubicBezTo>
                  <a:cubicBezTo>
                    <a:pt x="118405" y="59057"/>
                    <a:pt x="118405" y="59057"/>
                    <a:pt x="118405" y="59057"/>
                  </a:cubicBezTo>
                  <a:lnTo>
                    <a:pt x="118405" y="59057"/>
                  </a:lnTo>
                  <a:cubicBezTo>
                    <a:pt x="119800" y="60523"/>
                    <a:pt x="119800" y="62198"/>
                    <a:pt x="119800" y="63664"/>
                  </a:cubicBezTo>
                  <a:close/>
                  <a:moveTo>
                    <a:pt x="108438" y="72460"/>
                  </a:moveTo>
                  <a:lnTo>
                    <a:pt x="108438" y="72460"/>
                  </a:lnTo>
                  <a:cubicBezTo>
                    <a:pt x="108438" y="90261"/>
                    <a:pt x="108438" y="90261"/>
                    <a:pt x="108438" y="90261"/>
                  </a:cubicBezTo>
                  <a:cubicBezTo>
                    <a:pt x="108438" y="99057"/>
                    <a:pt x="108438" y="99057"/>
                    <a:pt x="108438" y="99057"/>
                  </a:cubicBezTo>
                  <a:cubicBezTo>
                    <a:pt x="108438" y="113926"/>
                    <a:pt x="108438" y="113926"/>
                    <a:pt x="108438" y="113926"/>
                  </a:cubicBezTo>
                  <a:cubicBezTo>
                    <a:pt x="108438" y="118324"/>
                    <a:pt x="107043" y="119790"/>
                    <a:pt x="102857" y="119790"/>
                  </a:cubicBezTo>
                  <a:cubicBezTo>
                    <a:pt x="91694" y="119790"/>
                    <a:pt x="91694" y="119790"/>
                    <a:pt x="91694" y="119790"/>
                  </a:cubicBezTo>
                  <a:cubicBezTo>
                    <a:pt x="91694" y="72460"/>
                    <a:pt x="91694" y="72460"/>
                    <a:pt x="91694" y="72460"/>
                  </a:cubicBezTo>
                  <a:cubicBezTo>
                    <a:pt x="69169" y="72460"/>
                    <a:pt x="69169" y="72460"/>
                    <a:pt x="69169" y="72460"/>
                  </a:cubicBezTo>
                  <a:cubicBezTo>
                    <a:pt x="69169" y="119790"/>
                    <a:pt x="69169" y="119790"/>
                    <a:pt x="69169" y="119790"/>
                  </a:cubicBezTo>
                  <a:cubicBezTo>
                    <a:pt x="16943" y="119790"/>
                    <a:pt x="16943" y="119790"/>
                    <a:pt x="16943" y="119790"/>
                  </a:cubicBezTo>
                  <a:cubicBezTo>
                    <a:pt x="14152" y="119790"/>
                    <a:pt x="11362" y="118324"/>
                    <a:pt x="11362" y="113926"/>
                  </a:cubicBezTo>
                  <a:cubicBezTo>
                    <a:pt x="11362" y="99057"/>
                    <a:pt x="11362" y="99057"/>
                    <a:pt x="11362" y="99057"/>
                  </a:cubicBezTo>
                  <a:cubicBezTo>
                    <a:pt x="11362" y="90261"/>
                    <a:pt x="11362" y="90261"/>
                    <a:pt x="11362" y="90261"/>
                  </a:cubicBezTo>
                  <a:cubicBezTo>
                    <a:pt x="11362" y="72460"/>
                    <a:pt x="11362" y="72460"/>
                    <a:pt x="11362" y="72460"/>
                  </a:cubicBezTo>
                  <a:cubicBezTo>
                    <a:pt x="60598" y="22198"/>
                    <a:pt x="60598" y="22198"/>
                    <a:pt x="60598" y="22198"/>
                  </a:cubicBezTo>
                  <a:lnTo>
                    <a:pt x="108438" y="72460"/>
                  </a:lnTo>
                  <a:close/>
                  <a:moveTo>
                    <a:pt x="50830" y="72460"/>
                  </a:moveTo>
                  <a:lnTo>
                    <a:pt x="50830" y="72460"/>
                  </a:lnTo>
                  <a:cubicBezTo>
                    <a:pt x="28305" y="72460"/>
                    <a:pt x="28305" y="72460"/>
                    <a:pt x="28305" y="72460"/>
                  </a:cubicBezTo>
                  <a:cubicBezTo>
                    <a:pt x="28305" y="96125"/>
                    <a:pt x="28305" y="96125"/>
                    <a:pt x="28305" y="96125"/>
                  </a:cubicBezTo>
                  <a:cubicBezTo>
                    <a:pt x="50830" y="96125"/>
                    <a:pt x="50830" y="96125"/>
                    <a:pt x="50830" y="96125"/>
                  </a:cubicBezTo>
                  <a:lnTo>
                    <a:pt x="50830" y="7246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txBody>
            <a:bodyPr lIns="45713" tIns="22850" rIns="45713" bIns="22850" anchor="ctr" anchorCtr="0">
              <a:noAutofit/>
            </a:bodyPr>
            <a:lstStyle/>
            <a:p>
              <a:endParaRPr lang="fi" sz="900" dirty="0">
                <a:latin typeface="Century Gothic" panose="020B0502020202020204" pitchFamily="34" charset="0"/>
                <a:sym typeface="Lato"/>
              </a:endParaRPr>
            </a:p>
          </p:txBody>
        </p:sp>
        <p:sp>
          <p:nvSpPr>
            <p:cNvPr id="20" name="Ellipse 48"/>
            <p:cNvSpPr/>
            <p:nvPr/>
          </p:nvSpPr>
          <p:spPr>
            <a:xfrm>
              <a:off x="15548794" y="8378469"/>
              <a:ext cx="830204" cy="83020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i" sz="9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7769096" y="2300295"/>
            <a:ext cx="415102" cy="415102"/>
            <a:chOff x="15548794" y="4876490"/>
            <a:chExt cx="830204" cy="830204"/>
          </a:xfrm>
        </p:grpSpPr>
        <p:sp>
          <p:nvSpPr>
            <p:cNvPr id="19" name="Ellipse 45"/>
            <p:cNvSpPr/>
            <p:nvPr/>
          </p:nvSpPr>
          <p:spPr>
            <a:xfrm>
              <a:off x="15548794" y="4876490"/>
              <a:ext cx="830204" cy="83020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i" sz="9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21" name="Freeform 155"/>
            <p:cNvSpPr>
              <a:spLocks noChangeArrowheads="1"/>
            </p:cNvSpPr>
            <p:nvPr/>
          </p:nvSpPr>
          <p:spPr bwMode="auto">
            <a:xfrm>
              <a:off x="15786631" y="5094987"/>
              <a:ext cx="375787" cy="407690"/>
            </a:xfrm>
            <a:custGeom>
              <a:avLst/>
              <a:gdLst>
                <a:gd name="T0" fmla="*/ 79 w 461"/>
                <a:gd name="T1" fmla="*/ 9 h 497"/>
                <a:gd name="T2" fmla="*/ 79 w 461"/>
                <a:gd name="T3" fmla="*/ 9 h 497"/>
                <a:gd name="T4" fmla="*/ 71 w 461"/>
                <a:gd name="T5" fmla="*/ 9 h 497"/>
                <a:gd name="T6" fmla="*/ 0 w 461"/>
                <a:gd name="T7" fmla="*/ 195 h 497"/>
                <a:gd name="T8" fmla="*/ 79 w 461"/>
                <a:gd name="T9" fmla="*/ 274 h 497"/>
                <a:gd name="T10" fmla="*/ 159 w 461"/>
                <a:gd name="T11" fmla="*/ 195 h 497"/>
                <a:gd name="T12" fmla="*/ 79 w 461"/>
                <a:gd name="T13" fmla="*/ 9 h 497"/>
                <a:gd name="T14" fmla="*/ 390 w 461"/>
                <a:gd name="T15" fmla="*/ 9 h 497"/>
                <a:gd name="T16" fmla="*/ 390 w 461"/>
                <a:gd name="T17" fmla="*/ 9 h 497"/>
                <a:gd name="T18" fmla="*/ 381 w 461"/>
                <a:gd name="T19" fmla="*/ 9 h 497"/>
                <a:gd name="T20" fmla="*/ 301 w 461"/>
                <a:gd name="T21" fmla="*/ 195 h 497"/>
                <a:gd name="T22" fmla="*/ 381 w 461"/>
                <a:gd name="T23" fmla="*/ 274 h 497"/>
                <a:gd name="T24" fmla="*/ 460 w 461"/>
                <a:gd name="T25" fmla="*/ 195 h 497"/>
                <a:gd name="T26" fmla="*/ 390 w 461"/>
                <a:gd name="T27" fmla="*/ 9 h 497"/>
                <a:gd name="T28" fmla="*/ 230 w 461"/>
                <a:gd name="T29" fmla="*/ 221 h 497"/>
                <a:gd name="T30" fmla="*/ 230 w 461"/>
                <a:gd name="T31" fmla="*/ 221 h 497"/>
                <a:gd name="T32" fmla="*/ 150 w 461"/>
                <a:gd name="T33" fmla="*/ 417 h 497"/>
                <a:gd name="T34" fmla="*/ 230 w 461"/>
                <a:gd name="T35" fmla="*/ 496 h 497"/>
                <a:gd name="T36" fmla="*/ 310 w 461"/>
                <a:gd name="T37" fmla="*/ 417 h 497"/>
                <a:gd name="T38" fmla="*/ 230 w 461"/>
                <a:gd name="T39" fmla="*/ 221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61" h="497">
                  <a:moveTo>
                    <a:pt x="79" y="9"/>
                  </a:moveTo>
                  <a:lnTo>
                    <a:pt x="79" y="9"/>
                  </a:lnTo>
                  <a:cubicBezTo>
                    <a:pt x="79" y="0"/>
                    <a:pt x="71" y="0"/>
                    <a:pt x="71" y="9"/>
                  </a:cubicBezTo>
                  <a:cubicBezTo>
                    <a:pt x="62" y="107"/>
                    <a:pt x="0" y="124"/>
                    <a:pt x="0" y="195"/>
                  </a:cubicBezTo>
                  <a:cubicBezTo>
                    <a:pt x="0" y="239"/>
                    <a:pt x="35" y="274"/>
                    <a:pt x="79" y="274"/>
                  </a:cubicBezTo>
                  <a:cubicBezTo>
                    <a:pt x="124" y="274"/>
                    <a:pt x="159" y="239"/>
                    <a:pt x="159" y="195"/>
                  </a:cubicBezTo>
                  <a:cubicBezTo>
                    <a:pt x="159" y="124"/>
                    <a:pt x="88" y="107"/>
                    <a:pt x="79" y="9"/>
                  </a:cubicBezTo>
                  <a:close/>
                  <a:moveTo>
                    <a:pt x="390" y="9"/>
                  </a:moveTo>
                  <a:lnTo>
                    <a:pt x="390" y="9"/>
                  </a:lnTo>
                  <a:cubicBezTo>
                    <a:pt x="390" y="0"/>
                    <a:pt x="381" y="0"/>
                    <a:pt x="381" y="9"/>
                  </a:cubicBezTo>
                  <a:cubicBezTo>
                    <a:pt x="363" y="107"/>
                    <a:pt x="301" y="124"/>
                    <a:pt x="301" y="195"/>
                  </a:cubicBezTo>
                  <a:cubicBezTo>
                    <a:pt x="301" y="239"/>
                    <a:pt x="336" y="274"/>
                    <a:pt x="381" y="274"/>
                  </a:cubicBezTo>
                  <a:cubicBezTo>
                    <a:pt x="425" y="274"/>
                    <a:pt x="460" y="239"/>
                    <a:pt x="460" y="195"/>
                  </a:cubicBezTo>
                  <a:cubicBezTo>
                    <a:pt x="460" y="124"/>
                    <a:pt x="398" y="107"/>
                    <a:pt x="390" y="9"/>
                  </a:cubicBezTo>
                  <a:close/>
                  <a:moveTo>
                    <a:pt x="230" y="221"/>
                  </a:moveTo>
                  <a:lnTo>
                    <a:pt x="230" y="221"/>
                  </a:lnTo>
                  <a:cubicBezTo>
                    <a:pt x="212" y="328"/>
                    <a:pt x="150" y="345"/>
                    <a:pt x="150" y="417"/>
                  </a:cubicBezTo>
                  <a:cubicBezTo>
                    <a:pt x="150" y="461"/>
                    <a:pt x="185" y="496"/>
                    <a:pt x="230" y="496"/>
                  </a:cubicBezTo>
                  <a:cubicBezTo>
                    <a:pt x="275" y="496"/>
                    <a:pt x="310" y="461"/>
                    <a:pt x="310" y="417"/>
                  </a:cubicBezTo>
                  <a:cubicBezTo>
                    <a:pt x="310" y="345"/>
                    <a:pt x="247" y="328"/>
                    <a:pt x="230" y="221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45712" tIns="22856" rIns="45712" bIns="22856" anchor="ctr"/>
            <a:lstStyle/>
            <a:p>
              <a:pPr algn="l" rtl="0">
                <a:defRPr/>
              </a:pPr>
              <a:endParaRPr lang="fi" sz="9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407430" y="2300295"/>
            <a:ext cx="415102" cy="415102"/>
            <a:chOff x="2106221" y="8378469"/>
            <a:chExt cx="830204" cy="830204"/>
          </a:xfrm>
        </p:grpSpPr>
        <p:sp>
          <p:nvSpPr>
            <p:cNvPr id="7" name="Ellipse 30"/>
            <p:cNvSpPr/>
            <p:nvPr/>
          </p:nvSpPr>
          <p:spPr>
            <a:xfrm>
              <a:off x="2106221" y="8378469"/>
              <a:ext cx="830204" cy="83020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i" sz="9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22" name="Shape 2766"/>
            <p:cNvSpPr/>
            <p:nvPr/>
          </p:nvSpPr>
          <p:spPr>
            <a:xfrm>
              <a:off x="2338972" y="8594645"/>
              <a:ext cx="368718" cy="368719"/>
            </a:xfrm>
            <a:custGeom>
              <a:avLst/>
              <a:gdLst>
                <a:gd name="connsiteX0" fmla="*/ 15709 w 21600"/>
                <a:gd name="connsiteY0" fmla="*/ 11782 h 21600"/>
                <a:gd name="connsiteX1" fmla="*/ 11782 w 21600"/>
                <a:gd name="connsiteY1" fmla="*/ 11782 h 21600"/>
                <a:gd name="connsiteX2" fmla="*/ 11782 w 21600"/>
                <a:gd name="connsiteY2" fmla="*/ 15709 h 21600"/>
                <a:gd name="connsiteX3" fmla="*/ 9818 w 21600"/>
                <a:gd name="connsiteY3" fmla="*/ 15709 h 21600"/>
                <a:gd name="connsiteX4" fmla="*/ 9818 w 21600"/>
                <a:gd name="connsiteY4" fmla="*/ 11782 h 21600"/>
                <a:gd name="connsiteX5" fmla="*/ 5891 w 21600"/>
                <a:gd name="connsiteY5" fmla="*/ 11782 h 21600"/>
                <a:gd name="connsiteX6" fmla="*/ 5891 w 21600"/>
                <a:gd name="connsiteY6" fmla="*/ 9818 h 21600"/>
                <a:gd name="connsiteX7" fmla="*/ 9818 w 21600"/>
                <a:gd name="connsiteY7" fmla="*/ 9818 h 21600"/>
                <a:gd name="connsiteX8" fmla="*/ 9818 w 21600"/>
                <a:gd name="connsiteY8" fmla="*/ 5891 h 21600"/>
                <a:gd name="connsiteX9" fmla="*/ 11782 w 21600"/>
                <a:gd name="connsiteY9" fmla="*/ 5891 h 21600"/>
                <a:gd name="connsiteX10" fmla="*/ 11782 w 21600"/>
                <a:gd name="connsiteY10" fmla="*/ 9818 h 21600"/>
                <a:gd name="connsiteX11" fmla="*/ 15709 w 21600"/>
                <a:gd name="connsiteY11" fmla="*/ 9818 h 21600"/>
                <a:gd name="connsiteX12" fmla="*/ 15709 w 21600"/>
                <a:gd name="connsiteY12" fmla="*/ 11782 h 21600"/>
                <a:gd name="connsiteX13" fmla="*/ 15709 w 21600"/>
                <a:gd name="connsiteY13" fmla="*/ 8836 h 21600"/>
                <a:gd name="connsiteX14" fmla="*/ 12764 w 21600"/>
                <a:gd name="connsiteY14" fmla="*/ 8836 h 21600"/>
                <a:gd name="connsiteX15" fmla="*/ 12764 w 21600"/>
                <a:gd name="connsiteY15" fmla="*/ 5891 h 21600"/>
                <a:gd name="connsiteX16" fmla="*/ 11782 w 21600"/>
                <a:gd name="connsiteY16" fmla="*/ 4909 h 21600"/>
                <a:gd name="connsiteX17" fmla="*/ 9818 w 21600"/>
                <a:gd name="connsiteY17" fmla="*/ 4909 h 21600"/>
                <a:gd name="connsiteX18" fmla="*/ 8836 w 21600"/>
                <a:gd name="connsiteY18" fmla="*/ 5891 h 21600"/>
                <a:gd name="connsiteX19" fmla="*/ 8836 w 21600"/>
                <a:gd name="connsiteY19" fmla="*/ 8836 h 21600"/>
                <a:gd name="connsiteX20" fmla="*/ 5891 w 21600"/>
                <a:gd name="connsiteY20" fmla="*/ 8836 h 21600"/>
                <a:gd name="connsiteX21" fmla="*/ 4909 w 21600"/>
                <a:gd name="connsiteY21" fmla="*/ 9818 h 21600"/>
                <a:gd name="connsiteX22" fmla="*/ 4909 w 21600"/>
                <a:gd name="connsiteY22" fmla="*/ 11782 h 21600"/>
                <a:gd name="connsiteX23" fmla="*/ 5891 w 21600"/>
                <a:gd name="connsiteY23" fmla="*/ 12764 h 21600"/>
                <a:gd name="connsiteX24" fmla="*/ 8836 w 21600"/>
                <a:gd name="connsiteY24" fmla="*/ 12764 h 21600"/>
                <a:gd name="connsiteX25" fmla="*/ 8836 w 21600"/>
                <a:gd name="connsiteY25" fmla="*/ 15709 h 21600"/>
                <a:gd name="connsiteX26" fmla="*/ 9818 w 21600"/>
                <a:gd name="connsiteY26" fmla="*/ 16691 h 21600"/>
                <a:gd name="connsiteX27" fmla="*/ 11782 w 21600"/>
                <a:gd name="connsiteY27" fmla="*/ 16691 h 21600"/>
                <a:gd name="connsiteX28" fmla="*/ 12764 w 21600"/>
                <a:gd name="connsiteY28" fmla="*/ 15709 h 21600"/>
                <a:gd name="connsiteX29" fmla="*/ 12764 w 21600"/>
                <a:gd name="connsiteY29" fmla="*/ 12764 h 21600"/>
                <a:gd name="connsiteX30" fmla="*/ 15709 w 21600"/>
                <a:gd name="connsiteY30" fmla="*/ 12764 h 21600"/>
                <a:gd name="connsiteX31" fmla="*/ 16691 w 21600"/>
                <a:gd name="connsiteY31" fmla="*/ 11782 h 21600"/>
                <a:gd name="connsiteX32" fmla="*/ 16691 w 21600"/>
                <a:gd name="connsiteY32" fmla="*/ 9818 h 21600"/>
                <a:gd name="connsiteX33" fmla="*/ 15709 w 21600"/>
                <a:gd name="connsiteY33" fmla="*/ 8836 h 21600"/>
                <a:gd name="connsiteX34" fmla="*/ 20618 w 21600"/>
                <a:gd name="connsiteY34" fmla="*/ 19636 h 21600"/>
                <a:gd name="connsiteX35" fmla="*/ 19636 w 21600"/>
                <a:gd name="connsiteY35" fmla="*/ 20618 h 21600"/>
                <a:gd name="connsiteX36" fmla="*/ 1964 w 21600"/>
                <a:gd name="connsiteY36" fmla="*/ 20618 h 21600"/>
                <a:gd name="connsiteX37" fmla="*/ 982 w 21600"/>
                <a:gd name="connsiteY37" fmla="*/ 19636 h 21600"/>
                <a:gd name="connsiteX38" fmla="*/ 982 w 21600"/>
                <a:gd name="connsiteY38" fmla="*/ 1964 h 21600"/>
                <a:gd name="connsiteX39" fmla="*/ 1964 w 21600"/>
                <a:gd name="connsiteY39" fmla="*/ 982 h 21600"/>
                <a:gd name="connsiteX40" fmla="*/ 19636 w 21600"/>
                <a:gd name="connsiteY40" fmla="*/ 982 h 21600"/>
                <a:gd name="connsiteX41" fmla="*/ 20618 w 21600"/>
                <a:gd name="connsiteY41" fmla="*/ 1964 h 21600"/>
                <a:gd name="connsiteX42" fmla="*/ 20618 w 21600"/>
                <a:gd name="connsiteY42" fmla="*/ 19636 h 21600"/>
                <a:gd name="connsiteX43" fmla="*/ 19636 w 21600"/>
                <a:gd name="connsiteY43" fmla="*/ 0 h 21600"/>
                <a:gd name="connsiteX44" fmla="*/ 1964 w 21600"/>
                <a:gd name="connsiteY44" fmla="*/ 0 h 21600"/>
                <a:gd name="connsiteX45" fmla="*/ 0 w 21600"/>
                <a:gd name="connsiteY45" fmla="*/ 1964 h 21600"/>
                <a:gd name="connsiteX46" fmla="*/ 0 w 21600"/>
                <a:gd name="connsiteY46" fmla="*/ 19636 h 21600"/>
                <a:gd name="connsiteX47" fmla="*/ 1964 w 21600"/>
                <a:gd name="connsiteY47" fmla="*/ 21600 h 21600"/>
                <a:gd name="connsiteX48" fmla="*/ 19636 w 21600"/>
                <a:gd name="connsiteY48" fmla="*/ 21600 h 21600"/>
                <a:gd name="connsiteX49" fmla="*/ 21600 w 21600"/>
                <a:gd name="connsiteY49" fmla="*/ 19636 h 21600"/>
                <a:gd name="connsiteX50" fmla="*/ 21600 w 21600"/>
                <a:gd name="connsiteY50" fmla="*/ 1964 h 21600"/>
                <a:gd name="connsiteX0" fmla="*/ 15709 w 21600"/>
                <a:gd name="connsiteY0" fmla="*/ 11782 h 21600"/>
                <a:gd name="connsiteX1" fmla="*/ 11782 w 21600"/>
                <a:gd name="connsiteY1" fmla="*/ 11782 h 21600"/>
                <a:gd name="connsiteX2" fmla="*/ 11782 w 21600"/>
                <a:gd name="connsiteY2" fmla="*/ 15709 h 21600"/>
                <a:gd name="connsiteX3" fmla="*/ 9818 w 21600"/>
                <a:gd name="connsiteY3" fmla="*/ 15709 h 21600"/>
                <a:gd name="connsiteX4" fmla="*/ 9818 w 21600"/>
                <a:gd name="connsiteY4" fmla="*/ 11782 h 21600"/>
                <a:gd name="connsiteX5" fmla="*/ 5891 w 21600"/>
                <a:gd name="connsiteY5" fmla="*/ 11782 h 21600"/>
                <a:gd name="connsiteX6" fmla="*/ 5891 w 21600"/>
                <a:gd name="connsiteY6" fmla="*/ 9818 h 21600"/>
                <a:gd name="connsiteX7" fmla="*/ 9818 w 21600"/>
                <a:gd name="connsiteY7" fmla="*/ 9818 h 21600"/>
                <a:gd name="connsiteX8" fmla="*/ 9818 w 21600"/>
                <a:gd name="connsiteY8" fmla="*/ 5891 h 21600"/>
                <a:gd name="connsiteX9" fmla="*/ 11782 w 21600"/>
                <a:gd name="connsiteY9" fmla="*/ 5891 h 21600"/>
                <a:gd name="connsiteX10" fmla="*/ 11782 w 21600"/>
                <a:gd name="connsiteY10" fmla="*/ 9818 h 21600"/>
                <a:gd name="connsiteX11" fmla="*/ 15709 w 21600"/>
                <a:gd name="connsiteY11" fmla="*/ 9818 h 21600"/>
                <a:gd name="connsiteX12" fmla="*/ 15709 w 21600"/>
                <a:gd name="connsiteY12" fmla="*/ 11782 h 21600"/>
                <a:gd name="connsiteX13" fmla="*/ 15709 w 21600"/>
                <a:gd name="connsiteY13" fmla="*/ 8836 h 21600"/>
                <a:gd name="connsiteX14" fmla="*/ 12764 w 21600"/>
                <a:gd name="connsiteY14" fmla="*/ 8836 h 21600"/>
                <a:gd name="connsiteX15" fmla="*/ 12764 w 21600"/>
                <a:gd name="connsiteY15" fmla="*/ 5891 h 21600"/>
                <a:gd name="connsiteX16" fmla="*/ 11782 w 21600"/>
                <a:gd name="connsiteY16" fmla="*/ 4909 h 21600"/>
                <a:gd name="connsiteX17" fmla="*/ 9818 w 21600"/>
                <a:gd name="connsiteY17" fmla="*/ 4909 h 21600"/>
                <a:gd name="connsiteX18" fmla="*/ 8836 w 21600"/>
                <a:gd name="connsiteY18" fmla="*/ 5891 h 21600"/>
                <a:gd name="connsiteX19" fmla="*/ 8836 w 21600"/>
                <a:gd name="connsiteY19" fmla="*/ 8836 h 21600"/>
                <a:gd name="connsiteX20" fmla="*/ 5891 w 21600"/>
                <a:gd name="connsiteY20" fmla="*/ 8836 h 21600"/>
                <a:gd name="connsiteX21" fmla="*/ 4909 w 21600"/>
                <a:gd name="connsiteY21" fmla="*/ 9818 h 21600"/>
                <a:gd name="connsiteX22" fmla="*/ 4909 w 21600"/>
                <a:gd name="connsiteY22" fmla="*/ 11782 h 21600"/>
                <a:gd name="connsiteX23" fmla="*/ 5891 w 21600"/>
                <a:gd name="connsiteY23" fmla="*/ 12764 h 21600"/>
                <a:gd name="connsiteX24" fmla="*/ 8836 w 21600"/>
                <a:gd name="connsiteY24" fmla="*/ 12764 h 21600"/>
                <a:gd name="connsiteX25" fmla="*/ 8836 w 21600"/>
                <a:gd name="connsiteY25" fmla="*/ 15709 h 21600"/>
                <a:gd name="connsiteX26" fmla="*/ 9818 w 21600"/>
                <a:gd name="connsiteY26" fmla="*/ 16691 h 21600"/>
                <a:gd name="connsiteX27" fmla="*/ 11782 w 21600"/>
                <a:gd name="connsiteY27" fmla="*/ 16691 h 21600"/>
                <a:gd name="connsiteX28" fmla="*/ 12764 w 21600"/>
                <a:gd name="connsiteY28" fmla="*/ 15709 h 21600"/>
                <a:gd name="connsiteX29" fmla="*/ 12764 w 21600"/>
                <a:gd name="connsiteY29" fmla="*/ 12764 h 21600"/>
                <a:gd name="connsiteX30" fmla="*/ 15709 w 21600"/>
                <a:gd name="connsiteY30" fmla="*/ 12764 h 21600"/>
                <a:gd name="connsiteX31" fmla="*/ 16691 w 21600"/>
                <a:gd name="connsiteY31" fmla="*/ 11782 h 21600"/>
                <a:gd name="connsiteX32" fmla="*/ 16691 w 21600"/>
                <a:gd name="connsiteY32" fmla="*/ 9818 h 21600"/>
                <a:gd name="connsiteX33" fmla="*/ 15709 w 21600"/>
                <a:gd name="connsiteY33" fmla="*/ 8836 h 21600"/>
                <a:gd name="connsiteX34" fmla="*/ 20618 w 21600"/>
                <a:gd name="connsiteY34" fmla="*/ 19636 h 21600"/>
                <a:gd name="connsiteX35" fmla="*/ 19636 w 21600"/>
                <a:gd name="connsiteY35" fmla="*/ 20618 h 21600"/>
                <a:gd name="connsiteX36" fmla="*/ 1964 w 21600"/>
                <a:gd name="connsiteY36" fmla="*/ 20618 h 21600"/>
                <a:gd name="connsiteX37" fmla="*/ 982 w 21600"/>
                <a:gd name="connsiteY37" fmla="*/ 19636 h 21600"/>
                <a:gd name="connsiteX38" fmla="*/ 982 w 21600"/>
                <a:gd name="connsiteY38" fmla="*/ 1964 h 21600"/>
                <a:gd name="connsiteX39" fmla="*/ 1964 w 21600"/>
                <a:gd name="connsiteY39" fmla="*/ 982 h 21600"/>
                <a:gd name="connsiteX40" fmla="*/ 19636 w 21600"/>
                <a:gd name="connsiteY40" fmla="*/ 982 h 21600"/>
                <a:gd name="connsiteX41" fmla="*/ 20618 w 21600"/>
                <a:gd name="connsiteY41" fmla="*/ 1964 h 21600"/>
                <a:gd name="connsiteX42" fmla="*/ 20618 w 21600"/>
                <a:gd name="connsiteY42" fmla="*/ 19636 h 21600"/>
                <a:gd name="connsiteX43" fmla="*/ 19636 w 21600"/>
                <a:gd name="connsiteY43" fmla="*/ 0 h 21600"/>
                <a:gd name="connsiteX44" fmla="*/ 1964 w 21600"/>
                <a:gd name="connsiteY44" fmla="*/ 0 h 21600"/>
                <a:gd name="connsiteX45" fmla="*/ 0 w 21600"/>
                <a:gd name="connsiteY45" fmla="*/ 1964 h 21600"/>
                <a:gd name="connsiteX46" fmla="*/ 0 w 21600"/>
                <a:gd name="connsiteY46" fmla="*/ 19636 h 21600"/>
                <a:gd name="connsiteX47" fmla="*/ 1964 w 21600"/>
                <a:gd name="connsiteY47" fmla="*/ 21600 h 21600"/>
                <a:gd name="connsiteX48" fmla="*/ 19636 w 21600"/>
                <a:gd name="connsiteY48" fmla="*/ 21600 h 21600"/>
                <a:gd name="connsiteX49" fmla="*/ 21600 w 21600"/>
                <a:gd name="connsiteY49" fmla="*/ 19636 h 21600"/>
                <a:gd name="connsiteX0" fmla="*/ 15709 w 21600"/>
                <a:gd name="connsiteY0" fmla="*/ 11782 h 21600"/>
                <a:gd name="connsiteX1" fmla="*/ 11782 w 21600"/>
                <a:gd name="connsiteY1" fmla="*/ 11782 h 21600"/>
                <a:gd name="connsiteX2" fmla="*/ 11782 w 21600"/>
                <a:gd name="connsiteY2" fmla="*/ 15709 h 21600"/>
                <a:gd name="connsiteX3" fmla="*/ 9818 w 21600"/>
                <a:gd name="connsiteY3" fmla="*/ 15709 h 21600"/>
                <a:gd name="connsiteX4" fmla="*/ 9818 w 21600"/>
                <a:gd name="connsiteY4" fmla="*/ 11782 h 21600"/>
                <a:gd name="connsiteX5" fmla="*/ 5891 w 21600"/>
                <a:gd name="connsiteY5" fmla="*/ 11782 h 21600"/>
                <a:gd name="connsiteX6" fmla="*/ 5891 w 21600"/>
                <a:gd name="connsiteY6" fmla="*/ 9818 h 21600"/>
                <a:gd name="connsiteX7" fmla="*/ 9818 w 21600"/>
                <a:gd name="connsiteY7" fmla="*/ 9818 h 21600"/>
                <a:gd name="connsiteX8" fmla="*/ 9818 w 21600"/>
                <a:gd name="connsiteY8" fmla="*/ 5891 h 21600"/>
                <a:gd name="connsiteX9" fmla="*/ 11782 w 21600"/>
                <a:gd name="connsiteY9" fmla="*/ 5891 h 21600"/>
                <a:gd name="connsiteX10" fmla="*/ 11782 w 21600"/>
                <a:gd name="connsiteY10" fmla="*/ 9818 h 21600"/>
                <a:gd name="connsiteX11" fmla="*/ 15709 w 21600"/>
                <a:gd name="connsiteY11" fmla="*/ 9818 h 21600"/>
                <a:gd name="connsiteX12" fmla="*/ 15709 w 21600"/>
                <a:gd name="connsiteY12" fmla="*/ 11782 h 21600"/>
                <a:gd name="connsiteX13" fmla="*/ 15709 w 21600"/>
                <a:gd name="connsiteY13" fmla="*/ 8836 h 21600"/>
                <a:gd name="connsiteX14" fmla="*/ 12764 w 21600"/>
                <a:gd name="connsiteY14" fmla="*/ 8836 h 21600"/>
                <a:gd name="connsiteX15" fmla="*/ 12764 w 21600"/>
                <a:gd name="connsiteY15" fmla="*/ 5891 h 21600"/>
                <a:gd name="connsiteX16" fmla="*/ 11782 w 21600"/>
                <a:gd name="connsiteY16" fmla="*/ 4909 h 21600"/>
                <a:gd name="connsiteX17" fmla="*/ 9818 w 21600"/>
                <a:gd name="connsiteY17" fmla="*/ 4909 h 21600"/>
                <a:gd name="connsiteX18" fmla="*/ 8836 w 21600"/>
                <a:gd name="connsiteY18" fmla="*/ 5891 h 21600"/>
                <a:gd name="connsiteX19" fmla="*/ 8836 w 21600"/>
                <a:gd name="connsiteY19" fmla="*/ 8836 h 21600"/>
                <a:gd name="connsiteX20" fmla="*/ 5891 w 21600"/>
                <a:gd name="connsiteY20" fmla="*/ 8836 h 21600"/>
                <a:gd name="connsiteX21" fmla="*/ 4909 w 21600"/>
                <a:gd name="connsiteY21" fmla="*/ 9818 h 21600"/>
                <a:gd name="connsiteX22" fmla="*/ 4909 w 21600"/>
                <a:gd name="connsiteY22" fmla="*/ 11782 h 21600"/>
                <a:gd name="connsiteX23" fmla="*/ 5891 w 21600"/>
                <a:gd name="connsiteY23" fmla="*/ 12764 h 21600"/>
                <a:gd name="connsiteX24" fmla="*/ 8836 w 21600"/>
                <a:gd name="connsiteY24" fmla="*/ 12764 h 21600"/>
                <a:gd name="connsiteX25" fmla="*/ 8836 w 21600"/>
                <a:gd name="connsiteY25" fmla="*/ 15709 h 21600"/>
                <a:gd name="connsiteX26" fmla="*/ 9818 w 21600"/>
                <a:gd name="connsiteY26" fmla="*/ 16691 h 21600"/>
                <a:gd name="connsiteX27" fmla="*/ 11782 w 21600"/>
                <a:gd name="connsiteY27" fmla="*/ 16691 h 21600"/>
                <a:gd name="connsiteX28" fmla="*/ 12764 w 21600"/>
                <a:gd name="connsiteY28" fmla="*/ 15709 h 21600"/>
                <a:gd name="connsiteX29" fmla="*/ 12764 w 21600"/>
                <a:gd name="connsiteY29" fmla="*/ 12764 h 21600"/>
                <a:gd name="connsiteX30" fmla="*/ 15709 w 21600"/>
                <a:gd name="connsiteY30" fmla="*/ 12764 h 21600"/>
                <a:gd name="connsiteX31" fmla="*/ 16691 w 21600"/>
                <a:gd name="connsiteY31" fmla="*/ 11782 h 21600"/>
                <a:gd name="connsiteX32" fmla="*/ 16691 w 21600"/>
                <a:gd name="connsiteY32" fmla="*/ 9818 h 21600"/>
                <a:gd name="connsiteX33" fmla="*/ 15709 w 21600"/>
                <a:gd name="connsiteY33" fmla="*/ 8836 h 21600"/>
                <a:gd name="connsiteX34" fmla="*/ 20618 w 21600"/>
                <a:gd name="connsiteY34" fmla="*/ 19636 h 21600"/>
                <a:gd name="connsiteX35" fmla="*/ 19636 w 21600"/>
                <a:gd name="connsiteY35" fmla="*/ 20618 h 21600"/>
                <a:gd name="connsiteX36" fmla="*/ 1964 w 21600"/>
                <a:gd name="connsiteY36" fmla="*/ 20618 h 21600"/>
                <a:gd name="connsiteX37" fmla="*/ 982 w 21600"/>
                <a:gd name="connsiteY37" fmla="*/ 19636 h 21600"/>
                <a:gd name="connsiteX38" fmla="*/ 982 w 21600"/>
                <a:gd name="connsiteY38" fmla="*/ 1964 h 21600"/>
                <a:gd name="connsiteX39" fmla="*/ 1964 w 21600"/>
                <a:gd name="connsiteY39" fmla="*/ 982 h 21600"/>
                <a:gd name="connsiteX40" fmla="*/ 19636 w 21600"/>
                <a:gd name="connsiteY40" fmla="*/ 982 h 21600"/>
                <a:gd name="connsiteX41" fmla="*/ 20618 w 21600"/>
                <a:gd name="connsiteY41" fmla="*/ 19636 h 21600"/>
                <a:gd name="connsiteX42" fmla="*/ 19636 w 21600"/>
                <a:gd name="connsiteY42" fmla="*/ 0 h 21600"/>
                <a:gd name="connsiteX43" fmla="*/ 1964 w 21600"/>
                <a:gd name="connsiteY43" fmla="*/ 0 h 21600"/>
                <a:gd name="connsiteX44" fmla="*/ 0 w 21600"/>
                <a:gd name="connsiteY44" fmla="*/ 1964 h 21600"/>
                <a:gd name="connsiteX45" fmla="*/ 0 w 21600"/>
                <a:gd name="connsiteY45" fmla="*/ 19636 h 21600"/>
                <a:gd name="connsiteX46" fmla="*/ 1964 w 21600"/>
                <a:gd name="connsiteY46" fmla="*/ 21600 h 21600"/>
                <a:gd name="connsiteX47" fmla="*/ 19636 w 21600"/>
                <a:gd name="connsiteY47" fmla="*/ 21600 h 21600"/>
                <a:gd name="connsiteX48" fmla="*/ 21600 w 21600"/>
                <a:gd name="connsiteY48" fmla="*/ 19636 h 21600"/>
                <a:gd name="connsiteX0" fmla="*/ 15709 w 21600"/>
                <a:gd name="connsiteY0" fmla="*/ 11782 h 21600"/>
                <a:gd name="connsiteX1" fmla="*/ 11782 w 21600"/>
                <a:gd name="connsiteY1" fmla="*/ 11782 h 21600"/>
                <a:gd name="connsiteX2" fmla="*/ 11782 w 21600"/>
                <a:gd name="connsiteY2" fmla="*/ 15709 h 21600"/>
                <a:gd name="connsiteX3" fmla="*/ 9818 w 21600"/>
                <a:gd name="connsiteY3" fmla="*/ 15709 h 21600"/>
                <a:gd name="connsiteX4" fmla="*/ 9818 w 21600"/>
                <a:gd name="connsiteY4" fmla="*/ 11782 h 21600"/>
                <a:gd name="connsiteX5" fmla="*/ 5891 w 21600"/>
                <a:gd name="connsiteY5" fmla="*/ 11782 h 21600"/>
                <a:gd name="connsiteX6" fmla="*/ 5891 w 21600"/>
                <a:gd name="connsiteY6" fmla="*/ 9818 h 21600"/>
                <a:gd name="connsiteX7" fmla="*/ 9818 w 21600"/>
                <a:gd name="connsiteY7" fmla="*/ 9818 h 21600"/>
                <a:gd name="connsiteX8" fmla="*/ 9818 w 21600"/>
                <a:gd name="connsiteY8" fmla="*/ 5891 h 21600"/>
                <a:gd name="connsiteX9" fmla="*/ 11782 w 21600"/>
                <a:gd name="connsiteY9" fmla="*/ 5891 h 21600"/>
                <a:gd name="connsiteX10" fmla="*/ 11782 w 21600"/>
                <a:gd name="connsiteY10" fmla="*/ 9818 h 21600"/>
                <a:gd name="connsiteX11" fmla="*/ 15709 w 21600"/>
                <a:gd name="connsiteY11" fmla="*/ 9818 h 21600"/>
                <a:gd name="connsiteX12" fmla="*/ 15709 w 21600"/>
                <a:gd name="connsiteY12" fmla="*/ 11782 h 21600"/>
                <a:gd name="connsiteX13" fmla="*/ 15709 w 21600"/>
                <a:gd name="connsiteY13" fmla="*/ 8836 h 21600"/>
                <a:gd name="connsiteX14" fmla="*/ 12764 w 21600"/>
                <a:gd name="connsiteY14" fmla="*/ 8836 h 21600"/>
                <a:gd name="connsiteX15" fmla="*/ 12764 w 21600"/>
                <a:gd name="connsiteY15" fmla="*/ 5891 h 21600"/>
                <a:gd name="connsiteX16" fmla="*/ 11782 w 21600"/>
                <a:gd name="connsiteY16" fmla="*/ 4909 h 21600"/>
                <a:gd name="connsiteX17" fmla="*/ 9818 w 21600"/>
                <a:gd name="connsiteY17" fmla="*/ 4909 h 21600"/>
                <a:gd name="connsiteX18" fmla="*/ 8836 w 21600"/>
                <a:gd name="connsiteY18" fmla="*/ 5891 h 21600"/>
                <a:gd name="connsiteX19" fmla="*/ 8836 w 21600"/>
                <a:gd name="connsiteY19" fmla="*/ 8836 h 21600"/>
                <a:gd name="connsiteX20" fmla="*/ 5891 w 21600"/>
                <a:gd name="connsiteY20" fmla="*/ 8836 h 21600"/>
                <a:gd name="connsiteX21" fmla="*/ 4909 w 21600"/>
                <a:gd name="connsiteY21" fmla="*/ 9818 h 21600"/>
                <a:gd name="connsiteX22" fmla="*/ 4909 w 21600"/>
                <a:gd name="connsiteY22" fmla="*/ 11782 h 21600"/>
                <a:gd name="connsiteX23" fmla="*/ 5891 w 21600"/>
                <a:gd name="connsiteY23" fmla="*/ 12764 h 21600"/>
                <a:gd name="connsiteX24" fmla="*/ 8836 w 21600"/>
                <a:gd name="connsiteY24" fmla="*/ 12764 h 21600"/>
                <a:gd name="connsiteX25" fmla="*/ 8836 w 21600"/>
                <a:gd name="connsiteY25" fmla="*/ 15709 h 21600"/>
                <a:gd name="connsiteX26" fmla="*/ 9818 w 21600"/>
                <a:gd name="connsiteY26" fmla="*/ 16691 h 21600"/>
                <a:gd name="connsiteX27" fmla="*/ 11782 w 21600"/>
                <a:gd name="connsiteY27" fmla="*/ 16691 h 21600"/>
                <a:gd name="connsiteX28" fmla="*/ 12764 w 21600"/>
                <a:gd name="connsiteY28" fmla="*/ 15709 h 21600"/>
                <a:gd name="connsiteX29" fmla="*/ 12764 w 21600"/>
                <a:gd name="connsiteY29" fmla="*/ 12764 h 21600"/>
                <a:gd name="connsiteX30" fmla="*/ 15709 w 21600"/>
                <a:gd name="connsiteY30" fmla="*/ 12764 h 21600"/>
                <a:gd name="connsiteX31" fmla="*/ 16691 w 21600"/>
                <a:gd name="connsiteY31" fmla="*/ 11782 h 21600"/>
                <a:gd name="connsiteX32" fmla="*/ 16691 w 21600"/>
                <a:gd name="connsiteY32" fmla="*/ 9818 h 21600"/>
                <a:gd name="connsiteX33" fmla="*/ 15709 w 21600"/>
                <a:gd name="connsiteY33" fmla="*/ 8836 h 21600"/>
                <a:gd name="connsiteX34" fmla="*/ 20618 w 21600"/>
                <a:gd name="connsiteY34" fmla="*/ 19636 h 21600"/>
                <a:gd name="connsiteX35" fmla="*/ 19636 w 21600"/>
                <a:gd name="connsiteY35" fmla="*/ 20618 h 21600"/>
                <a:gd name="connsiteX36" fmla="*/ 1964 w 21600"/>
                <a:gd name="connsiteY36" fmla="*/ 20618 h 21600"/>
                <a:gd name="connsiteX37" fmla="*/ 982 w 21600"/>
                <a:gd name="connsiteY37" fmla="*/ 19636 h 21600"/>
                <a:gd name="connsiteX38" fmla="*/ 982 w 21600"/>
                <a:gd name="connsiteY38" fmla="*/ 1964 h 21600"/>
                <a:gd name="connsiteX39" fmla="*/ 1964 w 21600"/>
                <a:gd name="connsiteY39" fmla="*/ 982 h 21600"/>
                <a:gd name="connsiteX40" fmla="*/ 19636 w 21600"/>
                <a:gd name="connsiteY40" fmla="*/ 982 h 21600"/>
                <a:gd name="connsiteX41" fmla="*/ 20618 w 21600"/>
                <a:gd name="connsiteY41" fmla="*/ 19636 h 21600"/>
                <a:gd name="connsiteX42" fmla="*/ 1964 w 21600"/>
                <a:gd name="connsiteY42" fmla="*/ 0 h 21600"/>
                <a:gd name="connsiteX43" fmla="*/ 0 w 21600"/>
                <a:gd name="connsiteY43" fmla="*/ 1964 h 21600"/>
                <a:gd name="connsiteX44" fmla="*/ 0 w 21600"/>
                <a:gd name="connsiteY44" fmla="*/ 19636 h 21600"/>
                <a:gd name="connsiteX45" fmla="*/ 1964 w 21600"/>
                <a:gd name="connsiteY45" fmla="*/ 21600 h 21600"/>
                <a:gd name="connsiteX46" fmla="*/ 19636 w 21600"/>
                <a:gd name="connsiteY46" fmla="*/ 21600 h 21600"/>
                <a:gd name="connsiteX47" fmla="*/ 21600 w 21600"/>
                <a:gd name="connsiteY47" fmla="*/ 19636 h 21600"/>
                <a:gd name="connsiteX0" fmla="*/ 15709 w 21600"/>
                <a:gd name="connsiteY0" fmla="*/ 11782 h 21600"/>
                <a:gd name="connsiteX1" fmla="*/ 11782 w 21600"/>
                <a:gd name="connsiteY1" fmla="*/ 11782 h 21600"/>
                <a:gd name="connsiteX2" fmla="*/ 11782 w 21600"/>
                <a:gd name="connsiteY2" fmla="*/ 15709 h 21600"/>
                <a:gd name="connsiteX3" fmla="*/ 9818 w 21600"/>
                <a:gd name="connsiteY3" fmla="*/ 15709 h 21600"/>
                <a:gd name="connsiteX4" fmla="*/ 9818 w 21600"/>
                <a:gd name="connsiteY4" fmla="*/ 11782 h 21600"/>
                <a:gd name="connsiteX5" fmla="*/ 5891 w 21600"/>
                <a:gd name="connsiteY5" fmla="*/ 11782 h 21600"/>
                <a:gd name="connsiteX6" fmla="*/ 5891 w 21600"/>
                <a:gd name="connsiteY6" fmla="*/ 9818 h 21600"/>
                <a:gd name="connsiteX7" fmla="*/ 9818 w 21600"/>
                <a:gd name="connsiteY7" fmla="*/ 9818 h 21600"/>
                <a:gd name="connsiteX8" fmla="*/ 9818 w 21600"/>
                <a:gd name="connsiteY8" fmla="*/ 5891 h 21600"/>
                <a:gd name="connsiteX9" fmla="*/ 11782 w 21600"/>
                <a:gd name="connsiteY9" fmla="*/ 5891 h 21600"/>
                <a:gd name="connsiteX10" fmla="*/ 11782 w 21600"/>
                <a:gd name="connsiteY10" fmla="*/ 9818 h 21600"/>
                <a:gd name="connsiteX11" fmla="*/ 15709 w 21600"/>
                <a:gd name="connsiteY11" fmla="*/ 9818 h 21600"/>
                <a:gd name="connsiteX12" fmla="*/ 15709 w 21600"/>
                <a:gd name="connsiteY12" fmla="*/ 11782 h 21600"/>
                <a:gd name="connsiteX13" fmla="*/ 15709 w 21600"/>
                <a:gd name="connsiteY13" fmla="*/ 8836 h 21600"/>
                <a:gd name="connsiteX14" fmla="*/ 12764 w 21600"/>
                <a:gd name="connsiteY14" fmla="*/ 8836 h 21600"/>
                <a:gd name="connsiteX15" fmla="*/ 12764 w 21600"/>
                <a:gd name="connsiteY15" fmla="*/ 5891 h 21600"/>
                <a:gd name="connsiteX16" fmla="*/ 11782 w 21600"/>
                <a:gd name="connsiteY16" fmla="*/ 4909 h 21600"/>
                <a:gd name="connsiteX17" fmla="*/ 9818 w 21600"/>
                <a:gd name="connsiteY17" fmla="*/ 4909 h 21600"/>
                <a:gd name="connsiteX18" fmla="*/ 8836 w 21600"/>
                <a:gd name="connsiteY18" fmla="*/ 5891 h 21600"/>
                <a:gd name="connsiteX19" fmla="*/ 8836 w 21600"/>
                <a:gd name="connsiteY19" fmla="*/ 8836 h 21600"/>
                <a:gd name="connsiteX20" fmla="*/ 5891 w 21600"/>
                <a:gd name="connsiteY20" fmla="*/ 8836 h 21600"/>
                <a:gd name="connsiteX21" fmla="*/ 4909 w 21600"/>
                <a:gd name="connsiteY21" fmla="*/ 9818 h 21600"/>
                <a:gd name="connsiteX22" fmla="*/ 4909 w 21600"/>
                <a:gd name="connsiteY22" fmla="*/ 11782 h 21600"/>
                <a:gd name="connsiteX23" fmla="*/ 5891 w 21600"/>
                <a:gd name="connsiteY23" fmla="*/ 12764 h 21600"/>
                <a:gd name="connsiteX24" fmla="*/ 8836 w 21600"/>
                <a:gd name="connsiteY24" fmla="*/ 12764 h 21600"/>
                <a:gd name="connsiteX25" fmla="*/ 8836 w 21600"/>
                <a:gd name="connsiteY25" fmla="*/ 15709 h 21600"/>
                <a:gd name="connsiteX26" fmla="*/ 9818 w 21600"/>
                <a:gd name="connsiteY26" fmla="*/ 16691 h 21600"/>
                <a:gd name="connsiteX27" fmla="*/ 11782 w 21600"/>
                <a:gd name="connsiteY27" fmla="*/ 16691 h 21600"/>
                <a:gd name="connsiteX28" fmla="*/ 12764 w 21600"/>
                <a:gd name="connsiteY28" fmla="*/ 15709 h 21600"/>
                <a:gd name="connsiteX29" fmla="*/ 12764 w 21600"/>
                <a:gd name="connsiteY29" fmla="*/ 12764 h 21600"/>
                <a:gd name="connsiteX30" fmla="*/ 15709 w 21600"/>
                <a:gd name="connsiteY30" fmla="*/ 12764 h 21600"/>
                <a:gd name="connsiteX31" fmla="*/ 16691 w 21600"/>
                <a:gd name="connsiteY31" fmla="*/ 11782 h 21600"/>
                <a:gd name="connsiteX32" fmla="*/ 16691 w 21600"/>
                <a:gd name="connsiteY32" fmla="*/ 9818 h 21600"/>
                <a:gd name="connsiteX33" fmla="*/ 15709 w 21600"/>
                <a:gd name="connsiteY33" fmla="*/ 8836 h 21600"/>
                <a:gd name="connsiteX34" fmla="*/ 20618 w 21600"/>
                <a:gd name="connsiteY34" fmla="*/ 19636 h 21600"/>
                <a:gd name="connsiteX35" fmla="*/ 19636 w 21600"/>
                <a:gd name="connsiteY35" fmla="*/ 20618 h 21600"/>
                <a:gd name="connsiteX36" fmla="*/ 1964 w 21600"/>
                <a:gd name="connsiteY36" fmla="*/ 20618 h 21600"/>
                <a:gd name="connsiteX37" fmla="*/ 982 w 21600"/>
                <a:gd name="connsiteY37" fmla="*/ 19636 h 21600"/>
                <a:gd name="connsiteX38" fmla="*/ 982 w 21600"/>
                <a:gd name="connsiteY38" fmla="*/ 1964 h 21600"/>
                <a:gd name="connsiteX39" fmla="*/ 1964 w 21600"/>
                <a:gd name="connsiteY39" fmla="*/ 982 h 21600"/>
                <a:gd name="connsiteX40" fmla="*/ 20618 w 21600"/>
                <a:gd name="connsiteY40" fmla="*/ 19636 h 21600"/>
                <a:gd name="connsiteX41" fmla="*/ 1964 w 21600"/>
                <a:gd name="connsiteY41" fmla="*/ 0 h 21600"/>
                <a:gd name="connsiteX42" fmla="*/ 0 w 21600"/>
                <a:gd name="connsiteY42" fmla="*/ 1964 h 21600"/>
                <a:gd name="connsiteX43" fmla="*/ 0 w 21600"/>
                <a:gd name="connsiteY43" fmla="*/ 19636 h 21600"/>
                <a:gd name="connsiteX44" fmla="*/ 1964 w 21600"/>
                <a:gd name="connsiteY44" fmla="*/ 21600 h 21600"/>
                <a:gd name="connsiteX45" fmla="*/ 19636 w 21600"/>
                <a:gd name="connsiteY45" fmla="*/ 21600 h 21600"/>
                <a:gd name="connsiteX46" fmla="*/ 21600 w 21600"/>
                <a:gd name="connsiteY46" fmla="*/ 19636 h 21600"/>
                <a:gd name="connsiteX0" fmla="*/ 15709 w 20618"/>
                <a:gd name="connsiteY0" fmla="*/ 11782 h 21600"/>
                <a:gd name="connsiteX1" fmla="*/ 11782 w 20618"/>
                <a:gd name="connsiteY1" fmla="*/ 11782 h 21600"/>
                <a:gd name="connsiteX2" fmla="*/ 11782 w 20618"/>
                <a:gd name="connsiteY2" fmla="*/ 15709 h 21600"/>
                <a:gd name="connsiteX3" fmla="*/ 9818 w 20618"/>
                <a:gd name="connsiteY3" fmla="*/ 15709 h 21600"/>
                <a:gd name="connsiteX4" fmla="*/ 9818 w 20618"/>
                <a:gd name="connsiteY4" fmla="*/ 11782 h 21600"/>
                <a:gd name="connsiteX5" fmla="*/ 5891 w 20618"/>
                <a:gd name="connsiteY5" fmla="*/ 11782 h 21600"/>
                <a:gd name="connsiteX6" fmla="*/ 5891 w 20618"/>
                <a:gd name="connsiteY6" fmla="*/ 9818 h 21600"/>
                <a:gd name="connsiteX7" fmla="*/ 9818 w 20618"/>
                <a:gd name="connsiteY7" fmla="*/ 9818 h 21600"/>
                <a:gd name="connsiteX8" fmla="*/ 9818 w 20618"/>
                <a:gd name="connsiteY8" fmla="*/ 5891 h 21600"/>
                <a:gd name="connsiteX9" fmla="*/ 11782 w 20618"/>
                <a:gd name="connsiteY9" fmla="*/ 5891 h 21600"/>
                <a:gd name="connsiteX10" fmla="*/ 11782 w 20618"/>
                <a:gd name="connsiteY10" fmla="*/ 9818 h 21600"/>
                <a:gd name="connsiteX11" fmla="*/ 15709 w 20618"/>
                <a:gd name="connsiteY11" fmla="*/ 9818 h 21600"/>
                <a:gd name="connsiteX12" fmla="*/ 15709 w 20618"/>
                <a:gd name="connsiteY12" fmla="*/ 11782 h 21600"/>
                <a:gd name="connsiteX13" fmla="*/ 15709 w 20618"/>
                <a:gd name="connsiteY13" fmla="*/ 8836 h 21600"/>
                <a:gd name="connsiteX14" fmla="*/ 12764 w 20618"/>
                <a:gd name="connsiteY14" fmla="*/ 8836 h 21600"/>
                <a:gd name="connsiteX15" fmla="*/ 12764 w 20618"/>
                <a:gd name="connsiteY15" fmla="*/ 5891 h 21600"/>
                <a:gd name="connsiteX16" fmla="*/ 11782 w 20618"/>
                <a:gd name="connsiteY16" fmla="*/ 4909 h 21600"/>
                <a:gd name="connsiteX17" fmla="*/ 9818 w 20618"/>
                <a:gd name="connsiteY17" fmla="*/ 4909 h 21600"/>
                <a:gd name="connsiteX18" fmla="*/ 8836 w 20618"/>
                <a:gd name="connsiteY18" fmla="*/ 5891 h 21600"/>
                <a:gd name="connsiteX19" fmla="*/ 8836 w 20618"/>
                <a:gd name="connsiteY19" fmla="*/ 8836 h 21600"/>
                <a:gd name="connsiteX20" fmla="*/ 5891 w 20618"/>
                <a:gd name="connsiteY20" fmla="*/ 8836 h 21600"/>
                <a:gd name="connsiteX21" fmla="*/ 4909 w 20618"/>
                <a:gd name="connsiteY21" fmla="*/ 9818 h 21600"/>
                <a:gd name="connsiteX22" fmla="*/ 4909 w 20618"/>
                <a:gd name="connsiteY22" fmla="*/ 11782 h 21600"/>
                <a:gd name="connsiteX23" fmla="*/ 5891 w 20618"/>
                <a:gd name="connsiteY23" fmla="*/ 12764 h 21600"/>
                <a:gd name="connsiteX24" fmla="*/ 8836 w 20618"/>
                <a:gd name="connsiteY24" fmla="*/ 12764 h 21600"/>
                <a:gd name="connsiteX25" fmla="*/ 8836 w 20618"/>
                <a:gd name="connsiteY25" fmla="*/ 15709 h 21600"/>
                <a:gd name="connsiteX26" fmla="*/ 9818 w 20618"/>
                <a:gd name="connsiteY26" fmla="*/ 16691 h 21600"/>
                <a:gd name="connsiteX27" fmla="*/ 11782 w 20618"/>
                <a:gd name="connsiteY27" fmla="*/ 16691 h 21600"/>
                <a:gd name="connsiteX28" fmla="*/ 12764 w 20618"/>
                <a:gd name="connsiteY28" fmla="*/ 15709 h 21600"/>
                <a:gd name="connsiteX29" fmla="*/ 12764 w 20618"/>
                <a:gd name="connsiteY29" fmla="*/ 12764 h 21600"/>
                <a:gd name="connsiteX30" fmla="*/ 15709 w 20618"/>
                <a:gd name="connsiteY30" fmla="*/ 12764 h 21600"/>
                <a:gd name="connsiteX31" fmla="*/ 16691 w 20618"/>
                <a:gd name="connsiteY31" fmla="*/ 11782 h 21600"/>
                <a:gd name="connsiteX32" fmla="*/ 16691 w 20618"/>
                <a:gd name="connsiteY32" fmla="*/ 9818 h 21600"/>
                <a:gd name="connsiteX33" fmla="*/ 15709 w 20618"/>
                <a:gd name="connsiteY33" fmla="*/ 8836 h 21600"/>
                <a:gd name="connsiteX34" fmla="*/ 20618 w 20618"/>
                <a:gd name="connsiteY34" fmla="*/ 19636 h 21600"/>
                <a:gd name="connsiteX35" fmla="*/ 19636 w 20618"/>
                <a:gd name="connsiteY35" fmla="*/ 20618 h 21600"/>
                <a:gd name="connsiteX36" fmla="*/ 1964 w 20618"/>
                <a:gd name="connsiteY36" fmla="*/ 20618 h 21600"/>
                <a:gd name="connsiteX37" fmla="*/ 982 w 20618"/>
                <a:gd name="connsiteY37" fmla="*/ 19636 h 21600"/>
                <a:gd name="connsiteX38" fmla="*/ 982 w 20618"/>
                <a:gd name="connsiteY38" fmla="*/ 1964 h 21600"/>
                <a:gd name="connsiteX39" fmla="*/ 1964 w 20618"/>
                <a:gd name="connsiteY39" fmla="*/ 982 h 21600"/>
                <a:gd name="connsiteX40" fmla="*/ 20618 w 20618"/>
                <a:gd name="connsiteY40" fmla="*/ 19636 h 21600"/>
                <a:gd name="connsiteX41" fmla="*/ 1964 w 20618"/>
                <a:gd name="connsiteY41" fmla="*/ 0 h 21600"/>
                <a:gd name="connsiteX42" fmla="*/ 0 w 20618"/>
                <a:gd name="connsiteY42" fmla="*/ 1964 h 21600"/>
                <a:gd name="connsiteX43" fmla="*/ 0 w 20618"/>
                <a:gd name="connsiteY43" fmla="*/ 19636 h 21600"/>
                <a:gd name="connsiteX44" fmla="*/ 1964 w 20618"/>
                <a:gd name="connsiteY44" fmla="*/ 21600 h 21600"/>
                <a:gd name="connsiteX45" fmla="*/ 19636 w 20618"/>
                <a:gd name="connsiteY45" fmla="*/ 21600 h 21600"/>
                <a:gd name="connsiteX0" fmla="*/ 15709 w 20618"/>
                <a:gd name="connsiteY0" fmla="*/ 11782 h 21600"/>
                <a:gd name="connsiteX1" fmla="*/ 11782 w 20618"/>
                <a:gd name="connsiteY1" fmla="*/ 11782 h 21600"/>
                <a:gd name="connsiteX2" fmla="*/ 11782 w 20618"/>
                <a:gd name="connsiteY2" fmla="*/ 15709 h 21600"/>
                <a:gd name="connsiteX3" fmla="*/ 9818 w 20618"/>
                <a:gd name="connsiteY3" fmla="*/ 15709 h 21600"/>
                <a:gd name="connsiteX4" fmla="*/ 9818 w 20618"/>
                <a:gd name="connsiteY4" fmla="*/ 11782 h 21600"/>
                <a:gd name="connsiteX5" fmla="*/ 5891 w 20618"/>
                <a:gd name="connsiteY5" fmla="*/ 11782 h 21600"/>
                <a:gd name="connsiteX6" fmla="*/ 5891 w 20618"/>
                <a:gd name="connsiteY6" fmla="*/ 9818 h 21600"/>
                <a:gd name="connsiteX7" fmla="*/ 9818 w 20618"/>
                <a:gd name="connsiteY7" fmla="*/ 9818 h 21600"/>
                <a:gd name="connsiteX8" fmla="*/ 9818 w 20618"/>
                <a:gd name="connsiteY8" fmla="*/ 5891 h 21600"/>
                <a:gd name="connsiteX9" fmla="*/ 11782 w 20618"/>
                <a:gd name="connsiteY9" fmla="*/ 5891 h 21600"/>
                <a:gd name="connsiteX10" fmla="*/ 11782 w 20618"/>
                <a:gd name="connsiteY10" fmla="*/ 9818 h 21600"/>
                <a:gd name="connsiteX11" fmla="*/ 15709 w 20618"/>
                <a:gd name="connsiteY11" fmla="*/ 9818 h 21600"/>
                <a:gd name="connsiteX12" fmla="*/ 15709 w 20618"/>
                <a:gd name="connsiteY12" fmla="*/ 11782 h 21600"/>
                <a:gd name="connsiteX13" fmla="*/ 15709 w 20618"/>
                <a:gd name="connsiteY13" fmla="*/ 8836 h 21600"/>
                <a:gd name="connsiteX14" fmla="*/ 12764 w 20618"/>
                <a:gd name="connsiteY14" fmla="*/ 8836 h 21600"/>
                <a:gd name="connsiteX15" fmla="*/ 12764 w 20618"/>
                <a:gd name="connsiteY15" fmla="*/ 5891 h 21600"/>
                <a:gd name="connsiteX16" fmla="*/ 11782 w 20618"/>
                <a:gd name="connsiteY16" fmla="*/ 4909 h 21600"/>
                <a:gd name="connsiteX17" fmla="*/ 9818 w 20618"/>
                <a:gd name="connsiteY17" fmla="*/ 4909 h 21600"/>
                <a:gd name="connsiteX18" fmla="*/ 8836 w 20618"/>
                <a:gd name="connsiteY18" fmla="*/ 5891 h 21600"/>
                <a:gd name="connsiteX19" fmla="*/ 8836 w 20618"/>
                <a:gd name="connsiteY19" fmla="*/ 8836 h 21600"/>
                <a:gd name="connsiteX20" fmla="*/ 5891 w 20618"/>
                <a:gd name="connsiteY20" fmla="*/ 8836 h 21600"/>
                <a:gd name="connsiteX21" fmla="*/ 4909 w 20618"/>
                <a:gd name="connsiteY21" fmla="*/ 9818 h 21600"/>
                <a:gd name="connsiteX22" fmla="*/ 4909 w 20618"/>
                <a:gd name="connsiteY22" fmla="*/ 11782 h 21600"/>
                <a:gd name="connsiteX23" fmla="*/ 5891 w 20618"/>
                <a:gd name="connsiteY23" fmla="*/ 12764 h 21600"/>
                <a:gd name="connsiteX24" fmla="*/ 8836 w 20618"/>
                <a:gd name="connsiteY24" fmla="*/ 12764 h 21600"/>
                <a:gd name="connsiteX25" fmla="*/ 8836 w 20618"/>
                <a:gd name="connsiteY25" fmla="*/ 15709 h 21600"/>
                <a:gd name="connsiteX26" fmla="*/ 9818 w 20618"/>
                <a:gd name="connsiteY26" fmla="*/ 16691 h 21600"/>
                <a:gd name="connsiteX27" fmla="*/ 11782 w 20618"/>
                <a:gd name="connsiteY27" fmla="*/ 16691 h 21600"/>
                <a:gd name="connsiteX28" fmla="*/ 12764 w 20618"/>
                <a:gd name="connsiteY28" fmla="*/ 15709 h 21600"/>
                <a:gd name="connsiteX29" fmla="*/ 12764 w 20618"/>
                <a:gd name="connsiteY29" fmla="*/ 12764 h 21600"/>
                <a:gd name="connsiteX30" fmla="*/ 15709 w 20618"/>
                <a:gd name="connsiteY30" fmla="*/ 12764 h 21600"/>
                <a:gd name="connsiteX31" fmla="*/ 16691 w 20618"/>
                <a:gd name="connsiteY31" fmla="*/ 11782 h 21600"/>
                <a:gd name="connsiteX32" fmla="*/ 16691 w 20618"/>
                <a:gd name="connsiteY32" fmla="*/ 9818 h 21600"/>
                <a:gd name="connsiteX33" fmla="*/ 15709 w 20618"/>
                <a:gd name="connsiteY33" fmla="*/ 8836 h 21600"/>
                <a:gd name="connsiteX34" fmla="*/ 20618 w 20618"/>
                <a:gd name="connsiteY34" fmla="*/ 19636 h 21600"/>
                <a:gd name="connsiteX35" fmla="*/ 19636 w 20618"/>
                <a:gd name="connsiteY35" fmla="*/ 20618 h 21600"/>
                <a:gd name="connsiteX36" fmla="*/ 1964 w 20618"/>
                <a:gd name="connsiteY36" fmla="*/ 20618 h 21600"/>
                <a:gd name="connsiteX37" fmla="*/ 982 w 20618"/>
                <a:gd name="connsiteY37" fmla="*/ 19636 h 21600"/>
                <a:gd name="connsiteX38" fmla="*/ 982 w 20618"/>
                <a:gd name="connsiteY38" fmla="*/ 1964 h 21600"/>
                <a:gd name="connsiteX39" fmla="*/ 1964 w 20618"/>
                <a:gd name="connsiteY39" fmla="*/ 982 h 21600"/>
                <a:gd name="connsiteX40" fmla="*/ 20618 w 20618"/>
                <a:gd name="connsiteY40" fmla="*/ 19636 h 21600"/>
                <a:gd name="connsiteX41" fmla="*/ 1964 w 20618"/>
                <a:gd name="connsiteY41" fmla="*/ 0 h 21600"/>
                <a:gd name="connsiteX42" fmla="*/ 0 w 20618"/>
                <a:gd name="connsiteY42" fmla="*/ 1964 h 21600"/>
                <a:gd name="connsiteX43" fmla="*/ 0 w 20618"/>
                <a:gd name="connsiteY43" fmla="*/ 19636 h 21600"/>
                <a:gd name="connsiteX44" fmla="*/ 1964 w 20618"/>
                <a:gd name="connsiteY44" fmla="*/ 21600 h 21600"/>
                <a:gd name="connsiteX0" fmla="*/ 15709 w 19636"/>
                <a:gd name="connsiteY0" fmla="*/ 11782 h 21600"/>
                <a:gd name="connsiteX1" fmla="*/ 11782 w 19636"/>
                <a:gd name="connsiteY1" fmla="*/ 11782 h 21600"/>
                <a:gd name="connsiteX2" fmla="*/ 11782 w 19636"/>
                <a:gd name="connsiteY2" fmla="*/ 15709 h 21600"/>
                <a:gd name="connsiteX3" fmla="*/ 9818 w 19636"/>
                <a:gd name="connsiteY3" fmla="*/ 15709 h 21600"/>
                <a:gd name="connsiteX4" fmla="*/ 9818 w 19636"/>
                <a:gd name="connsiteY4" fmla="*/ 11782 h 21600"/>
                <a:gd name="connsiteX5" fmla="*/ 5891 w 19636"/>
                <a:gd name="connsiteY5" fmla="*/ 11782 h 21600"/>
                <a:gd name="connsiteX6" fmla="*/ 5891 w 19636"/>
                <a:gd name="connsiteY6" fmla="*/ 9818 h 21600"/>
                <a:gd name="connsiteX7" fmla="*/ 9818 w 19636"/>
                <a:gd name="connsiteY7" fmla="*/ 9818 h 21600"/>
                <a:gd name="connsiteX8" fmla="*/ 9818 w 19636"/>
                <a:gd name="connsiteY8" fmla="*/ 5891 h 21600"/>
                <a:gd name="connsiteX9" fmla="*/ 11782 w 19636"/>
                <a:gd name="connsiteY9" fmla="*/ 5891 h 21600"/>
                <a:gd name="connsiteX10" fmla="*/ 11782 w 19636"/>
                <a:gd name="connsiteY10" fmla="*/ 9818 h 21600"/>
                <a:gd name="connsiteX11" fmla="*/ 15709 w 19636"/>
                <a:gd name="connsiteY11" fmla="*/ 9818 h 21600"/>
                <a:gd name="connsiteX12" fmla="*/ 15709 w 19636"/>
                <a:gd name="connsiteY12" fmla="*/ 11782 h 21600"/>
                <a:gd name="connsiteX13" fmla="*/ 15709 w 19636"/>
                <a:gd name="connsiteY13" fmla="*/ 8836 h 21600"/>
                <a:gd name="connsiteX14" fmla="*/ 12764 w 19636"/>
                <a:gd name="connsiteY14" fmla="*/ 8836 h 21600"/>
                <a:gd name="connsiteX15" fmla="*/ 12764 w 19636"/>
                <a:gd name="connsiteY15" fmla="*/ 5891 h 21600"/>
                <a:gd name="connsiteX16" fmla="*/ 11782 w 19636"/>
                <a:gd name="connsiteY16" fmla="*/ 4909 h 21600"/>
                <a:gd name="connsiteX17" fmla="*/ 9818 w 19636"/>
                <a:gd name="connsiteY17" fmla="*/ 4909 h 21600"/>
                <a:gd name="connsiteX18" fmla="*/ 8836 w 19636"/>
                <a:gd name="connsiteY18" fmla="*/ 5891 h 21600"/>
                <a:gd name="connsiteX19" fmla="*/ 8836 w 19636"/>
                <a:gd name="connsiteY19" fmla="*/ 8836 h 21600"/>
                <a:gd name="connsiteX20" fmla="*/ 5891 w 19636"/>
                <a:gd name="connsiteY20" fmla="*/ 8836 h 21600"/>
                <a:gd name="connsiteX21" fmla="*/ 4909 w 19636"/>
                <a:gd name="connsiteY21" fmla="*/ 9818 h 21600"/>
                <a:gd name="connsiteX22" fmla="*/ 4909 w 19636"/>
                <a:gd name="connsiteY22" fmla="*/ 11782 h 21600"/>
                <a:gd name="connsiteX23" fmla="*/ 5891 w 19636"/>
                <a:gd name="connsiteY23" fmla="*/ 12764 h 21600"/>
                <a:gd name="connsiteX24" fmla="*/ 8836 w 19636"/>
                <a:gd name="connsiteY24" fmla="*/ 12764 h 21600"/>
                <a:gd name="connsiteX25" fmla="*/ 8836 w 19636"/>
                <a:gd name="connsiteY25" fmla="*/ 15709 h 21600"/>
                <a:gd name="connsiteX26" fmla="*/ 9818 w 19636"/>
                <a:gd name="connsiteY26" fmla="*/ 16691 h 21600"/>
                <a:gd name="connsiteX27" fmla="*/ 11782 w 19636"/>
                <a:gd name="connsiteY27" fmla="*/ 16691 h 21600"/>
                <a:gd name="connsiteX28" fmla="*/ 12764 w 19636"/>
                <a:gd name="connsiteY28" fmla="*/ 15709 h 21600"/>
                <a:gd name="connsiteX29" fmla="*/ 12764 w 19636"/>
                <a:gd name="connsiteY29" fmla="*/ 12764 h 21600"/>
                <a:gd name="connsiteX30" fmla="*/ 15709 w 19636"/>
                <a:gd name="connsiteY30" fmla="*/ 12764 h 21600"/>
                <a:gd name="connsiteX31" fmla="*/ 16691 w 19636"/>
                <a:gd name="connsiteY31" fmla="*/ 11782 h 21600"/>
                <a:gd name="connsiteX32" fmla="*/ 16691 w 19636"/>
                <a:gd name="connsiteY32" fmla="*/ 9818 h 21600"/>
                <a:gd name="connsiteX33" fmla="*/ 15709 w 19636"/>
                <a:gd name="connsiteY33" fmla="*/ 8836 h 21600"/>
                <a:gd name="connsiteX34" fmla="*/ 1964 w 19636"/>
                <a:gd name="connsiteY34" fmla="*/ 982 h 21600"/>
                <a:gd name="connsiteX35" fmla="*/ 19636 w 19636"/>
                <a:gd name="connsiteY35" fmla="*/ 20618 h 21600"/>
                <a:gd name="connsiteX36" fmla="*/ 1964 w 19636"/>
                <a:gd name="connsiteY36" fmla="*/ 20618 h 21600"/>
                <a:gd name="connsiteX37" fmla="*/ 982 w 19636"/>
                <a:gd name="connsiteY37" fmla="*/ 19636 h 21600"/>
                <a:gd name="connsiteX38" fmla="*/ 982 w 19636"/>
                <a:gd name="connsiteY38" fmla="*/ 1964 h 21600"/>
                <a:gd name="connsiteX39" fmla="*/ 1964 w 19636"/>
                <a:gd name="connsiteY39" fmla="*/ 982 h 21600"/>
                <a:gd name="connsiteX40" fmla="*/ 1964 w 19636"/>
                <a:gd name="connsiteY40" fmla="*/ 0 h 21600"/>
                <a:gd name="connsiteX41" fmla="*/ 0 w 19636"/>
                <a:gd name="connsiteY41" fmla="*/ 1964 h 21600"/>
                <a:gd name="connsiteX42" fmla="*/ 0 w 19636"/>
                <a:gd name="connsiteY42" fmla="*/ 19636 h 21600"/>
                <a:gd name="connsiteX43" fmla="*/ 1964 w 19636"/>
                <a:gd name="connsiteY43" fmla="*/ 21600 h 21600"/>
                <a:gd name="connsiteX0" fmla="*/ 15709 w 16691"/>
                <a:gd name="connsiteY0" fmla="*/ 11782 h 21600"/>
                <a:gd name="connsiteX1" fmla="*/ 11782 w 16691"/>
                <a:gd name="connsiteY1" fmla="*/ 11782 h 21600"/>
                <a:gd name="connsiteX2" fmla="*/ 11782 w 16691"/>
                <a:gd name="connsiteY2" fmla="*/ 15709 h 21600"/>
                <a:gd name="connsiteX3" fmla="*/ 9818 w 16691"/>
                <a:gd name="connsiteY3" fmla="*/ 15709 h 21600"/>
                <a:gd name="connsiteX4" fmla="*/ 9818 w 16691"/>
                <a:gd name="connsiteY4" fmla="*/ 11782 h 21600"/>
                <a:gd name="connsiteX5" fmla="*/ 5891 w 16691"/>
                <a:gd name="connsiteY5" fmla="*/ 11782 h 21600"/>
                <a:gd name="connsiteX6" fmla="*/ 5891 w 16691"/>
                <a:gd name="connsiteY6" fmla="*/ 9818 h 21600"/>
                <a:gd name="connsiteX7" fmla="*/ 9818 w 16691"/>
                <a:gd name="connsiteY7" fmla="*/ 9818 h 21600"/>
                <a:gd name="connsiteX8" fmla="*/ 9818 w 16691"/>
                <a:gd name="connsiteY8" fmla="*/ 5891 h 21600"/>
                <a:gd name="connsiteX9" fmla="*/ 11782 w 16691"/>
                <a:gd name="connsiteY9" fmla="*/ 5891 h 21600"/>
                <a:gd name="connsiteX10" fmla="*/ 11782 w 16691"/>
                <a:gd name="connsiteY10" fmla="*/ 9818 h 21600"/>
                <a:gd name="connsiteX11" fmla="*/ 15709 w 16691"/>
                <a:gd name="connsiteY11" fmla="*/ 9818 h 21600"/>
                <a:gd name="connsiteX12" fmla="*/ 15709 w 16691"/>
                <a:gd name="connsiteY12" fmla="*/ 11782 h 21600"/>
                <a:gd name="connsiteX13" fmla="*/ 15709 w 16691"/>
                <a:gd name="connsiteY13" fmla="*/ 8836 h 21600"/>
                <a:gd name="connsiteX14" fmla="*/ 12764 w 16691"/>
                <a:gd name="connsiteY14" fmla="*/ 8836 h 21600"/>
                <a:gd name="connsiteX15" fmla="*/ 12764 w 16691"/>
                <a:gd name="connsiteY15" fmla="*/ 5891 h 21600"/>
                <a:gd name="connsiteX16" fmla="*/ 11782 w 16691"/>
                <a:gd name="connsiteY16" fmla="*/ 4909 h 21600"/>
                <a:gd name="connsiteX17" fmla="*/ 9818 w 16691"/>
                <a:gd name="connsiteY17" fmla="*/ 4909 h 21600"/>
                <a:gd name="connsiteX18" fmla="*/ 8836 w 16691"/>
                <a:gd name="connsiteY18" fmla="*/ 5891 h 21600"/>
                <a:gd name="connsiteX19" fmla="*/ 8836 w 16691"/>
                <a:gd name="connsiteY19" fmla="*/ 8836 h 21600"/>
                <a:gd name="connsiteX20" fmla="*/ 5891 w 16691"/>
                <a:gd name="connsiteY20" fmla="*/ 8836 h 21600"/>
                <a:gd name="connsiteX21" fmla="*/ 4909 w 16691"/>
                <a:gd name="connsiteY21" fmla="*/ 9818 h 21600"/>
                <a:gd name="connsiteX22" fmla="*/ 4909 w 16691"/>
                <a:gd name="connsiteY22" fmla="*/ 11782 h 21600"/>
                <a:gd name="connsiteX23" fmla="*/ 5891 w 16691"/>
                <a:gd name="connsiteY23" fmla="*/ 12764 h 21600"/>
                <a:gd name="connsiteX24" fmla="*/ 8836 w 16691"/>
                <a:gd name="connsiteY24" fmla="*/ 12764 h 21600"/>
                <a:gd name="connsiteX25" fmla="*/ 8836 w 16691"/>
                <a:gd name="connsiteY25" fmla="*/ 15709 h 21600"/>
                <a:gd name="connsiteX26" fmla="*/ 9818 w 16691"/>
                <a:gd name="connsiteY26" fmla="*/ 16691 h 21600"/>
                <a:gd name="connsiteX27" fmla="*/ 11782 w 16691"/>
                <a:gd name="connsiteY27" fmla="*/ 16691 h 21600"/>
                <a:gd name="connsiteX28" fmla="*/ 12764 w 16691"/>
                <a:gd name="connsiteY28" fmla="*/ 15709 h 21600"/>
                <a:gd name="connsiteX29" fmla="*/ 12764 w 16691"/>
                <a:gd name="connsiteY29" fmla="*/ 12764 h 21600"/>
                <a:gd name="connsiteX30" fmla="*/ 15709 w 16691"/>
                <a:gd name="connsiteY30" fmla="*/ 12764 h 21600"/>
                <a:gd name="connsiteX31" fmla="*/ 16691 w 16691"/>
                <a:gd name="connsiteY31" fmla="*/ 11782 h 21600"/>
                <a:gd name="connsiteX32" fmla="*/ 16691 w 16691"/>
                <a:gd name="connsiteY32" fmla="*/ 9818 h 21600"/>
                <a:gd name="connsiteX33" fmla="*/ 15709 w 16691"/>
                <a:gd name="connsiteY33" fmla="*/ 8836 h 21600"/>
                <a:gd name="connsiteX34" fmla="*/ 1964 w 16691"/>
                <a:gd name="connsiteY34" fmla="*/ 982 h 21600"/>
                <a:gd name="connsiteX35" fmla="*/ 1964 w 16691"/>
                <a:gd name="connsiteY35" fmla="*/ 20618 h 21600"/>
                <a:gd name="connsiteX36" fmla="*/ 982 w 16691"/>
                <a:gd name="connsiteY36" fmla="*/ 19636 h 21600"/>
                <a:gd name="connsiteX37" fmla="*/ 982 w 16691"/>
                <a:gd name="connsiteY37" fmla="*/ 1964 h 21600"/>
                <a:gd name="connsiteX38" fmla="*/ 1964 w 16691"/>
                <a:gd name="connsiteY38" fmla="*/ 982 h 21600"/>
                <a:gd name="connsiteX39" fmla="*/ 1964 w 16691"/>
                <a:gd name="connsiteY39" fmla="*/ 0 h 21600"/>
                <a:gd name="connsiteX40" fmla="*/ 0 w 16691"/>
                <a:gd name="connsiteY40" fmla="*/ 1964 h 21600"/>
                <a:gd name="connsiteX41" fmla="*/ 0 w 16691"/>
                <a:gd name="connsiteY41" fmla="*/ 19636 h 21600"/>
                <a:gd name="connsiteX42" fmla="*/ 1964 w 16691"/>
                <a:gd name="connsiteY42" fmla="*/ 21600 h 21600"/>
                <a:gd name="connsiteX0" fmla="*/ 15709 w 16691"/>
                <a:gd name="connsiteY0" fmla="*/ 11782 h 20618"/>
                <a:gd name="connsiteX1" fmla="*/ 11782 w 16691"/>
                <a:gd name="connsiteY1" fmla="*/ 11782 h 20618"/>
                <a:gd name="connsiteX2" fmla="*/ 11782 w 16691"/>
                <a:gd name="connsiteY2" fmla="*/ 15709 h 20618"/>
                <a:gd name="connsiteX3" fmla="*/ 9818 w 16691"/>
                <a:gd name="connsiteY3" fmla="*/ 15709 h 20618"/>
                <a:gd name="connsiteX4" fmla="*/ 9818 w 16691"/>
                <a:gd name="connsiteY4" fmla="*/ 11782 h 20618"/>
                <a:gd name="connsiteX5" fmla="*/ 5891 w 16691"/>
                <a:gd name="connsiteY5" fmla="*/ 11782 h 20618"/>
                <a:gd name="connsiteX6" fmla="*/ 5891 w 16691"/>
                <a:gd name="connsiteY6" fmla="*/ 9818 h 20618"/>
                <a:gd name="connsiteX7" fmla="*/ 9818 w 16691"/>
                <a:gd name="connsiteY7" fmla="*/ 9818 h 20618"/>
                <a:gd name="connsiteX8" fmla="*/ 9818 w 16691"/>
                <a:gd name="connsiteY8" fmla="*/ 5891 h 20618"/>
                <a:gd name="connsiteX9" fmla="*/ 11782 w 16691"/>
                <a:gd name="connsiteY9" fmla="*/ 5891 h 20618"/>
                <a:gd name="connsiteX10" fmla="*/ 11782 w 16691"/>
                <a:gd name="connsiteY10" fmla="*/ 9818 h 20618"/>
                <a:gd name="connsiteX11" fmla="*/ 15709 w 16691"/>
                <a:gd name="connsiteY11" fmla="*/ 9818 h 20618"/>
                <a:gd name="connsiteX12" fmla="*/ 15709 w 16691"/>
                <a:gd name="connsiteY12" fmla="*/ 11782 h 20618"/>
                <a:gd name="connsiteX13" fmla="*/ 15709 w 16691"/>
                <a:gd name="connsiteY13" fmla="*/ 8836 h 20618"/>
                <a:gd name="connsiteX14" fmla="*/ 12764 w 16691"/>
                <a:gd name="connsiteY14" fmla="*/ 8836 h 20618"/>
                <a:gd name="connsiteX15" fmla="*/ 12764 w 16691"/>
                <a:gd name="connsiteY15" fmla="*/ 5891 h 20618"/>
                <a:gd name="connsiteX16" fmla="*/ 11782 w 16691"/>
                <a:gd name="connsiteY16" fmla="*/ 4909 h 20618"/>
                <a:gd name="connsiteX17" fmla="*/ 9818 w 16691"/>
                <a:gd name="connsiteY17" fmla="*/ 4909 h 20618"/>
                <a:gd name="connsiteX18" fmla="*/ 8836 w 16691"/>
                <a:gd name="connsiteY18" fmla="*/ 5891 h 20618"/>
                <a:gd name="connsiteX19" fmla="*/ 8836 w 16691"/>
                <a:gd name="connsiteY19" fmla="*/ 8836 h 20618"/>
                <a:gd name="connsiteX20" fmla="*/ 5891 w 16691"/>
                <a:gd name="connsiteY20" fmla="*/ 8836 h 20618"/>
                <a:gd name="connsiteX21" fmla="*/ 4909 w 16691"/>
                <a:gd name="connsiteY21" fmla="*/ 9818 h 20618"/>
                <a:gd name="connsiteX22" fmla="*/ 4909 w 16691"/>
                <a:gd name="connsiteY22" fmla="*/ 11782 h 20618"/>
                <a:gd name="connsiteX23" fmla="*/ 5891 w 16691"/>
                <a:gd name="connsiteY23" fmla="*/ 12764 h 20618"/>
                <a:gd name="connsiteX24" fmla="*/ 8836 w 16691"/>
                <a:gd name="connsiteY24" fmla="*/ 12764 h 20618"/>
                <a:gd name="connsiteX25" fmla="*/ 8836 w 16691"/>
                <a:gd name="connsiteY25" fmla="*/ 15709 h 20618"/>
                <a:gd name="connsiteX26" fmla="*/ 9818 w 16691"/>
                <a:gd name="connsiteY26" fmla="*/ 16691 h 20618"/>
                <a:gd name="connsiteX27" fmla="*/ 11782 w 16691"/>
                <a:gd name="connsiteY27" fmla="*/ 16691 h 20618"/>
                <a:gd name="connsiteX28" fmla="*/ 12764 w 16691"/>
                <a:gd name="connsiteY28" fmla="*/ 15709 h 20618"/>
                <a:gd name="connsiteX29" fmla="*/ 12764 w 16691"/>
                <a:gd name="connsiteY29" fmla="*/ 12764 h 20618"/>
                <a:gd name="connsiteX30" fmla="*/ 15709 w 16691"/>
                <a:gd name="connsiteY30" fmla="*/ 12764 h 20618"/>
                <a:gd name="connsiteX31" fmla="*/ 16691 w 16691"/>
                <a:gd name="connsiteY31" fmla="*/ 11782 h 20618"/>
                <a:gd name="connsiteX32" fmla="*/ 16691 w 16691"/>
                <a:gd name="connsiteY32" fmla="*/ 9818 h 20618"/>
                <a:gd name="connsiteX33" fmla="*/ 15709 w 16691"/>
                <a:gd name="connsiteY33" fmla="*/ 8836 h 20618"/>
                <a:gd name="connsiteX34" fmla="*/ 1964 w 16691"/>
                <a:gd name="connsiteY34" fmla="*/ 982 h 20618"/>
                <a:gd name="connsiteX35" fmla="*/ 1964 w 16691"/>
                <a:gd name="connsiteY35" fmla="*/ 20618 h 20618"/>
                <a:gd name="connsiteX36" fmla="*/ 982 w 16691"/>
                <a:gd name="connsiteY36" fmla="*/ 19636 h 20618"/>
                <a:gd name="connsiteX37" fmla="*/ 982 w 16691"/>
                <a:gd name="connsiteY37" fmla="*/ 1964 h 20618"/>
                <a:gd name="connsiteX38" fmla="*/ 1964 w 16691"/>
                <a:gd name="connsiteY38" fmla="*/ 982 h 20618"/>
                <a:gd name="connsiteX39" fmla="*/ 1964 w 16691"/>
                <a:gd name="connsiteY39" fmla="*/ 0 h 20618"/>
                <a:gd name="connsiteX40" fmla="*/ 0 w 16691"/>
                <a:gd name="connsiteY40" fmla="*/ 1964 h 20618"/>
                <a:gd name="connsiteX41" fmla="*/ 0 w 16691"/>
                <a:gd name="connsiteY41" fmla="*/ 19636 h 20618"/>
                <a:gd name="connsiteX0" fmla="*/ 15709 w 16691"/>
                <a:gd name="connsiteY0" fmla="*/ 11782 h 20618"/>
                <a:gd name="connsiteX1" fmla="*/ 11782 w 16691"/>
                <a:gd name="connsiteY1" fmla="*/ 11782 h 20618"/>
                <a:gd name="connsiteX2" fmla="*/ 11782 w 16691"/>
                <a:gd name="connsiteY2" fmla="*/ 15709 h 20618"/>
                <a:gd name="connsiteX3" fmla="*/ 9818 w 16691"/>
                <a:gd name="connsiteY3" fmla="*/ 15709 h 20618"/>
                <a:gd name="connsiteX4" fmla="*/ 9818 w 16691"/>
                <a:gd name="connsiteY4" fmla="*/ 11782 h 20618"/>
                <a:gd name="connsiteX5" fmla="*/ 5891 w 16691"/>
                <a:gd name="connsiteY5" fmla="*/ 11782 h 20618"/>
                <a:gd name="connsiteX6" fmla="*/ 5891 w 16691"/>
                <a:gd name="connsiteY6" fmla="*/ 9818 h 20618"/>
                <a:gd name="connsiteX7" fmla="*/ 9818 w 16691"/>
                <a:gd name="connsiteY7" fmla="*/ 9818 h 20618"/>
                <a:gd name="connsiteX8" fmla="*/ 9818 w 16691"/>
                <a:gd name="connsiteY8" fmla="*/ 5891 h 20618"/>
                <a:gd name="connsiteX9" fmla="*/ 11782 w 16691"/>
                <a:gd name="connsiteY9" fmla="*/ 5891 h 20618"/>
                <a:gd name="connsiteX10" fmla="*/ 11782 w 16691"/>
                <a:gd name="connsiteY10" fmla="*/ 9818 h 20618"/>
                <a:gd name="connsiteX11" fmla="*/ 15709 w 16691"/>
                <a:gd name="connsiteY11" fmla="*/ 9818 h 20618"/>
                <a:gd name="connsiteX12" fmla="*/ 15709 w 16691"/>
                <a:gd name="connsiteY12" fmla="*/ 11782 h 20618"/>
                <a:gd name="connsiteX13" fmla="*/ 15709 w 16691"/>
                <a:gd name="connsiteY13" fmla="*/ 8836 h 20618"/>
                <a:gd name="connsiteX14" fmla="*/ 12764 w 16691"/>
                <a:gd name="connsiteY14" fmla="*/ 8836 h 20618"/>
                <a:gd name="connsiteX15" fmla="*/ 12764 w 16691"/>
                <a:gd name="connsiteY15" fmla="*/ 5891 h 20618"/>
                <a:gd name="connsiteX16" fmla="*/ 11782 w 16691"/>
                <a:gd name="connsiteY16" fmla="*/ 4909 h 20618"/>
                <a:gd name="connsiteX17" fmla="*/ 9818 w 16691"/>
                <a:gd name="connsiteY17" fmla="*/ 4909 h 20618"/>
                <a:gd name="connsiteX18" fmla="*/ 8836 w 16691"/>
                <a:gd name="connsiteY18" fmla="*/ 5891 h 20618"/>
                <a:gd name="connsiteX19" fmla="*/ 8836 w 16691"/>
                <a:gd name="connsiteY19" fmla="*/ 8836 h 20618"/>
                <a:gd name="connsiteX20" fmla="*/ 5891 w 16691"/>
                <a:gd name="connsiteY20" fmla="*/ 8836 h 20618"/>
                <a:gd name="connsiteX21" fmla="*/ 4909 w 16691"/>
                <a:gd name="connsiteY21" fmla="*/ 9818 h 20618"/>
                <a:gd name="connsiteX22" fmla="*/ 4909 w 16691"/>
                <a:gd name="connsiteY22" fmla="*/ 11782 h 20618"/>
                <a:gd name="connsiteX23" fmla="*/ 5891 w 16691"/>
                <a:gd name="connsiteY23" fmla="*/ 12764 h 20618"/>
                <a:gd name="connsiteX24" fmla="*/ 8836 w 16691"/>
                <a:gd name="connsiteY24" fmla="*/ 12764 h 20618"/>
                <a:gd name="connsiteX25" fmla="*/ 8836 w 16691"/>
                <a:gd name="connsiteY25" fmla="*/ 15709 h 20618"/>
                <a:gd name="connsiteX26" fmla="*/ 9818 w 16691"/>
                <a:gd name="connsiteY26" fmla="*/ 16691 h 20618"/>
                <a:gd name="connsiteX27" fmla="*/ 11782 w 16691"/>
                <a:gd name="connsiteY27" fmla="*/ 16691 h 20618"/>
                <a:gd name="connsiteX28" fmla="*/ 12764 w 16691"/>
                <a:gd name="connsiteY28" fmla="*/ 15709 h 20618"/>
                <a:gd name="connsiteX29" fmla="*/ 12764 w 16691"/>
                <a:gd name="connsiteY29" fmla="*/ 12764 h 20618"/>
                <a:gd name="connsiteX30" fmla="*/ 15709 w 16691"/>
                <a:gd name="connsiteY30" fmla="*/ 12764 h 20618"/>
                <a:gd name="connsiteX31" fmla="*/ 16691 w 16691"/>
                <a:gd name="connsiteY31" fmla="*/ 11782 h 20618"/>
                <a:gd name="connsiteX32" fmla="*/ 16691 w 16691"/>
                <a:gd name="connsiteY32" fmla="*/ 9818 h 20618"/>
                <a:gd name="connsiteX33" fmla="*/ 15709 w 16691"/>
                <a:gd name="connsiteY33" fmla="*/ 8836 h 20618"/>
                <a:gd name="connsiteX34" fmla="*/ 1964 w 16691"/>
                <a:gd name="connsiteY34" fmla="*/ 982 h 20618"/>
                <a:gd name="connsiteX35" fmla="*/ 1964 w 16691"/>
                <a:gd name="connsiteY35" fmla="*/ 20618 h 20618"/>
                <a:gd name="connsiteX36" fmla="*/ 982 w 16691"/>
                <a:gd name="connsiteY36" fmla="*/ 19636 h 20618"/>
                <a:gd name="connsiteX37" fmla="*/ 982 w 16691"/>
                <a:gd name="connsiteY37" fmla="*/ 1964 h 20618"/>
                <a:gd name="connsiteX38" fmla="*/ 1964 w 16691"/>
                <a:gd name="connsiteY38" fmla="*/ 982 h 20618"/>
                <a:gd name="connsiteX39" fmla="*/ 1964 w 16691"/>
                <a:gd name="connsiteY39" fmla="*/ 0 h 20618"/>
                <a:gd name="connsiteX40" fmla="*/ 0 w 16691"/>
                <a:gd name="connsiteY40" fmla="*/ 1964 h 20618"/>
                <a:gd name="connsiteX0" fmla="*/ 15709 w 16691"/>
                <a:gd name="connsiteY0" fmla="*/ 11782 h 20619"/>
                <a:gd name="connsiteX1" fmla="*/ 11782 w 16691"/>
                <a:gd name="connsiteY1" fmla="*/ 11782 h 20619"/>
                <a:gd name="connsiteX2" fmla="*/ 11782 w 16691"/>
                <a:gd name="connsiteY2" fmla="*/ 15709 h 20619"/>
                <a:gd name="connsiteX3" fmla="*/ 9818 w 16691"/>
                <a:gd name="connsiteY3" fmla="*/ 15709 h 20619"/>
                <a:gd name="connsiteX4" fmla="*/ 9818 w 16691"/>
                <a:gd name="connsiteY4" fmla="*/ 11782 h 20619"/>
                <a:gd name="connsiteX5" fmla="*/ 5891 w 16691"/>
                <a:gd name="connsiteY5" fmla="*/ 11782 h 20619"/>
                <a:gd name="connsiteX6" fmla="*/ 5891 w 16691"/>
                <a:gd name="connsiteY6" fmla="*/ 9818 h 20619"/>
                <a:gd name="connsiteX7" fmla="*/ 9818 w 16691"/>
                <a:gd name="connsiteY7" fmla="*/ 9818 h 20619"/>
                <a:gd name="connsiteX8" fmla="*/ 9818 w 16691"/>
                <a:gd name="connsiteY8" fmla="*/ 5891 h 20619"/>
                <a:gd name="connsiteX9" fmla="*/ 11782 w 16691"/>
                <a:gd name="connsiteY9" fmla="*/ 5891 h 20619"/>
                <a:gd name="connsiteX10" fmla="*/ 11782 w 16691"/>
                <a:gd name="connsiteY10" fmla="*/ 9818 h 20619"/>
                <a:gd name="connsiteX11" fmla="*/ 15709 w 16691"/>
                <a:gd name="connsiteY11" fmla="*/ 9818 h 20619"/>
                <a:gd name="connsiteX12" fmla="*/ 15709 w 16691"/>
                <a:gd name="connsiteY12" fmla="*/ 11782 h 20619"/>
                <a:gd name="connsiteX13" fmla="*/ 15709 w 16691"/>
                <a:gd name="connsiteY13" fmla="*/ 8836 h 20619"/>
                <a:gd name="connsiteX14" fmla="*/ 12764 w 16691"/>
                <a:gd name="connsiteY14" fmla="*/ 8836 h 20619"/>
                <a:gd name="connsiteX15" fmla="*/ 12764 w 16691"/>
                <a:gd name="connsiteY15" fmla="*/ 5891 h 20619"/>
                <a:gd name="connsiteX16" fmla="*/ 11782 w 16691"/>
                <a:gd name="connsiteY16" fmla="*/ 4909 h 20619"/>
                <a:gd name="connsiteX17" fmla="*/ 9818 w 16691"/>
                <a:gd name="connsiteY17" fmla="*/ 4909 h 20619"/>
                <a:gd name="connsiteX18" fmla="*/ 8836 w 16691"/>
                <a:gd name="connsiteY18" fmla="*/ 5891 h 20619"/>
                <a:gd name="connsiteX19" fmla="*/ 8836 w 16691"/>
                <a:gd name="connsiteY19" fmla="*/ 8836 h 20619"/>
                <a:gd name="connsiteX20" fmla="*/ 5891 w 16691"/>
                <a:gd name="connsiteY20" fmla="*/ 8836 h 20619"/>
                <a:gd name="connsiteX21" fmla="*/ 4909 w 16691"/>
                <a:gd name="connsiteY21" fmla="*/ 9818 h 20619"/>
                <a:gd name="connsiteX22" fmla="*/ 4909 w 16691"/>
                <a:gd name="connsiteY22" fmla="*/ 11782 h 20619"/>
                <a:gd name="connsiteX23" fmla="*/ 5891 w 16691"/>
                <a:gd name="connsiteY23" fmla="*/ 12764 h 20619"/>
                <a:gd name="connsiteX24" fmla="*/ 8836 w 16691"/>
                <a:gd name="connsiteY24" fmla="*/ 12764 h 20619"/>
                <a:gd name="connsiteX25" fmla="*/ 8836 w 16691"/>
                <a:gd name="connsiteY25" fmla="*/ 15709 h 20619"/>
                <a:gd name="connsiteX26" fmla="*/ 9818 w 16691"/>
                <a:gd name="connsiteY26" fmla="*/ 16691 h 20619"/>
                <a:gd name="connsiteX27" fmla="*/ 11782 w 16691"/>
                <a:gd name="connsiteY27" fmla="*/ 16691 h 20619"/>
                <a:gd name="connsiteX28" fmla="*/ 12764 w 16691"/>
                <a:gd name="connsiteY28" fmla="*/ 15709 h 20619"/>
                <a:gd name="connsiteX29" fmla="*/ 12764 w 16691"/>
                <a:gd name="connsiteY29" fmla="*/ 12764 h 20619"/>
                <a:gd name="connsiteX30" fmla="*/ 15709 w 16691"/>
                <a:gd name="connsiteY30" fmla="*/ 12764 h 20619"/>
                <a:gd name="connsiteX31" fmla="*/ 16691 w 16691"/>
                <a:gd name="connsiteY31" fmla="*/ 11782 h 20619"/>
                <a:gd name="connsiteX32" fmla="*/ 16691 w 16691"/>
                <a:gd name="connsiteY32" fmla="*/ 9818 h 20619"/>
                <a:gd name="connsiteX33" fmla="*/ 15709 w 16691"/>
                <a:gd name="connsiteY33" fmla="*/ 8836 h 20619"/>
                <a:gd name="connsiteX34" fmla="*/ 1964 w 16691"/>
                <a:gd name="connsiteY34" fmla="*/ 982 h 20619"/>
                <a:gd name="connsiteX35" fmla="*/ 1964 w 16691"/>
                <a:gd name="connsiteY35" fmla="*/ 20618 h 20619"/>
                <a:gd name="connsiteX36" fmla="*/ 982 w 16691"/>
                <a:gd name="connsiteY36" fmla="*/ 1964 h 20619"/>
                <a:gd name="connsiteX37" fmla="*/ 1964 w 16691"/>
                <a:gd name="connsiteY37" fmla="*/ 982 h 20619"/>
                <a:gd name="connsiteX38" fmla="*/ 1964 w 16691"/>
                <a:gd name="connsiteY38" fmla="*/ 0 h 20619"/>
                <a:gd name="connsiteX39" fmla="*/ 0 w 16691"/>
                <a:gd name="connsiteY39" fmla="*/ 1964 h 20619"/>
                <a:gd name="connsiteX0" fmla="*/ 15709 w 16691"/>
                <a:gd name="connsiteY0" fmla="*/ 11782 h 16691"/>
                <a:gd name="connsiteX1" fmla="*/ 11782 w 16691"/>
                <a:gd name="connsiteY1" fmla="*/ 11782 h 16691"/>
                <a:gd name="connsiteX2" fmla="*/ 11782 w 16691"/>
                <a:gd name="connsiteY2" fmla="*/ 15709 h 16691"/>
                <a:gd name="connsiteX3" fmla="*/ 9818 w 16691"/>
                <a:gd name="connsiteY3" fmla="*/ 15709 h 16691"/>
                <a:gd name="connsiteX4" fmla="*/ 9818 w 16691"/>
                <a:gd name="connsiteY4" fmla="*/ 11782 h 16691"/>
                <a:gd name="connsiteX5" fmla="*/ 5891 w 16691"/>
                <a:gd name="connsiteY5" fmla="*/ 11782 h 16691"/>
                <a:gd name="connsiteX6" fmla="*/ 5891 w 16691"/>
                <a:gd name="connsiteY6" fmla="*/ 9818 h 16691"/>
                <a:gd name="connsiteX7" fmla="*/ 9818 w 16691"/>
                <a:gd name="connsiteY7" fmla="*/ 9818 h 16691"/>
                <a:gd name="connsiteX8" fmla="*/ 9818 w 16691"/>
                <a:gd name="connsiteY8" fmla="*/ 5891 h 16691"/>
                <a:gd name="connsiteX9" fmla="*/ 11782 w 16691"/>
                <a:gd name="connsiteY9" fmla="*/ 5891 h 16691"/>
                <a:gd name="connsiteX10" fmla="*/ 11782 w 16691"/>
                <a:gd name="connsiteY10" fmla="*/ 9818 h 16691"/>
                <a:gd name="connsiteX11" fmla="*/ 15709 w 16691"/>
                <a:gd name="connsiteY11" fmla="*/ 9818 h 16691"/>
                <a:gd name="connsiteX12" fmla="*/ 15709 w 16691"/>
                <a:gd name="connsiteY12" fmla="*/ 11782 h 16691"/>
                <a:gd name="connsiteX13" fmla="*/ 15709 w 16691"/>
                <a:gd name="connsiteY13" fmla="*/ 8836 h 16691"/>
                <a:gd name="connsiteX14" fmla="*/ 12764 w 16691"/>
                <a:gd name="connsiteY14" fmla="*/ 8836 h 16691"/>
                <a:gd name="connsiteX15" fmla="*/ 12764 w 16691"/>
                <a:gd name="connsiteY15" fmla="*/ 5891 h 16691"/>
                <a:gd name="connsiteX16" fmla="*/ 11782 w 16691"/>
                <a:gd name="connsiteY16" fmla="*/ 4909 h 16691"/>
                <a:gd name="connsiteX17" fmla="*/ 9818 w 16691"/>
                <a:gd name="connsiteY17" fmla="*/ 4909 h 16691"/>
                <a:gd name="connsiteX18" fmla="*/ 8836 w 16691"/>
                <a:gd name="connsiteY18" fmla="*/ 5891 h 16691"/>
                <a:gd name="connsiteX19" fmla="*/ 8836 w 16691"/>
                <a:gd name="connsiteY19" fmla="*/ 8836 h 16691"/>
                <a:gd name="connsiteX20" fmla="*/ 5891 w 16691"/>
                <a:gd name="connsiteY20" fmla="*/ 8836 h 16691"/>
                <a:gd name="connsiteX21" fmla="*/ 4909 w 16691"/>
                <a:gd name="connsiteY21" fmla="*/ 9818 h 16691"/>
                <a:gd name="connsiteX22" fmla="*/ 4909 w 16691"/>
                <a:gd name="connsiteY22" fmla="*/ 11782 h 16691"/>
                <a:gd name="connsiteX23" fmla="*/ 5891 w 16691"/>
                <a:gd name="connsiteY23" fmla="*/ 12764 h 16691"/>
                <a:gd name="connsiteX24" fmla="*/ 8836 w 16691"/>
                <a:gd name="connsiteY24" fmla="*/ 12764 h 16691"/>
                <a:gd name="connsiteX25" fmla="*/ 8836 w 16691"/>
                <a:gd name="connsiteY25" fmla="*/ 15709 h 16691"/>
                <a:gd name="connsiteX26" fmla="*/ 9818 w 16691"/>
                <a:gd name="connsiteY26" fmla="*/ 16691 h 16691"/>
                <a:gd name="connsiteX27" fmla="*/ 11782 w 16691"/>
                <a:gd name="connsiteY27" fmla="*/ 16691 h 16691"/>
                <a:gd name="connsiteX28" fmla="*/ 12764 w 16691"/>
                <a:gd name="connsiteY28" fmla="*/ 15709 h 16691"/>
                <a:gd name="connsiteX29" fmla="*/ 12764 w 16691"/>
                <a:gd name="connsiteY29" fmla="*/ 12764 h 16691"/>
                <a:gd name="connsiteX30" fmla="*/ 15709 w 16691"/>
                <a:gd name="connsiteY30" fmla="*/ 12764 h 16691"/>
                <a:gd name="connsiteX31" fmla="*/ 16691 w 16691"/>
                <a:gd name="connsiteY31" fmla="*/ 11782 h 16691"/>
                <a:gd name="connsiteX32" fmla="*/ 16691 w 16691"/>
                <a:gd name="connsiteY32" fmla="*/ 9818 h 16691"/>
                <a:gd name="connsiteX33" fmla="*/ 15709 w 16691"/>
                <a:gd name="connsiteY33" fmla="*/ 8836 h 16691"/>
                <a:gd name="connsiteX34" fmla="*/ 1964 w 16691"/>
                <a:gd name="connsiteY34" fmla="*/ 982 h 16691"/>
                <a:gd name="connsiteX35" fmla="*/ 982 w 16691"/>
                <a:gd name="connsiteY35" fmla="*/ 1964 h 16691"/>
                <a:gd name="connsiteX36" fmla="*/ 1964 w 16691"/>
                <a:gd name="connsiteY36" fmla="*/ 982 h 16691"/>
                <a:gd name="connsiteX37" fmla="*/ 1964 w 16691"/>
                <a:gd name="connsiteY37" fmla="*/ 0 h 16691"/>
                <a:gd name="connsiteX38" fmla="*/ 0 w 16691"/>
                <a:gd name="connsiteY38" fmla="*/ 1964 h 16691"/>
                <a:gd name="connsiteX0" fmla="*/ 14727 w 15709"/>
                <a:gd name="connsiteY0" fmla="*/ 10800 h 15709"/>
                <a:gd name="connsiteX1" fmla="*/ 10800 w 15709"/>
                <a:gd name="connsiteY1" fmla="*/ 10800 h 15709"/>
                <a:gd name="connsiteX2" fmla="*/ 10800 w 15709"/>
                <a:gd name="connsiteY2" fmla="*/ 14727 h 15709"/>
                <a:gd name="connsiteX3" fmla="*/ 8836 w 15709"/>
                <a:gd name="connsiteY3" fmla="*/ 14727 h 15709"/>
                <a:gd name="connsiteX4" fmla="*/ 8836 w 15709"/>
                <a:gd name="connsiteY4" fmla="*/ 10800 h 15709"/>
                <a:gd name="connsiteX5" fmla="*/ 4909 w 15709"/>
                <a:gd name="connsiteY5" fmla="*/ 10800 h 15709"/>
                <a:gd name="connsiteX6" fmla="*/ 4909 w 15709"/>
                <a:gd name="connsiteY6" fmla="*/ 8836 h 15709"/>
                <a:gd name="connsiteX7" fmla="*/ 8836 w 15709"/>
                <a:gd name="connsiteY7" fmla="*/ 8836 h 15709"/>
                <a:gd name="connsiteX8" fmla="*/ 8836 w 15709"/>
                <a:gd name="connsiteY8" fmla="*/ 4909 h 15709"/>
                <a:gd name="connsiteX9" fmla="*/ 10800 w 15709"/>
                <a:gd name="connsiteY9" fmla="*/ 4909 h 15709"/>
                <a:gd name="connsiteX10" fmla="*/ 10800 w 15709"/>
                <a:gd name="connsiteY10" fmla="*/ 8836 h 15709"/>
                <a:gd name="connsiteX11" fmla="*/ 14727 w 15709"/>
                <a:gd name="connsiteY11" fmla="*/ 8836 h 15709"/>
                <a:gd name="connsiteX12" fmla="*/ 14727 w 15709"/>
                <a:gd name="connsiteY12" fmla="*/ 10800 h 15709"/>
                <a:gd name="connsiteX13" fmla="*/ 14727 w 15709"/>
                <a:gd name="connsiteY13" fmla="*/ 7854 h 15709"/>
                <a:gd name="connsiteX14" fmla="*/ 11782 w 15709"/>
                <a:gd name="connsiteY14" fmla="*/ 7854 h 15709"/>
                <a:gd name="connsiteX15" fmla="*/ 11782 w 15709"/>
                <a:gd name="connsiteY15" fmla="*/ 4909 h 15709"/>
                <a:gd name="connsiteX16" fmla="*/ 10800 w 15709"/>
                <a:gd name="connsiteY16" fmla="*/ 3927 h 15709"/>
                <a:gd name="connsiteX17" fmla="*/ 8836 w 15709"/>
                <a:gd name="connsiteY17" fmla="*/ 3927 h 15709"/>
                <a:gd name="connsiteX18" fmla="*/ 7854 w 15709"/>
                <a:gd name="connsiteY18" fmla="*/ 4909 h 15709"/>
                <a:gd name="connsiteX19" fmla="*/ 7854 w 15709"/>
                <a:gd name="connsiteY19" fmla="*/ 7854 h 15709"/>
                <a:gd name="connsiteX20" fmla="*/ 4909 w 15709"/>
                <a:gd name="connsiteY20" fmla="*/ 7854 h 15709"/>
                <a:gd name="connsiteX21" fmla="*/ 3927 w 15709"/>
                <a:gd name="connsiteY21" fmla="*/ 8836 h 15709"/>
                <a:gd name="connsiteX22" fmla="*/ 3927 w 15709"/>
                <a:gd name="connsiteY22" fmla="*/ 10800 h 15709"/>
                <a:gd name="connsiteX23" fmla="*/ 4909 w 15709"/>
                <a:gd name="connsiteY23" fmla="*/ 11782 h 15709"/>
                <a:gd name="connsiteX24" fmla="*/ 7854 w 15709"/>
                <a:gd name="connsiteY24" fmla="*/ 11782 h 15709"/>
                <a:gd name="connsiteX25" fmla="*/ 7854 w 15709"/>
                <a:gd name="connsiteY25" fmla="*/ 14727 h 15709"/>
                <a:gd name="connsiteX26" fmla="*/ 8836 w 15709"/>
                <a:gd name="connsiteY26" fmla="*/ 15709 h 15709"/>
                <a:gd name="connsiteX27" fmla="*/ 10800 w 15709"/>
                <a:gd name="connsiteY27" fmla="*/ 15709 h 15709"/>
                <a:gd name="connsiteX28" fmla="*/ 11782 w 15709"/>
                <a:gd name="connsiteY28" fmla="*/ 14727 h 15709"/>
                <a:gd name="connsiteX29" fmla="*/ 11782 w 15709"/>
                <a:gd name="connsiteY29" fmla="*/ 11782 h 15709"/>
                <a:gd name="connsiteX30" fmla="*/ 14727 w 15709"/>
                <a:gd name="connsiteY30" fmla="*/ 11782 h 15709"/>
                <a:gd name="connsiteX31" fmla="*/ 15709 w 15709"/>
                <a:gd name="connsiteY31" fmla="*/ 10800 h 15709"/>
                <a:gd name="connsiteX32" fmla="*/ 15709 w 15709"/>
                <a:gd name="connsiteY32" fmla="*/ 8836 h 15709"/>
                <a:gd name="connsiteX33" fmla="*/ 14727 w 15709"/>
                <a:gd name="connsiteY33" fmla="*/ 7854 h 15709"/>
                <a:gd name="connsiteX34" fmla="*/ 982 w 15709"/>
                <a:gd name="connsiteY34" fmla="*/ 0 h 15709"/>
                <a:gd name="connsiteX35" fmla="*/ 0 w 15709"/>
                <a:gd name="connsiteY35" fmla="*/ 982 h 15709"/>
                <a:gd name="connsiteX36" fmla="*/ 982 w 15709"/>
                <a:gd name="connsiteY36" fmla="*/ 0 h 15709"/>
                <a:gd name="connsiteX0" fmla="*/ 10800 w 11782"/>
                <a:gd name="connsiteY0" fmla="*/ 6873 h 11782"/>
                <a:gd name="connsiteX1" fmla="*/ 6873 w 11782"/>
                <a:gd name="connsiteY1" fmla="*/ 6873 h 11782"/>
                <a:gd name="connsiteX2" fmla="*/ 6873 w 11782"/>
                <a:gd name="connsiteY2" fmla="*/ 10800 h 11782"/>
                <a:gd name="connsiteX3" fmla="*/ 4909 w 11782"/>
                <a:gd name="connsiteY3" fmla="*/ 10800 h 11782"/>
                <a:gd name="connsiteX4" fmla="*/ 4909 w 11782"/>
                <a:gd name="connsiteY4" fmla="*/ 6873 h 11782"/>
                <a:gd name="connsiteX5" fmla="*/ 982 w 11782"/>
                <a:gd name="connsiteY5" fmla="*/ 6873 h 11782"/>
                <a:gd name="connsiteX6" fmla="*/ 982 w 11782"/>
                <a:gd name="connsiteY6" fmla="*/ 4909 h 11782"/>
                <a:gd name="connsiteX7" fmla="*/ 4909 w 11782"/>
                <a:gd name="connsiteY7" fmla="*/ 4909 h 11782"/>
                <a:gd name="connsiteX8" fmla="*/ 4909 w 11782"/>
                <a:gd name="connsiteY8" fmla="*/ 982 h 11782"/>
                <a:gd name="connsiteX9" fmla="*/ 6873 w 11782"/>
                <a:gd name="connsiteY9" fmla="*/ 982 h 11782"/>
                <a:gd name="connsiteX10" fmla="*/ 6873 w 11782"/>
                <a:gd name="connsiteY10" fmla="*/ 4909 h 11782"/>
                <a:gd name="connsiteX11" fmla="*/ 10800 w 11782"/>
                <a:gd name="connsiteY11" fmla="*/ 4909 h 11782"/>
                <a:gd name="connsiteX12" fmla="*/ 10800 w 11782"/>
                <a:gd name="connsiteY12" fmla="*/ 6873 h 11782"/>
                <a:gd name="connsiteX13" fmla="*/ 10800 w 11782"/>
                <a:gd name="connsiteY13" fmla="*/ 3927 h 11782"/>
                <a:gd name="connsiteX14" fmla="*/ 7855 w 11782"/>
                <a:gd name="connsiteY14" fmla="*/ 3927 h 11782"/>
                <a:gd name="connsiteX15" fmla="*/ 7855 w 11782"/>
                <a:gd name="connsiteY15" fmla="*/ 982 h 11782"/>
                <a:gd name="connsiteX16" fmla="*/ 6873 w 11782"/>
                <a:gd name="connsiteY16" fmla="*/ 0 h 11782"/>
                <a:gd name="connsiteX17" fmla="*/ 4909 w 11782"/>
                <a:gd name="connsiteY17" fmla="*/ 0 h 11782"/>
                <a:gd name="connsiteX18" fmla="*/ 3927 w 11782"/>
                <a:gd name="connsiteY18" fmla="*/ 982 h 11782"/>
                <a:gd name="connsiteX19" fmla="*/ 3927 w 11782"/>
                <a:gd name="connsiteY19" fmla="*/ 3927 h 11782"/>
                <a:gd name="connsiteX20" fmla="*/ 982 w 11782"/>
                <a:gd name="connsiteY20" fmla="*/ 3927 h 11782"/>
                <a:gd name="connsiteX21" fmla="*/ 0 w 11782"/>
                <a:gd name="connsiteY21" fmla="*/ 4909 h 11782"/>
                <a:gd name="connsiteX22" fmla="*/ 0 w 11782"/>
                <a:gd name="connsiteY22" fmla="*/ 6873 h 11782"/>
                <a:gd name="connsiteX23" fmla="*/ 982 w 11782"/>
                <a:gd name="connsiteY23" fmla="*/ 7855 h 11782"/>
                <a:gd name="connsiteX24" fmla="*/ 3927 w 11782"/>
                <a:gd name="connsiteY24" fmla="*/ 7855 h 11782"/>
                <a:gd name="connsiteX25" fmla="*/ 3927 w 11782"/>
                <a:gd name="connsiteY25" fmla="*/ 10800 h 11782"/>
                <a:gd name="connsiteX26" fmla="*/ 4909 w 11782"/>
                <a:gd name="connsiteY26" fmla="*/ 11782 h 11782"/>
                <a:gd name="connsiteX27" fmla="*/ 6873 w 11782"/>
                <a:gd name="connsiteY27" fmla="*/ 11782 h 11782"/>
                <a:gd name="connsiteX28" fmla="*/ 7855 w 11782"/>
                <a:gd name="connsiteY28" fmla="*/ 10800 h 11782"/>
                <a:gd name="connsiteX29" fmla="*/ 7855 w 11782"/>
                <a:gd name="connsiteY29" fmla="*/ 7855 h 11782"/>
                <a:gd name="connsiteX30" fmla="*/ 10800 w 11782"/>
                <a:gd name="connsiteY30" fmla="*/ 7855 h 11782"/>
                <a:gd name="connsiteX31" fmla="*/ 11782 w 11782"/>
                <a:gd name="connsiteY31" fmla="*/ 6873 h 11782"/>
                <a:gd name="connsiteX32" fmla="*/ 11782 w 11782"/>
                <a:gd name="connsiteY32" fmla="*/ 4909 h 11782"/>
                <a:gd name="connsiteX33" fmla="*/ 10800 w 11782"/>
                <a:gd name="connsiteY33" fmla="*/ 3927 h 117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11782" h="11782" extrusionOk="0">
                  <a:moveTo>
                    <a:pt x="10800" y="6873"/>
                  </a:moveTo>
                  <a:lnTo>
                    <a:pt x="6873" y="6873"/>
                  </a:lnTo>
                  <a:lnTo>
                    <a:pt x="6873" y="10800"/>
                  </a:lnTo>
                  <a:lnTo>
                    <a:pt x="4909" y="10800"/>
                  </a:lnTo>
                  <a:lnTo>
                    <a:pt x="4909" y="6873"/>
                  </a:lnTo>
                  <a:lnTo>
                    <a:pt x="982" y="6873"/>
                  </a:lnTo>
                  <a:lnTo>
                    <a:pt x="982" y="4909"/>
                  </a:lnTo>
                  <a:lnTo>
                    <a:pt x="4909" y="4909"/>
                  </a:lnTo>
                  <a:lnTo>
                    <a:pt x="4909" y="982"/>
                  </a:lnTo>
                  <a:lnTo>
                    <a:pt x="6873" y="982"/>
                  </a:lnTo>
                  <a:lnTo>
                    <a:pt x="6873" y="4909"/>
                  </a:lnTo>
                  <a:lnTo>
                    <a:pt x="10800" y="4909"/>
                  </a:lnTo>
                  <a:lnTo>
                    <a:pt x="10800" y="6873"/>
                  </a:lnTo>
                  <a:close/>
                  <a:moveTo>
                    <a:pt x="10800" y="3927"/>
                  </a:moveTo>
                  <a:lnTo>
                    <a:pt x="7855" y="3927"/>
                  </a:lnTo>
                  <a:lnTo>
                    <a:pt x="7855" y="982"/>
                  </a:lnTo>
                  <a:cubicBezTo>
                    <a:pt x="7855" y="440"/>
                    <a:pt x="7415" y="0"/>
                    <a:pt x="6873" y="0"/>
                  </a:cubicBezTo>
                  <a:lnTo>
                    <a:pt x="4909" y="0"/>
                  </a:lnTo>
                  <a:cubicBezTo>
                    <a:pt x="4367" y="0"/>
                    <a:pt x="3927" y="440"/>
                    <a:pt x="3927" y="982"/>
                  </a:cubicBezTo>
                  <a:lnTo>
                    <a:pt x="3927" y="3927"/>
                  </a:lnTo>
                  <a:lnTo>
                    <a:pt x="982" y="3927"/>
                  </a:lnTo>
                  <a:cubicBezTo>
                    <a:pt x="440" y="3927"/>
                    <a:pt x="0" y="4367"/>
                    <a:pt x="0" y="4909"/>
                  </a:cubicBezTo>
                  <a:lnTo>
                    <a:pt x="0" y="6873"/>
                  </a:lnTo>
                  <a:cubicBezTo>
                    <a:pt x="0" y="7415"/>
                    <a:pt x="440" y="7855"/>
                    <a:pt x="982" y="7855"/>
                  </a:cubicBezTo>
                  <a:lnTo>
                    <a:pt x="3927" y="7855"/>
                  </a:lnTo>
                  <a:lnTo>
                    <a:pt x="3927" y="10800"/>
                  </a:lnTo>
                  <a:cubicBezTo>
                    <a:pt x="3927" y="11342"/>
                    <a:pt x="4367" y="11782"/>
                    <a:pt x="4909" y="11782"/>
                  </a:cubicBezTo>
                  <a:lnTo>
                    <a:pt x="6873" y="11782"/>
                  </a:lnTo>
                  <a:cubicBezTo>
                    <a:pt x="7415" y="11782"/>
                    <a:pt x="7855" y="11342"/>
                    <a:pt x="7855" y="10800"/>
                  </a:cubicBezTo>
                  <a:lnTo>
                    <a:pt x="7855" y="7855"/>
                  </a:lnTo>
                  <a:lnTo>
                    <a:pt x="10800" y="7855"/>
                  </a:lnTo>
                  <a:cubicBezTo>
                    <a:pt x="11342" y="7855"/>
                    <a:pt x="11782" y="7415"/>
                    <a:pt x="11782" y="6873"/>
                  </a:cubicBezTo>
                  <a:lnTo>
                    <a:pt x="11782" y="4909"/>
                  </a:lnTo>
                  <a:cubicBezTo>
                    <a:pt x="11782" y="4367"/>
                    <a:pt x="11342" y="3927"/>
                    <a:pt x="10800" y="3927"/>
                  </a:cubicBezTo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fi" sz="15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2236289" y="2300295"/>
            <a:ext cx="415102" cy="415102"/>
            <a:chOff x="2106221" y="4876490"/>
            <a:chExt cx="830204" cy="830204"/>
          </a:xfrm>
        </p:grpSpPr>
        <p:sp>
          <p:nvSpPr>
            <p:cNvPr id="6" name="Ellipse 29"/>
            <p:cNvSpPr/>
            <p:nvPr/>
          </p:nvSpPr>
          <p:spPr>
            <a:xfrm>
              <a:off x="2106221" y="4876490"/>
              <a:ext cx="830204" cy="83020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i" sz="9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24" name="Freeform 317"/>
            <p:cNvSpPr>
              <a:spLocks/>
            </p:cNvSpPr>
            <p:nvPr/>
          </p:nvSpPr>
          <p:spPr bwMode="auto">
            <a:xfrm>
              <a:off x="2463748" y="5350717"/>
              <a:ext cx="18368" cy="40672"/>
            </a:xfrm>
            <a:custGeom>
              <a:avLst/>
              <a:gdLst>
                <a:gd name="T0" fmla="*/ 4 w 10"/>
                <a:gd name="T1" fmla="*/ 23 h 23"/>
                <a:gd name="T2" fmla="*/ 5 w 10"/>
                <a:gd name="T3" fmla="*/ 23 h 23"/>
                <a:gd name="T4" fmla="*/ 10 w 10"/>
                <a:gd name="T5" fmla="*/ 19 h 23"/>
                <a:gd name="T6" fmla="*/ 10 w 10"/>
                <a:gd name="T7" fmla="*/ 4 h 23"/>
                <a:gd name="T8" fmla="*/ 5 w 10"/>
                <a:gd name="T9" fmla="*/ 0 h 23"/>
                <a:gd name="T10" fmla="*/ 4 w 10"/>
                <a:gd name="T11" fmla="*/ 0 h 23"/>
                <a:gd name="T12" fmla="*/ 0 w 10"/>
                <a:gd name="T13" fmla="*/ 4 h 23"/>
                <a:gd name="T14" fmla="*/ 0 w 10"/>
                <a:gd name="T15" fmla="*/ 19 h 23"/>
                <a:gd name="T16" fmla="*/ 4 w 10"/>
                <a:gd name="T17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23">
                  <a:moveTo>
                    <a:pt x="4" y="23"/>
                  </a:moveTo>
                  <a:cubicBezTo>
                    <a:pt x="5" y="23"/>
                    <a:pt x="5" y="23"/>
                    <a:pt x="5" y="23"/>
                  </a:cubicBezTo>
                  <a:cubicBezTo>
                    <a:pt x="8" y="23"/>
                    <a:pt x="10" y="21"/>
                    <a:pt x="10" y="19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2"/>
                    <a:pt x="8" y="0"/>
                    <a:pt x="5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21"/>
                    <a:pt x="2" y="23"/>
                    <a:pt x="4" y="23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  <a:extLst/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fi" sz="900" dirty="0"/>
            </a:p>
          </p:txBody>
        </p:sp>
        <p:sp>
          <p:nvSpPr>
            <p:cNvPr id="25" name="Freeform 318"/>
            <p:cNvSpPr>
              <a:spLocks/>
            </p:cNvSpPr>
            <p:nvPr/>
          </p:nvSpPr>
          <p:spPr bwMode="auto">
            <a:xfrm>
              <a:off x="2563459" y="5350717"/>
              <a:ext cx="17056" cy="40672"/>
            </a:xfrm>
            <a:custGeom>
              <a:avLst/>
              <a:gdLst>
                <a:gd name="T0" fmla="*/ 5 w 10"/>
                <a:gd name="T1" fmla="*/ 0 h 23"/>
                <a:gd name="T2" fmla="*/ 4 w 10"/>
                <a:gd name="T3" fmla="*/ 0 h 23"/>
                <a:gd name="T4" fmla="*/ 0 w 10"/>
                <a:gd name="T5" fmla="*/ 4 h 23"/>
                <a:gd name="T6" fmla="*/ 0 w 10"/>
                <a:gd name="T7" fmla="*/ 19 h 23"/>
                <a:gd name="T8" fmla="*/ 4 w 10"/>
                <a:gd name="T9" fmla="*/ 23 h 23"/>
                <a:gd name="T10" fmla="*/ 5 w 10"/>
                <a:gd name="T11" fmla="*/ 23 h 23"/>
                <a:gd name="T12" fmla="*/ 10 w 10"/>
                <a:gd name="T13" fmla="*/ 19 h 23"/>
                <a:gd name="T14" fmla="*/ 10 w 10"/>
                <a:gd name="T15" fmla="*/ 4 h 23"/>
                <a:gd name="T16" fmla="*/ 5 w 10"/>
                <a:gd name="T1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23">
                  <a:moveTo>
                    <a:pt x="5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21"/>
                    <a:pt x="2" y="23"/>
                    <a:pt x="4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8" y="23"/>
                    <a:pt x="10" y="21"/>
                    <a:pt x="10" y="19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2"/>
                    <a:pt x="8" y="0"/>
                    <a:pt x="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  <a:extLst/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fi" sz="900" dirty="0"/>
            </a:p>
          </p:txBody>
        </p:sp>
        <p:sp>
          <p:nvSpPr>
            <p:cNvPr id="26" name="Freeform 319"/>
            <p:cNvSpPr>
              <a:spLocks/>
            </p:cNvSpPr>
            <p:nvPr/>
          </p:nvSpPr>
          <p:spPr bwMode="auto">
            <a:xfrm>
              <a:off x="2663170" y="5350717"/>
              <a:ext cx="17056" cy="40672"/>
            </a:xfrm>
            <a:custGeom>
              <a:avLst/>
              <a:gdLst>
                <a:gd name="T0" fmla="*/ 4 w 10"/>
                <a:gd name="T1" fmla="*/ 23 h 23"/>
                <a:gd name="T2" fmla="*/ 5 w 10"/>
                <a:gd name="T3" fmla="*/ 23 h 23"/>
                <a:gd name="T4" fmla="*/ 10 w 10"/>
                <a:gd name="T5" fmla="*/ 19 h 23"/>
                <a:gd name="T6" fmla="*/ 10 w 10"/>
                <a:gd name="T7" fmla="*/ 4 h 23"/>
                <a:gd name="T8" fmla="*/ 5 w 10"/>
                <a:gd name="T9" fmla="*/ 0 h 23"/>
                <a:gd name="T10" fmla="*/ 4 w 10"/>
                <a:gd name="T11" fmla="*/ 0 h 23"/>
                <a:gd name="T12" fmla="*/ 0 w 10"/>
                <a:gd name="T13" fmla="*/ 4 h 23"/>
                <a:gd name="T14" fmla="*/ 0 w 10"/>
                <a:gd name="T15" fmla="*/ 19 h 23"/>
                <a:gd name="T16" fmla="*/ 4 w 10"/>
                <a:gd name="T17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23">
                  <a:moveTo>
                    <a:pt x="4" y="23"/>
                  </a:moveTo>
                  <a:cubicBezTo>
                    <a:pt x="5" y="23"/>
                    <a:pt x="5" y="23"/>
                    <a:pt x="5" y="23"/>
                  </a:cubicBezTo>
                  <a:cubicBezTo>
                    <a:pt x="8" y="23"/>
                    <a:pt x="10" y="21"/>
                    <a:pt x="10" y="19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2"/>
                    <a:pt x="8" y="0"/>
                    <a:pt x="5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21"/>
                    <a:pt x="2" y="23"/>
                    <a:pt x="4" y="23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  <a:extLst/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fi" sz="900" dirty="0"/>
            </a:p>
          </p:txBody>
        </p:sp>
        <p:sp>
          <p:nvSpPr>
            <p:cNvPr id="27" name="Freeform 320"/>
            <p:cNvSpPr>
              <a:spLocks noEditPoints="1"/>
            </p:cNvSpPr>
            <p:nvPr/>
          </p:nvSpPr>
          <p:spPr bwMode="auto">
            <a:xfrm>
              <a:off x="2345670" y="5104064"/>
              <a:ext cx="383099" cy="396219"/>
            </a:xfrm>
            <a:custGeom>
              <a:avLst/>
              <a:gdLst>
                <a:gd name="T0" fmla="*/ 217 w 220"/>
                <a:gd name="T1" fmla="*/ 94 h 228"/>
                <a:gd name="T2" fmla="*/ 213 w 220"/>
                <a:gd name="T3" fmla="*/ 94 h 228"/>
                <a:gd name="T4" fmla="*/ 163 w 220"/>
                <a:gd name="T5" fmla="*/ 125 h 228"/>
                <a:gd name="T6" fmla="*/ 163 w 220"/>
                <a:gd name="T7" fmla="*/ 98 h 228"/>
                <a:gd name="T8" fmla="*/ 160 w 220"/>
                <a:gd name="T9" fmla="*/ 94 h 228"/>
                <a:gd name="T10" fmla="*/ 156 w 220"/>
                <a:gd name="T11" fmla="*/ 94 h 228"/>
                <a:gd name="T12" fmla="*/ 106 w 220"/>
                <a:gd name="T13" fmla="*/ 125 h 228"/>
                <a:gd name="T14" fmla="*/ 106 w 220"/>
                <a:gd name="T15" fmla="*/ 98 h 228"/>
                <a:gd name="T16" fmla="*/ 103 w 220"/>
                <a:gd name="T17" fmla="*/ 94 h 228"/>
                <a:gd name="T18" fmla="*/ 98 w 220"/>
                <a:gd name="T19" fmla="*/ 94 h 228"/>
                <a:gd name="T20" fmla="*/ 46 w 220"/>
                <a:gd name="T21" fmla="*/ 126 h 228"/>
                <a:gd name="T22" fmla="*/ 42 w 220"/>
                <a:gd name="T23" fmla="*/ 5 h 228"/>
                <a:gd name="T24" fmla="*/ 38 w 220"/>
                <a:gd name="T25" fmla="*/ 0 h 228"/>
                <a:gd name="T26" fmla="*/ 11 w 220"/>
                <a:gd name="T27" fmla="*/ 0 h 228"/>
                <a:gd name="T28" fmla="*/ 11 w 220"/>
                <a:gd name="T29" fmla="*/ 0 h 228"/>
                <a:gd name="T30" fmla="*/ 6 w 220"/>
                <a:gd name="T31" fmla="*/ 4 h 228"/>
                <a:gd name="T32" fmla="*/ 0 w 220"/>
                <a:gd name="T33" fmla="*/ 224 h 228"/>
                <a:gd name="T34" fmla="*/ 1 w 220"/>
                <a:gd name="T35" fmla="*/ 227 h 228"/>
                <a:gd name="T36" fmla="*/ 4 w 220"/>
                <a:gd name="T37" fmla="*/ 228 h 228"/>
                <a:gd name="T38" fmla="*/ 44 w 220"/>
                <a:gd name="T39" fmla="*/ 228 h 228"/>
                <a:gd name="T40" fmla="*/ 44 w 220"/>
                <a:gd name="T41" fmla="*/ 228 h 228"/>
                <a:gd name="T42" fmla="*/ 44 w 220"/>
                <a:gd name="T43" fmla="*/ 228 h 228"/>
                <a:gd name="T44" fmla="*/ 101 w 220"/>
                <a:gd name="T45" fmla="*/ 228 h 228"/>
                <a:gd name="T46" fmla="*/ 158 w 220"/>
                <a:gd name="T47" fmla="*/ 228 h 228"/>
                <a:gd name="T48" fmla="*/ 215 w 220"/>
                <a:gd name="T49" fmla="*/ 228 h 228"/>
                <a:gd name="T50" fmla="*/ 220 w 220"/>
                <a:gd name="T51" fmla="*/ 224 h 228"/>
                <a:gd name="T52" fmla="*/ 220 w 220"/>
                <a:gd name="T53" fmla="*/ 98 h 228"/>
                <a:gd name="T54" fmla="*/ 217 w 220"/>
                <a:gd name="T55" fmla="*/ 94 h 228"/>
                <a:gd name="T56" fmla="*/ 48 w 220"/>
                <a:gd name="T57" fmla="*/ 136 h 228"/>
                <a:gd name="T58" fmla="*/ 96 w 220"/>
                <a:gd name="T59" fmla="*/ 106 h 228"/>
                <a:gd name="T60" fmla="*/ 96 w 220"/>
                <a:gd name="T61" fmla="*/ 133 h 228"/>
                <a:gd name="T62" fmla="*/ 96 w 220"/>
                <a:gd name="T63" fmla="*/ 219 h 228"/>
                <a:gd name="T64" fmla="*/ 49 w 220"/>
                <a:gd name="T65" fmla="*/ 219 h 228"/>
                <a:gd name="T66" fmla="*/ 48 w 220"/>
                <a:gd name="T67" fmla="*/ 214 h 228"/>
                <a:gd name="T68" fmla="*/ 48 w 220"/>
                <a:gd name="T69" fmla="*/ 136 h 228"/>
                <a:gd name="T70" fmla="*/ 15 w 220"/>
                <a:gd name="T71" fmla="*/ 9 h 228"/>
                <a:gd name="T72" fmla="*/ 33 w 220"/>
                <a:gd name="T73" fmla="*/ 9 h 228"/>
                <a:gd name="T74" fmla="*/ 39 w 220"/>
                <a:gd name="T75" fmla="*/ 214 h 228"/>
                <a:gd name="T76" fmla="*/ 39 w 220"/>
                <a:gd name="T77" fmla="*/ 219 h 228"/>
                <a:gd name="T78" fmla="*/ 9 w 220"/>
                <a:gd name="T79" fmla="*/ 219 h 228"/>
                <a:gd name="T80" fmla="*/ 15 w 220"/>
                <a:gd name="T81" fmla="*/ 9 h 228"/>
                <a:gd name="T82" fmla="*/ 106 w 220"/>
                <a:gd name="T83" fmla="*/ 136 h 228"/>
                <a:gd name="T84" fmla="*/ 153 w 220"/>
                <a:gd name="T85" fmla="*/ 106 h 228"/>
                <a:gd name="T86" fmla="*/ 153 w 220"/>
                <a:gd name="T87" fmla="*/ 133 h 228"/>
                <a:gd name="T88" fmla="*/ 153 w 220"/>
                <a:gd name="T89" fmla="*/ 219 h 228"/>
                <a:gd name="T90" fmla="*/ 106 w 220"/>
                <a:gd name="T91" fmla="*/ 219 h 228"/>
                <a:gd name="T92" fmla="*/ 106 w 220"/>
                <a:gd name="T93" fmla="*/ 136 h 228"/>
                <a:gd name="T94" fmla="*/ 211 w 220"/>
                <a:gd name="T95" fmla="*/ 219 h 228"/>
                <a:gd name="T96" fmla="*/ 163 w 220"/>
                <a:gd name="T97" fmla="*/ 219 h 228"/>
                <a:gd name="T98" fmla="*/ 163 w 220"/>
                <a:gd name="T99" fmla="*/ 136 h 228"/>
                <a:gd name="T100" fmla="*/ 211 w 220"/>
                <a:gd name="T101" fmla="*/ 106 h 228"/>
                <a:gd name="T102" fmla="*/ 211 w 220"/>
                <a:gd name="T103" fmla="*/ 219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20" h="228">
                  <a:moveTo>
                    <a:pt x="217" y="94"/>
                  </a:moveTo>
                  <a:cubicBezTo>
                    <a:pt x="216" y="93"/>
                    <a:pt x="214" y="93"/>
                    <a:pt x="213" y="94"/>
                  </a:cubicBezTo>
                  <a:cubicBezTo>
                    <a:pt x="163" y="125"/>
                    <a:pt x="163" y="125"/>
                    <a:pt x="163" y="125"/>
                  </a:cubicBezTo>
                  <a:cubicBezTo>
                    <a:pt x="163" y="98"/>
                    <a:pt x="163" y="98"/>
                    <a:pt x="163" y="98"/>
                  </a:cubicBezTo>
                  <a:cubicBezTo>
                    <a:pt x="163" y="96"/>
                    <a:pt x="162" y="95"/>
                    <a:pt x="160" y="94"/>
                  </a:cubicBezTo>
                  <a:cubicBezTo>
                    <a:pt x="159" y="93"/>
                    <a:pt x="157" y="93"/>
                    <a:pt x="156" y="94"/>
                  </a:cubicBezTo>
                  <a:cubicBezTo>
                    <a:pt x="106" y="125"/>
                    <a:pt x="106" y="125"/>
                    <a:pt x="106" y="125"/>
                  </a:cubicBezTo>
                  <a:cubicBezTo>
                    <a:pt x="106" y="98"/>
                    <a:pt x="106" y="98"/>
                    <a:pt x="106" y="98"/>
                  </a:cubicBezTo>
                  <a:cubicBezTo>
                    <a:pt x="106" y="96"/>
                    <a:pt x="105" y="95"/>
                    <a:pt x="103" y="94"/>
                  </a:cubicBezTo>
                  <a:cubicBezTo>
                    <a:pt x="102" y="93"/>
                    <a:pt x="100" y="93"/>
                    <a:pt x="98" y="94"/>
                  </a:cubicBezTo>
                  <a:cubicBezTo>
                    <a:pt x="46" y="126"/>
                    <a:pt x="46" y="126"/>
                    <a:pt x="46" y="126"/>
                  </a:cubicBezTo>
                  <a:cubicBezTo>
                    <a:pt x="42" y="5"/>
                    <a:pt x="42" y="5"/>
                    <a:pt x="42" y="5"/>
                  </a:cubicBezTo>
                  <a:cubicBezTo>
                    <a:pt x="42" y="2"/>
                    <a:pt x="40" y="0"/>
                    <a:pt x="38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8" y="0"/>
                    <a:pt x="6" y="2"/>
                    <a:pt x="6" y="4"/>
                  </a:cubicBezTo>
                  <a:cubicBezTo>
                    <a:pt x="0" y="224"/>
                    <a:pt x="0" y="224"/>
                    <a:pt x="0" y="224"/>
                  </a:cubicBezTo>
                  <a:cubicBezTo>
                    <a:pt x="0" y="225"/>
                    <a:pt x="0" y="226"/>
                    <a:pt x="1" y="227"/>
                  </a:cubicBezTo>
                  <a:cubicBezTo>
                    <a:pt x="2" y="228"/>
                    <a:pt x="3" y="228"/>
                    <a:pt x="4" y="228"/>
                  </a:cubicBezTo>
                  <a:cubicBezTo>
                    <a:pt x="44" y="228"/>
                    <a:pt x="44" y="228"/>
                    <a:pt x="44" y="228"/>
                  </a:cubicBezTo>
                  <a:cubicBezTo>
                    <a:pt x="44" y="228"/>
                    <a:pt x="44" y="228"/>
                    <a:pt x="44" y="228"/>
                  </a:cubicBezTo>
                  <a:cubicBezTo>
                    <a:pt x="44" y="228"/>
                    <a:pt x="44" y="228"/>
                    <a:pt x="44" y="228"/>
                  </a:cubicBezTo>
                  <a:cubicBezTo>
                    <a:pt x="101" y="228"/>
                    <a:pt x="101" y="228"/>
                    <a:pt x="101" y="228"/>
                  </a:cubicBezTo>
                  <a:cubicBezTo>
                    <a:pt x="158" y="228"/>
                    <a:pt x="158" y="228"/>
                    <a:pt x="158" y="228"/>
                  </a:cubicBezTo>
                  <a:cubicBezTo>
                    <a:pt x="215" y="228"/>
                    <a:pt x="215" y="228"/>
                    <a:pt x="215" y="228"/>
                  </a:cubicBezTo>
                  <a:cubicBezTo>
                    <a:pt x="218" y="228"/>
                    <a:pt x="220" y="226"/>
                    <a:pt x="220" y="224"/>
                  </a:cubicBezTo>
                  <a:cubicBezTo>
                    <a:pt x="220" y="98"/>
                    <a:pt x="220" y="98"/>
                    <a:pt x="220" y="98"/>
                  </a:cubicBezTo>
                  <a:cubicBezTo>
                    <a:pt x="220" y="96"/>
                    <a:pt x="219" y="95"/>
                    <a:pt x="217" y="94"/>
                  </a:cubicBezTo>
                  <a:close/>
                  <a:moveTo>
                    <a:pt x="48" y="136"/>
                  </a:moveTo>
                  <a:cubicBezTo>
                    <a:pt x="96" y="106"/>
                    <a:pt x="96" y="106"/>
                    <a:pt x="96" y="106"/>
                  </a:cubicBezTo>
                  <a:cubicBezTo>
                    <a:pt x="96" y="133"/>
                    <a:pt x="96" y="133"/>
                    <a:pt x="96" y="133"/>
                  </a:cubicBezTo>
                  <a:cubicBezTo>
                    <a:pt x="96" y="219"/>
                    <a:pt x="96" y="219"/>
                    <a:pt x="96" y="219"/>
                  </a:cubicBezTo>
                  <a:cubicBezTo>
                    <a:pt x="49" y="219"/>
                    <a:pt x="49" y="219"/>
                    <a:pt x="49" y="219"/>
                  </a:cubicBezTo>
                  <a:cubicBezTo>
                    <a:pt x="48" y="214"/>
                    <a:pt x="48" y="214"/>
                    <a:pt x="48" y="214"/>
                  </a:cubicBezTo>
                  <a:lnTo>
                    <a:pt x="48" y="136"/>
                  </a:lnTo>
                  <a:close/>
                  <a:moveTo>
                    <a:pt x="15" y="9"/>
                  </a:moveTo>
                  <a:cubicBezTo>
                    <a:pt x="33" y="9"/>
                    <a:pt x="33" y="9"/>
                    <a:pt x="33" y="9"/>
                  </a:cubicBezTo>
                  <a:cubicBezTo>
                    <a:pt x="39" y="214"/>
                    <a:pt x="39" y="214"/>
                    <a:pt x="39" y="214"/>
                  </a:cubicBezTo>
                  <a:cubicBezTo>
                    <a:pt x="39" y="219"/>
                    <a:pt x="39" y="219"/>
                    <a:pt x="39" y="219"/>
                  </a:cubicBezTo>
                  <a:cubicBezTo>
                    <a:pt x="9" y="219"/>
                    <a:pt x="9" y="219"/>
                    <a:pt x="9" y="219"/>
                  </a:cubicBezTo>
                  <a:lnTo>
                    <a:pt x="15" y="9"/>
                  </a:lnTo>
                  <a:close/>
                  <a:moveTo>
                    <a:pt x="106" y="136"/>
                  </a:moveTo>
                  <a:cubicBezTo>
                    <a:pt x="153" y="106"/>
                    <a:pt x="153" y="106"/>
                    <a:pt x="153" y="106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219"/>
                    <a:pt x="153" y="219"/>
                    <a:pt x="153" y="219"/>
                  </a:cubicBezTo>
                  <a:cubicBezTo>
                    <a:pt x="106" y="219"/>
                    <a:pt x="106" y="219"/>
                    <a:pt x="106" y="219"/>
                  </a:cubicBezTo>
                  <a:lnTo>
                    <a:pt x="106" y="136"/>
                  </a:lnTo>
                  <a:close/>
                  <a:moveTo>
                    <a:pt x="211" y="219"/>
                  </a:moveTo>
                  <a:cubicBezTo>
                    <a:pt x="163" y="219"/>
                    <a:pt x="163" y="219"/>
                    <a:pt x="163" y="219"/>
                  </a:cubicBezTo>
                  <a:cubicBezTo>
                    <a:pt x="163" y="136"/>
                    <a:pt x="163" y="136"/>
                    <a:pt x="163" y="136"/>
                  </a:cubicBezTo>
                  <a:cubicBezTo>
                    <a:pt x="211" y="106"/>
                    <a:pt x="211" y="106"/>
                    <a:pt x="211" y="106"/>
                  </a:cubicBezTo>
                  <a:lnTo>
                    <a:pt x="211" y="219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  <a:extLst/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fi" sz="900" dirty="0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4030586" y="2300295"/>
            <a:ext cx="2106851" cy="874210"/>
            <a:chOff x="9455375" y="4600590"/>
            <a:chExt cx="4213701" cy="1748419"/>
          </a:xfrm>
        </p:grpSpPr>
        <p:sp>
          <p:nvSpPr>
            <p:cNvPr id="11" name="Shape 612"/>
            <p:cNvSpPr/>
            <p:nvPr/>
          </p:nvSpPr>
          <p:spPr>
            <a:xfrm>
              <a:off x="9455375" y="5548827"/>
              <a:ext cx="4213701" cy="80018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91412" tIns="45700" rIns="91412" bIns="45700" anchor="t" anchorCtr="0">
              <a:noAutofit/>
            </a:bodyPr>
            <a:lstStyle/>
            <a:p>
              <a:pPr algn="ctr" rtl="0">
                <a:lnSpc>
                  <a:spcPct val="130000"/>
                </a:lnSpc>
                <a:buSzPct val="25000"/>
              </a:pPr>
              <a:r>
                <a:rPr lang="fi" sz="1501">
                  <a:latin typeface="Century Gothic" panose="020B0502020202020204" pitchFamily="34" charset="0"/>
                  <a:ea typeface="Roboto"/>
                  <a:cs typeface="Roboto"/>
                  <a:sym typeface="Roboto"/>
                </a:rPr>
                <a:t>Älykäs hallinto ja asukkaat</a:t>
              </a:r>
              <a:endParaRPr lang="fi" sz="1501" dirty="0">
                <a:latin typeface="Century Gothic" panose="020B0502020202020204" pitchFamily="34" charset="0"/>
                <a:ea typeface="Roboto"/>
                <a:cs typeface="Roboto"/>
                <a:sym typeface="Roboto"/>
              </a:endParaRPr>
            </a:p>
          </p:txBody>
        </p:sp>
        <p:grpSp>
          <p:nvGrpSpPr>
            <p:cNvPr id="40" name="Group 39"/>
            <p:cNvGrpSpPr/>
            <p:nvPr/>
          </p:nvGrpSpPr>
          <p:grpSpPr>
            <a:xfrm>
              <a:off x="11147123" y="4600590"/>
              <a:ext cx="830204" cy="830204"/>
              <a:chOff x="8526544" y="4876490"/>
              <a:chExt cx="830204" cy="830204"/>
            </a:xfrm>
          </p:grpSpPr>
          <p:sp>
            <p:nvSpPr>
              <p:cNvPr id="12" name="Ellipse 35"/>
              <p:cNvSpPr/>
              <p:nvPr/>
            </p:nvSpPr>
            <p:spPr>
              <a:xfrm>
                <a:off x="8526544" y="4876490"/>
                <a:ext cx="830204" cy="83020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fi" sz="900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  <p:grpSp>
            <p:nvGrpSpPr>
              <p:cNvPr id="28" name="Group 27"/>
              <p:cNvGrpSpPr/>
              <p:nvPr/>
            </p:nvGrpSpPr>
            <p:grpSpPr>
              <a:xfrm>
                <a:off x="8766240" y="5062681"/>
                <a:ext cx="379283" cy="428184"/>
                <a:chOff x="5731669" y="3594817"/>
                <a:chExt cx="504825" cy="569912"/>
              </a:xfrm>
            </p:grpSpPr>
            <p:sp>
              <p:nvSpPr>
                <p:cNvPr id="29" name="Freeform 220"/>
                <p:cNvSpPr>
                  <a:spLocks noEditPoints="1"/>
                </p:cNvSpPr>
                <p:nvPr/>
              </p:nvSpPr>
              <p:spPr bwMode="auto">
                <a:xfrm>
                  <a:off x="5852319" y="3688479"/>
                  <a:ext cx="85725" cy="82550"/>
                </a:xfrm>
                <a:custGeom>
                  <a:avLst/>
                  <a:gdLst>
                    <a:gd name="T0" fmla="*/ 5 w 35"/>
                    <a:gd name="T1" fmla="*/ 34 h 34"/>
                    <a:gd name="T2" fmla="*/ 30 w 35"/>
                    <a:gd name="T3" fmla="*/ 34 h 34"/>
                    <a:gd name="T4" fmla="*/ 35 w 35"/>
                    <a:gd name="T5" fmla="*/ 30 h 34"/>
                    <a:gd name="T6" fmla="*/ 35 w 35"/>
                    <a:gd name="T7" fmla="*/ 5 h 34"/>
                    <a:gd name="T8" fmla="*/ 30 w 35"/>
                    <a:gd name="T9" fmla="*/ 0 h 34"/>
                    <a:gd name="T10" fmla="*/ 5 w 35"/>
                    <a:gd name="T11" fmla="*/ 0 h 34"/>
                    <a:gd name="T12" fmla="*/ 0 w 35"/>
                    <a:gd name="T13" fmla="*/ 5 h 34"/>
                    <a:gd name="T14" fmla="*/ 0 w 35"/>
                    <a:gd name="T15" fmla="*/ 30 h 34"/>
                    <a:gd name="T16" fmla="*/ 5 w 35"/>
                    <a:gd name="T17" fmla="*/ 34 h 34"/>
                    <a:gd name="T18" fmla="*/ 9 w 35"/>
                    <a:gd name="T19" fmla="*/ 10 h 34"/>
                    <a:gd name="T20" fmla="*/ 25 w 35"/>
                    <a:gd name="T21" fmla="*/ 10 h 34"/>
                    <a:gd name="T22" fmla="*/ 25 w 35"/>
                    <a:gd name="T23" fmla="*/ 25 h 34"/>
                    <a:gd name="T24" fmla="*/ 9 w 35"/>
                    <a:gd name="T25" fmla="*/ 25 h 34"/>
                    <a:gd name="T26" fmla="*/ 9 w 35"/>
                    <a:gd name="T27" fmla="*/ 10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35" h="34">
                      <a:moveTo>
                        <a:pt x="5" y="34"/>
                      </a:moveTo>
                      <a:cubicBezTo>
                        <a:pt x="30" y="34"/>
                        <a:pt x="30" y="34"/>
                        <a:pt x="30" y="34"/>
                      </a:cubicBezTo>
                      <a:cubicBezTo>
                        <a:pt x="33" y="34"/>
                        <a:pt x="35" y="32"/>
                        <a:pt x="35" y="30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35" y="2"/>
                        <a:pt x="33" y="0"/>
                        <a:pt x="30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2" y="0"/>
                        <a:pt x="0" y="2"/>
                        <a:pt x="0" y="5"/>
                      </a:cubicBezTo>
                      <a:cubicBezTo>
                        <a:pt x="0" y="30"/>
                        <a:pt x="0" y="30"/>
                        <a:pt x="0" y="30"/>
                      </a:cubicBezTo>
                      <a:cubicBezTo>
                        <a:pt x="0" y="32"/>
                        <a:pt x="2" y="34"/>
                        <a:pt x="5" y="34"/>
                      </a:cubicBezTo>
                      <a:close/>
                      <a:moveTo>
                        <a:pt x="9" y="10"/>
                      </a:moveTo>
                      <a:cubicBezTo>
                        <a:pt x="25" y="10"/>
                        <a:pt x="25" y="10"/>
                        <a:pt x="25" y="10"/>
                      </a:cubicBezTo>
                      <a:cubicBezTo>
                        <a:pt x="25" y="25"/>
                        <a:pt x="25" y="25"/>
                        <a:pt x="25" y="25"/>
                      </a:cubicBezTo>
                      <a:cubicBezTo>
                        <a:pt x="9" y="25"/>
                        <a:pt x="9" y="25"/>
                        <a:pt x="9" y="25"/>
                      </a:cubicBezTo>
                      <a:lnTo>
                        <a:pt x="9" y="1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  <a:extLst/>
              </p:spPr>
              <p:txBody>
                <a:bodyPr vert="horz" wrap="square" lIns="45720" tIns="22860" rIns="45720" bIns="2286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" sz="900" dirty="0"/>
                </a:p>
              </p:txBody>
            </p:sp>
            <p:sp>
              <p:nvSpPr>
                <p:cNvPr id="30" name="Freeform 221"/>
                <p:cNvSpPr>
                  <a:spLocks noEditPoints="1"/>
                </p:cNvSpPr>
                <p:nvPr/>
              </p:nvSpPr>
              <p:spPr bwMode="auto">
                <a:xfrm>
                  <a:off x="5852319" y="3798017"/>
                  <a:ext cx="85725" cy="84137"/>
                </a:xfrm>
                <a:custGeom>
                  <a:avLst/>
                  <a:gdLst>
                    <a:gd name="T0" fmla="*/ 5 w 35"/>
                    <a:gd name="T1" fmla="*/ 34 h 34"/>
                    <a:gd name="T2" fmla="*/ 30 w 35"/>
                    <a:gd name="T3" fmla="*/ 34 h 34"/>
                    <a:gd name="T4" fmla="*/ 35 w 35"/>
                    <a:gd name="T5" fmla="*/ 29 h 34"/>
                    <a:gd name="T6" fmla="*/ 35 w 35"/>
                    <a:gd name="T7" fmla="*/ 4 h 34"/>
                    <a:gd name="T8" fmla="*/ 30 w 35"/>
                    <a:gd name="T9" fmla="*/ 0 h 34"/>
                    <a:gd name="T10" fmla="*/ 5 w 35"/>
                    <a:gd name="T11" fmla="*/ 0 h 34"/>
                    <a:gd name="T12" fmla="*/ 0 w 35"/>
                    <a:gd name="T13" fmla="*/ 4 h 34"/>
                    <a:gd name="T14" fmla="*/ 0 w 35"/>
                    <a:gd name="T15" fmla="*/ 29 h 34"/>
                    <a:gd name="T16" fmla="*/ 5 w 35"/>
                    <a:gd name="T17" fmla="*/ 34 h 34"/>
                    <a:gd name="T18" fmla="*/ 9 w 35"/>
                    <a:gd name="T19" fmla="*/ 9 h 34"/>
                    <a:gd name="T20" fmla="*/ 25 w 35"/>
                    <a:gd name="T21" fmla="*/ 9 h 34"/>
                    <a:gd name="T22" fmla="*/ 25 w 35"/>
                    <a:gd name="T23" fmla="*/ 24 h 34"/>
                    <a:gd name="T24" fmla="*/ 9 w 35"/>
                    <a:gd name="T25" fmla="*/ 24 h 34"/>
                    <a:gd name="T26" fmla="*/ 9 w 35"/>
                    <a:gd name="T27" fmla="*/ 9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35" h="34">
                      <a:moveTo>
                        <a:pt x="5" y="34"/>
                      </a:moveTo>
                      <a:cubicBezTo>
                        <a:pt x="30" y="34"/>
                        <a:pt x="30" y="34"/>
                        <a:pt x="30" y="34"/>
                      </a:cubicBezTo>
                      <a:cubicBezTo>
                        <a:pt x="33" y="34"/>
                        <a:pt x="35" y="32"/>
                        <a:pt x="35" y="29"/>
                      </a:cubicBezTo>
                      <a:cubicBezTo>
                        <a:pt x="35" y="4"/>
                        <a:pt x="35" y="4"/>
                        <a:pt x="35" y="4"/>
                      </a:cubicBezTo>
                      <a:cubicBezTo>
                        <a:pt x="35" y="2"/>
                        <a:pt x="33" y="0"/>
                        <a:pt x="30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2" y="0"/>
                        <a:pt x="0" y="2"/>
                        <a:pt x="0" y="4"/>
                      </a:cubicBezTo>
                      <a:cubicBezTo>
                        <a:pt x="0" y="29"/>
                        <a:pt x="0" y="29"/>
                        <a:pt x="0" y="29"/>
                      </a:cubicBezTo>
                      <a:cubicBezTo>
                        <a:pt x="0" y="32"/>
                        <a:pt x="2" y="34"/>
                        <a:pt x="5" y="34"/>
                      </a:cubicBezTo>
                      <a:close/>
                      <a:moveTo>
                        <a:pt x="9" y="9"/>
                      </a:moveTo>
                      <a:cubicBezTo>
                        <a:pt x="25" y="9"/>
                        <a:pt x="25" y="9"/>
                        <a:pt x="25" y="9"/>
                      </a:cubicBezTo>
                      <a:cubicBezTo>
                        <a:pt x="25" y="24"/>
                        <a:pt x="25" y="24"/>
                        <a:pt x="25" y="24"/>
                      </a:cubicBezTo>
                      <a:cubicBezTo>
                        <a:pt x="9" y="24"/>
                        <a:pt x="9" y="24"/>
                        <a:pt x="9" y="24"/>
                      </a:cubicBezTo>
                      <a:lnTo>
                        <a:pt x="9" y="9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  <a:extLst/>
              </p:spPr>
              <p:txBody>
                <a:bodyPr vert="horz" wrap="square" lIns="45720" tIns="22860" rIns="45720" bIns="2286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l" rtl="0"/>
                  <a:r>
                    <a:rPr lang="fi" sz="900"/>
                    <a:t>≠</a:t>
                  </a:r>
                  <a:endParaRPr lang="fi" sz="900" dirty="0"/>
                </a:p>
              </p:txBody>
            </p:sp>
            <p:sp>
              <p:nvSpPr>
                <p:cNvPr id="31" name="Freeform 222"/>
                <p:cNvSpPr>
                  <a:spLocks noEditPoints="1"/>
                </p:cNvSpPr>
                <p:nvPr/>
              </p:nvSpPr>
              <p:spPr bwMode="auto">
                <a:xfrm>
                  <a:off x="5852319" y="3905967"/>
                  <a:ext cx="85725" cy="82550"/>
                </a:xfrm>
                <a:custGeom>
                  <a:avLst/>
                  <a:gdLst>
                    <a:gd name="T0" fmla="*/ 5 w 35"/>
                    <a:gd name="T1" fmla="*/ 34 h 34"/>
                    <a:gd name="T2" fmla="*/ 30 w 35"/>
                    <a:gd name="T3" fmla="*/ 34 h 34"/>
                    <a:gd name="T4" fmla="*/ 35 w 35"/>
                    <a:gd name="T5" fmla="*/ 29 h 34"/>
                    <a:gd name="T6" fmla="*/ 35 w 35"/>
                    <a:gd name="T7" fmla="*/ 5 h 34"/>
                    <a:gd name="T8" fmla="*/ 30 w 35"/>
                    <a:gd name="T9" fmla="*/ 0 h 34"/>
                    <a:gd name="T10" fmla="*/ 5 w 35"/>
                    <a:gd name="T11" fmla="*/ 0 h 34"/>
                    <a:gd name="T12" fmla="*/ 0 w 35"/>
                    <a:gd name="T13" fmla="*/ 5 h 34"/>
                    <a:gd name="T14" fmla="*/ 0 w 35"/>
                    <a:gd name="T15" fmla="*/ 29 h 34"/>
                    <a:gd name="T16" fmla="*/ 5 w 35"/>
                    <a:gd name="T17" fmla="*/ 34 h 34"/>
                    <a:gd name="T18" fmla="*/ 9 w 35"/>
                    <a:gd name="T19" fmla="*/ 10 h 34"/>
                    <a:gd name="T20" fmla="*/ 25 w 35"/>
                    <a:gd name="T21" fmla="*/ 10 h 34"/>
                    <a:gd name="T22" fmla="*/ 25 w 35"/>
                    <a:gd name="T23" fmla="*/ 25 h 34"/>
                    <a:gd name="T24" fmla="*/ 9 w 35"/>
                    <a:gd name="T25" fmla="*/ 25 h 34"/>
                    <a:gd name="T26" fmla="*/ 9 w 35"/>
                    <a:gd name="T27" fmla="*/ 10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35" h="34">
                      <a:moveTo>
                        <a:pt x="5" y="34"/>
                      </a:moveTo>
                      <a:cubicBezTo>
                        <a:pt x="30" y="34"/>
                        <a:pt x="30" y="34"/>
                        <a:pt x="30" y="34"/>
                      </a:cubicBezTo>
                      <a:cubicBezTo>
                        <a:pt x="33" y="34"/>
                        <a:pt x="35" y="32"/>
                        <a:pt x="35" y="29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35" y="2"/>
                        <a:pt x="33" y="0"/>
                        <a:pt x="30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2" y="0"/>
                        <a:pt x="0" y="2"/>
                        <a:pt x="0" y="5"/>
                      </a:cubicBezTo>
                      <a:cubicBezTo>
                        <a:pt x="0" y="29"/>
                        <a:pt x="0" y="29"/>
                        <a:pt x="0" y="29"/>
                      </a:cubicBezTo>
                      <a:cubicBezTo>
                        <a:pt x="0" y="32"/>
                        <a:pt x="2" y="34"/>
                        <a:pt x="5" y="34"/>
                      </a:cubicBezTo>
                      <a:close/>
                      <a:moveTo>
                        <a:pt x="9" y="10"/>
                      </a:moveTo>
                      <a:cubicBezTo>
                        <a:pt x="25" y="10"/>
                        <a:pt x="25" y="10"/>
                        <a:pt x="25" y="10"/>
                      </a:cubicBezTo>
                      <a:cubicBezTo>
                        <a:pt x="25" y="25"/>
                        <a:pt x="25" y="25"/>
                        <a:pt x="25" y="25"/>
                      </a:cubicBezTo>
                      <a:cubicBezTo>
                        <a:pt x="9" y="25"/>
                        <a:pt x="9" y="25"/>
                        <a:pt x="9" y="25"/>
                      </a:cubicBezTo>
                      <a:lnTo>
                        <a:pt x="9" y="1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  <a:extLst/>
              </p:spPr>
              <p:txBody>
                <a:bodyPr vert="horz" wrap="square" lIns="45720" tIns="22860" rIns="45720" bIns="2286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" sz="900" dirty="0"/>
                </a:p>
              </p:txBody>
            </p:sp>
            <p:sp>
              <p:nvSpPr>
                <p:cNvPr id="32" name="Freeform 223"/>
                <p:cNvSpPr>
                  <a:spLocks noEditPoints="1"/>
                </p:cNvSpPr>
                <p:nvPr/>
              </p:nvSpPr>
              <p:spPr bwMode="auto">
                <a:xfrm>
                  <a:off x="5731669" y="3594817"/>
                  <a:ext cx="504825" cy="569912"/>
                </a:xfrm>
                <a:custGeom>
                  <a:avLst/>
                  <a:gdLst>
                    <a:gd name="T0" fmla="*/ 202 w 206"/>
                    <a:gd name="T1" fmla="*/ 96 h 233"/>
                    <a:gd name="T2" fmla="*/ 133 w 206"/>
                    <a:gd name="T3" fmla="*/ 81 h 233"/>
                    <a:gd name="T4" fmla="*/ 133 w 206"/>
                    <a:gd name="T5" fmla="*/ 7 h 233"/>
                    <a:gd name="T6" fmla="*/ 133 w 206"/>
                    <a:gd name="T7" fmla="*/ 6 h 233"/>
                    <a:gd name="T8" fmla="*/ 133 w 206"/>
                    <a:gd name="T9" fmla="*/ 5 h 233"/>
                    <a:gd name="T10" fmla="*/ 127 w 206"/>
                    <a:gd name="T11" fmla="*/ 1 h 233"/>
                    <a:gd name="T12" fmla="*/ 4 w 206"/>
                    <a:gd name="T13" fmla="*/ 20 h 233"/>
                    <a:gd name="T14" fmla="*/ 0 w 206"/>
                    <a:gd name="T15" fmla="*/ 25 h 233"/>
                    <a:gd name="T16" fmla="*/ 0 w 206"/>
                    <a:gd name="T17" fmla="*/ 25 h 233"/>
                    <a:gd name="T18" fmla="*/ 0 w 206"/>
                    <a:gd name="T19" fmla="*/ 26 h 233"/>
                    <a:gd name="T20" fmla="*/ 0 w 206"/>
                    <a:gd name="T21" fmla="*/ 228 h 233"/>
                    <a:gd name="T22" fmla="*/ 5 w 206"/>
                    <a:gd name="T23" fmla="*/ 233 h 233"/>
                    <a:gd name="T24" fmla="*/ 54 w 206"/>
                    <a:gd name="T25" fmla="*/ 233 h 233"/>
                    <a:gd name="T26" fmla="*/ 79 w 206"/>
                    <a:gd name="T27" fmla="*/ 233 h 233"/>
                    <a:gd name="T28" fmla="*/ 128 w 206"/>
                    <a:gd name="T29" fmla="*/ 233 h 233"/>
                    <a:gd name="T30" fmla="*/ 201 w 206"/>
                    <a:gd name="T31" fmla="*/ 233 h 233"/>
                    <a:gd name="T32" fmla="*/ 206 w 206"/>
                    <a:gd name="T33" fmla="*/ 228 h 233"/>
                    <a:gd name="T34" fmla="*/ 206 w 206"/>
                    <a:gd name="T35" fmla="*/ 101 h 233"/>
                    <a:gd name="T36" fmla="*/ 202 w 206"/>
                    <a:gd name="T37" fmla="*/ 96 h 233"/>
                    <a:gd name="T38" fmla="*/ 9 w 206"/>
                    <a:gd name="T39" fmla="*/ 30 h 233"/>
                    <a:gd name="T40" fmla="*/ 123 w 206"/>
                    <a:gd name="T41" fmla="*/ 12 h 233"/>
                    <a:gd name="T42" fmla="*/ 123 w 206"/>
                    <a:gd name="T43" fmla="*/ 85 h 233"/>
                    <a:gd name="T44" fmla="*/ 123 w 206"/>
                    <a:gd name="T45" fmla="*/ 224 h 233"/>
                    <a:gd name="T46" fmla="*/ 84 w 206"/>
                    <a:gd name="T47" fmla="*/ 224 h 233"/>
                    <a:gd name="T48" fmla="*/ 84 w 206"/>
                    <a:gd name="T49" fmla="*/ 180 h 233"/>
                    <a:gd name="T50" fmla="*/ 79 w 206"/>
                    <a:gd name="T51" fmla="*/ 175 h 233"/>
                    <a:gd name="T52" fmla="*/ 54 w 206"/>
                    <a:gd name="T53" fmla="*/ 175 h 233"/>
                    <a:gd name="T54" fmla="*/ 49 w 206"/>
                    <a:gd name="T55" fmla="*/ 180 h 233"/>
                    <a:gd name="T56" fmla="*/ 49 w 206"/>
                    <a:gd name="T57" fmla="*/ 224 h 233"/>
                    <a:gd name="T58" fmla="*/ 9 w 206"/>
                    <a:gd name="T59" fmla="*/ 224 h 233"/>
                    <a:gd name="T60" fmla="*/ 9 w 206"/>
                    <a:gd name="T61" fmla="*/ 30 h 233"/>
                    <a:gd name="T62" fmla="*/ 58 w 206"/>
                    <a:gd name="T63" fmla="*/ 224 h 233"/>
                    <a:gd name="T64" fmla="*/ 58 w 206"/>
                    <a:gd name="T65" fmla="*/ 184 h 233"/>
                    <a:gd name="T66" fmla="*/ 74 w 206"/>
                    <a:gd name="T67" fmla="*/ 184 h 233"/>
                    <a:gd name="T68" fmla="*/ 74 w 206"/>
                    <a:gd name="T69" fmla="*/ 224 h 233"/>
                    <a:gd name="T70" fmla="*/ 58 w 206"/>
                    <a:gd name="T71" fmla="*/ 224 h 233"/>
                    <a:gd name="T72" fmla="*/ 196 w 206"/>
                    <a:gd name="T73" fmla="*/ 224 h 233"/>
                    <a:gd name="T74" fmla="*/ 170 w 206"/>
                    <a:gd name="T75" fmla="*/ 224 h 233"/>
                    <a:gd name="T76" fmla="*/ 170 w 206"/>
                    <a:gd name="T77" fmla="*/ 199 h 233"/>
                    <a:gd name="T78" fmla="*/ 165 w 206"/>
                    <a:gd name="T79" fmla="*/ 195 h 233"/>
                    <a:gd name="T80" fmla="*/ 164 w 206"/>
                    <a:gd name="T81" fmla="*/ 195 h 233"/>
                    <a:gd name="T82" fmla="*/ 159 w 206"/>
                    <a:gd name="T83" fmla="*/ 199 h 233"/>
                    <a:gd name="T84" fmla="*/ 159 w 206"/>
                    <a:gd name="T85" fmla="*/ 224 h 233"/>
                    <a:gd name="T86" fmla="*/ 133 w 206"/>
                    <a:gd name="T87" fmla="*/ 224 h 233"/>
                    <a:gd name="T88" fmla="*/ 133 w 206"/>
                    <a:gd name="T89" fmla="*/ 90 h 233"/>
                    <a:gd name="T90" fmla="*/ 196 w 206"/>
                    <a:gd name="T91" fmla="*/ 105 h 233"/>
                    <a:gd name="T92" fmla="*/ 196 w 206"/>
                    <a:gd name="T93" fmla="*/ 224 h 2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</a:cxnLst>
                  <a:rect l="0" t="0" r="r" b="b"/>
                  <a:pathLst>
                    <a:path w="206" h="233">
                      <a:moveTo>
                        <a:pt x="202" y="96"/>
                      </a:moveTo>
                      <a:cubicBezTo>
                        <a:pt x="133" y="81"/>
                        <a:pt x="133" y="81"/>
                        <a:pt x="133" y="81"/>
                      </a:cubicBezTo>
                      <a:cubicBezTo>
                        <a:pt x="133" y="7"/>
                        <a:pt x="133" y="7"/>
                        <a:pt x="133" y="7"/>
                      </a:cubicBezTo>
                      <a:cubicBezTo>
                        <a:pt x="133" y="6"/>
                        <a:pt x="133" y="6"/>
                        <a:pt x="133" y="6"/>
                      </a:cubicBezTo>
                      <a:cubicBezTo>
                        <a:pt x="133" y="6"/>
                        <a:pt x="133" y="5"/>
                        <a:pt x="133" y="5"/>
                      </a:cubicBezTo>
                      <a:cubicBezTo>
                        <a:pt x="132" y="2"/>
                        <a:pt x="130" y="0"/>
                        <a:pt x="127" y="1"/>
                      </a:cubicBezTo>
                      <a:cubicBezTo>
                        <a:pt x="4" y="20"/>
                        <a:pt x="4" y="20"/>
                        <a:pt x="4" y="20"/>
                      </a:cubicBezTo>
                      <a:cubicBezTo>
                        <a:pt x="1" y="20"/>
                        <a:pt x="0" y="23"/>
                        <a:pt x="0" y="25"/>
                      </a:cubicBezTo>
                      <a:cubicBezTo>
                        <a:pt x="0" y="25"/>
                        <a:pt x="0" y="25"/>
                        <a:pt x="0" y="25"/>
                      </a:cubicBezTo>
                      <a:cubicBezTo>
                        <a:pt x="0" y="26"/>
                        <a:pt x="0" y="26"/>
                        <a:pt x="0" y="26"/>
                      </a:cubicBezTo>
                      <a:cubicBezTo>
                        <a:pt x="0" y="228"/>
                        <a:pt x="0" y="228"/>
                        <a:pt x="0" y="228"/>
                      </a:cubicBezTo>
                      <a:cubicBezTo>
                        <a:pt x="0" y="231"/>
                        <a:pt x="2" y="233"/>
                        <a:pt x="5" y="233"/>
                      </a:cubicBezTo>
                      <a:cubicBezTo>
                        <a:pt x="54" y="233"/>
                        <a:pt x="54" y="233"/>
                        <a:pt x="54" y="233"/>
                      </a:cubicBezTo>
                      <a:cubicBezTo>
                        <a:pt x="79" y="233"/>
                        <a:pt x="79" y="233"/>
                        <a:pt x="79" y="233"/>
                      </a:cubicBezTo>
                      <a:cubicBezTo>
                        <a:pt x="128" y="233"/>
                        <a:pt x="128" y="233"/>
                        <a:pt x="128" y="233"/>
                      </a:cubicBezTo>
                      <a:cubicBezTo>
                        <a:pt x="201" y="233"/>
                        <a:pt x="201" y="233"/>
                        <a:pt x="201" y="233"/>
                      </a:cubicBezTo>
                      <a:cubicBezTo>
                        <a:pt x="204" y="233"/>
                        <a:pt x="206" y="231"/>
                        <a:pt x="206" y="228"/>
                      </a:cubicBezTo>
                      <a:cubicBezTo>
                        <a:pt x="206" y="101"/>
                        <a:pt x="206" y="101"/>
                        <a:pt x="206" y="101"/>
                      </a:cubicBezTo>
                      <a:cubicBezTo>
                        <a:pt x="206" y="99"/>
                        <a:pt x="204" y="97"/>
                        <a:pt x="202" y="96"/>
                      </a:cubicBezTo>
                      <a:close/>
                      <a:moveTo>
                        <a:pt x="9" y="30"/>
                      </a:moveTo>
                      <a:cubicBezTo>
                        <a:pt x="123" y="12"/>
                        <a:pt x="123" y="12"/>
                        <a:pt x="123" y="12"/>
                      </a:cubicBezTo>
                      <a:cubicBezTo>
                        <a:pt x="123" y="85"/>
                        <a:pt x="123" y="85"/>
                        <a:pt x="123" y="85"/>
                      </a:cubicBezTo>
                      <a:cubicBezTo>
                        <a:pt x="123" y="224"/>
                        <a:pt x="123" y="224"/>
                        <a:pt x="123" y="224"/>
                      </a:cubicBezTo>
                      <a:cubicBezTo>
                        <a:pt x="84" y="224"/>
                        <a:pt x="84" y="224"/>
                        <a:pt x="84" y="224"/>
                      </a:cubicBezTo>
                      <a:cubicBezTo>
                        <a:pt x="84" y="180"/>
                        <a:pt x="84" y="180"/>
                        <a:pt x="84" y="180"/>
                      </a:cubicBezTo>
                      <a:cubicBezTo>
                        <a:pt x="84" y="177"/>
                        <a:pt x="82" y="175"/>
                        <a:pt x="79" y="175"/>
                      </a:cubicBezTo>
                      <a:cubicBezTo>
                        <a:pt x="54" y="175"/>
                        <a:pt x="54" y="175"/>
                        <a:pt x="54" y="175"/>
                      </a:cubicBezTo>
                      <a:cubicBezTo>
                        <a:pt x="51" y="175"/>
                        <a:pt x="49" y="177"/>
                        <a:pt x="49" y="180"/>
                      </a:cubicBezTo>
                      <a:cubicBezTo>
                        <a:pt x="49" y="224"/>
                        <a:pt x="49" y="224"/>
                        <a:pt x="49" y="224"/>
                      </a:cubicBezTo>
                      <a:cubicBezTo>
                        <a:pt x="9" y="224"/>
                        <a:pt x="9" y="224"/>
                        <a:pt x="9" y="224"/>
                      </a:cubicBezTo>
                      <a:lnTo>
                        <a:pt x="9" y="30"/>
                      </a:lnTo>
                      <a:close/>
                      <a:moveTo>
                        <a:pt x="58" y="224"/>
                      </a:moveTo>
                      <a:cubicBezTo>
                        <a:pt x="58" y="184"/>
                        <a:pt x="58" y="184"/>
                        <a:pt x="58" y="184"/>
                      </a:cubicBezTo>
                      <a:cubicBezTo>
                        <a:pt x="74" y="184"/>
                        <a:pt x="74" y="184"/>
                        <a:pt x="74" y="184"/>
                      </a:cubicBezTo>
                      <a:cubicBezTo>
                        <a:pt x="74" y="224"/>
                        <a:pt x="74" y="224"/>
                        <a:pt x="74" y="224"/>
                      </a:cubicBezTo>
                      <a:lnTo>
                        <a:pt x="58" y="224"/>
                      </a:lnTo>
                      <a:close/>
                      <a:moveTo>
                        <a:pt x="196" y="224"/>
                      </a:moveTo>
                      <a:cubicBezTo>
                        <a:pt x="170" y="224"/>
                        <a:pt x="170" y="224"/>
                        <a:pt x="170" y="224"/>
                      </a:cubicBezTo>
                      <a:cubicBezTo>
                        <a:pt x="170" y="199"/>
                        <a:pt x="170" y="199"/>
                        <a:pt x="170" y="199"/>
                      </a:cubicBezTo>
                      <a:cubicBezTo>
                        <a:pt x="170" y="197"/>
                        <a:pt x="167" y="195"/>
                        <a:pt x="165" y="195"/>
                      </a:cubicBezTo>
                      <a:cubicBezTo>
                        <a:pt x="164" y="195"/>
                        <a:pt x="164" y="195"/>
                        <a:pt x="164" y="195"/>
                      </a:cubicBezTo>
                      <a:cubicBezTo>
                        <a:pt x="161" y="195"/>
                        <a:pt x="159" y="197"/>
                        <a:pt x="159" y="199"/>
                      </a:cubicBezTo>
                      <a:cubicBezTo>
                        <a:pt x="159" y="224"/>
                        <a:pt x="159" y="224"/>
                        <a:pt x="159" y="224"/>
                      </a:cubicBezTo>
                      <a:cubicBezTo>
                        <a:pt x="133" y="224"/>
                        <a:pt x="133" y="224"/>
                        <a:pt x="133" y="224"/>
                      </a:cubicBezTo>
                      <a:cubicBezTo>
                        <a:pt x="133" y="90"/>
                        <a:pt x="133" y="90"/>
                        <a:pt x="133" y="90"/>
                      </a:cubicBezTo>
                      <a:cubicBezTo>
                        <a:pt x="196" y="105"/>
                        <a:pt x="196" y="105"/>
                        <a:pt x="196" y="105"/>
                      </a:cubicBezTo>
                      <a:lnTo>
                        <a:pt x="196" y="22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  <a:extLst/>
              </p:spPr>
              <p:txBody>
                <a:bodyPr vert="horz" wrap="square" lIns="45720" tIns="22860" rIns="45720" bIns="2286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" sz="900" dirty="0"/>
                </a:p>
              </p:txBody>
            </p:sp>
            <p:sp>
              <p:nvSpPr>
                <p:cNvPr id="33" name="Freeform 224"/>
                <p:cNvSpPr>
                  <a:spLocks/>
                </p:cNvSpPr>
                <p:nvPr/>
              </p:nvSpPr>
              <p:spPr bwMode="auto">
                <a:xfrm>
                  <a:off x="6120607" y="3891679"/>
                  <a:ext cx="26988" cy="58737"/>
                </a:xfrm>
                <a:custGeom>
                  <a:avLst/>
                  <a:gdLst>
                    <a:gd name="T0" fmla="*/ 5 w 11"/>
                    <a:gd name="T1" fmla="*/ 24 h 24"/>
                    <a:gd name="T2" fmla="*/ 6 w 11"/>
                    <a:gd name="T3" fmla="*/ 24 h 24"/>
                    <a:gd name="T4" fmla="*/ 11 w 11"/>
                    <a:gd name="T5" fmla="*/ 20 h 24"/>
                    <a:gd name="T6" fmla="*/ 11 w 11"/>
                    <a:gd name="T7" fmla="*/ 5 h 24"/>
                    <a:gd name="T8" fmla="*/ 6 w 11"/>
                    <a:gd name="T9" fmla="*/ 0 h 24"/>
                    <a:gd name="T10" fmla="*/ 5 w 11"/>
                    <a:gd name="T11" fmla="*/ 0 h 24"/>
                    <a:gd name="T12" fmla="*/ 0 w 11"/>
                    <a:gd name="T13" fmla="*/ 5 h 24"/>
                    <a:gd name="T14" fmla="*/ 0 w 11"/>
                    <a:gd name="T15" fmla="*/ 20 h 24"/>
                    <a:gd name="T16" fmla="*/ 5 w 11"/>
                    <a:gd name="T1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1" h="24">
                      <a:moveTo>
                        <a:pt x="5" y="24"/>
                      </a:moveTo>
                      <a:cubicBezTo>
                        <a:pt x="6" y="24"/>
                        <a:pt x="6" y="24"/>
                        <a:pt x="6" y="24"/>
                      </a:cubicBezTo>
                      <a:cubicBezTo>
                        <a:pt x="8" y="24"/>
                        <a:pt x="11" y="22"/>
                        <a:pt x="11" y="20"/>
                      </a:cubicBezTo>
                      <a:cubicBezTo>
                        <a:pt x="11" y="5"/>
                        <a:pt x="11" y="5"/>
                        <a:pt x="11" y="5"/>
                      </a:cubicBezTo>
                      <a:cubicBezTo>
                        <a:pt x="11" y="2"/>
                        <a:pt x="8" y="0"/>
                        <a:pt x="6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2" y="0"/>
                        <a:pt x="0" y="2"/>
                        <a:pt x="0" y="5"/>
                      </a:cubicBezTo>
                      <a:cubicBezTo>
                        <a:pt x="0" y="20"/>
                        <a:pt x="0" y="20"/>
                        <a:pt x="0" y="20"/>
                      </a:cubicBezTo>
                      <a:cubicBezTo>
                        <a:pt x="0" y="22"/>
                        <a:pt x="2" y="24"/>
                        <a:pt x="5" y="2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  <a:extLst/>
              </p:spPr>
              <p:txBody>
                <a:bodyPr vert="horz" wrap="square" lIns="45720" tIns="22860" rIns="45720" bIns="2286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" sz="900" dirty="0"/>
                </a:p>
              </p:txBody>
            </p:sp>
            <p:sp>
              <p:nvSpPr>
                <p:cNvPr id="34" name="Freeform 225"/>
                <p:cNvSpPr>
                  <a:spLocks/>
                </p:cNvSpPr>
                <p:nvPr/>
              </p:nvSpPr>
              <p:spPr bwMode="auto">
                <a:xfrm>
                  <a:off x="6120607" y="3974229"/>
                  <a:ext cx="26988" cy="58737"/>
                </a:xfrm>
                <a:custGeom>
                  <a:avLst/>
                  <a:gdLst>
                    <a:gd name="T0" fmla="*/ 5 w 11"/>
                    <a:gd name="T1" fmla="*/ 24 h 24"/>
                    <a:gd name="T2" fmla="*/ 6 w 11"/>
                    <a:gd name="T3" fmla="*/ 24 h 24"/>
                    <a:gd name="T4" fmla="*/ 11 w 11"/>
                    <a:gd name="T5" fmla="*/ 19 h 24"/>
                    <a:gd name="T6" fmla="*/ 11 w 11"/>
                    <a:gd name="T7" fmla="*/ 5 h 24"/>
                    <a:gd name="T8" fmla="*/ 6 w 11"/>
                    <a:gd name="T9" fmla="*/ 0 h 24"/>
                    <a:gd name="T10" fmla="*/ 5 w 11"/>
                    <a:gd name="T11" fmla="*/ 0 h 24"/>
                    <a:gd name="T12" fmla="*/ 0 w 11"/>
                    <a:gd name="T13" fmla="*/ 5 h 24"/>
                    <a:gd name="T14" fmla="*/ 0 w 11"/>
                    <a:gd name="T15" fmla="*/ 19 h 24"/>
                    <a:gd name="T16" fmla="*/ 5 w 11"/>
                    <a:gd name="T1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1" h="24">
                      <a:moveTo>
                        <a:pt x="5" y="24"/>
                      </a:moveTo>
                      <a:cubicBezTo>
                        <a:pt x="6" y="24"/>
                        <a:pt x="6" y="24"/>
                        <a:pt x="6" y="24"/>
                      </a:cubicBezTo>
                      <a:cubicBezTo>
                        <a:pt x="8" y="24"/>
                        <a:pt x="11" y="22"/>
                        <a:pt x="11" y="19"/>
                      </a:cubicBezTo>
                      <a:cubicBezTo>
                        <a:pt x="11" y="5"/>
                        <a:pt x="11" y="5"/>
                        <a:pt x="11" y="5"/>
                      </a:cubicBezTo>
                      <a:cubicBezTo>
                        <a:pt x="11" y="2"/>
                        <a:pt x="8" y="0"/>
                        <a:pt x="6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2" y="0"/>
                        <a:pt x="0" y="2"/>
                        <a:pt x="0" y="5"/>
                      </a:cubicBezTo>
                      <a:cubicBezTo>
                        <a:pt x="0" y="19"/>
                        <a:pt x="0" y="19"/>
                        <a:pt x="0" y="19"/>
                      </a:cubicBezTo>
                      <a:cubicBezTo>
                        <a:pt x="0" y="22"/>
                        <a:pt x="2" y="24"/>
                        <a:pt x="5" y="2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  <a:extLst/>
              </p:spPr>
              <p:txBody>
                <a:bodyPr vert="horz" wrap="square" lIns="45720" tIns="22860" rIns="45720" bIns="2286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i" sz="900" dirty="0"/>
                </a:p>
              </p:txBody>
            </p:sp>
          </p:grpSp>
        </p:grpSp>
      </p:grpSp>
      <p:grpSp>
        <p:nvGrpSpPr>
          <p:cNvPr id="41" name="Group 40"/>
          <p:cNvGrpSpPr/>
          <p:nvPr/>
        </p:nvGrpSpPr>
        <p:grpSpPr>
          <a:xfrm>
            <a:off x="6304882" y="2300295"/>
            <a:ext cx="415102" cy="415102"/>
            <a:chOff x="8526544" y="8378469"/>
            <a:chExt cx="830204" cy="830204"/>
          </a:xfrm>
        </p:grpSpPr>
        <p:sp>
          <p:nvSpPr>
            <p:cNvPr id="13" name="Ellipse 37"/>
            <p:cNvSpPr/>
            <p:nvPr/>
          </p:nvSpPr>
          <p:spPr>
            <a:xfrm>
              <a:off x="8526544" y="8378469"/>
              <a:ext cx="830204" cy="83020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i" sz="9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8717624" y="8563769"/>
              <a:ext cx="457730" cy="460375"/>
              <a:chOff x="11310938" y="207963"/>
              <a:chExt cx="549275" cy="552450"/>
            </a:xfrm>
            <a:solidFill>
              <a:schemeClr val="bg1"/>
            </a:solidFill>
          </p:grpSpPr>
          <p:sp>
            <p:nvSpPr>
              <p:cNvPr id="36" name="Freeform 555"/>
              <p:cNvSpPr>
                <a:spLocks noEditPoints="1"/>
              </p:cNvSpPr>
              <p:nvPr/>
            </p:nvSpPr>
            <p:spPr bwMode="auto">
              <a:xfrm>
                <a:off x="11363325" y="260350"/>
                <a:ext cx="446087" cy="442913"/>
              </a:xfrm>
              <a:custGeom>
                <a:avLst/>
                <a:gdLst>
                  <a:gd name="T0" fmla="*/ 192 w 197"/>
                  <a:gd name="T1" fmla="*/ 102 h 196"/>
                  <a:gd name="T2" fmla="*/ 137 w 197"/>
                  <a:gd name="T3" fmla="*/ 83 h 196"/>
                  <a:gd name="T4" fmla="*/ 190 w 197"/>
                  <a:gd name="T5" fmla="*/ 82 h 196"/>
                  <a:gd name="T6" fmla="*/ 191 w 197"/>
                  <a:gd name="T7" fmla="*/ 82 h 196"/>
                  <a:gd name="T8" fmla="*/ 193 w 197"/>
                  <a:gd name="T9" fmla="*/ 81 h 196"/>
                  <a:gd name="T10" fmla="*/ 194 w 197"/>
                  <a:gd name="T11" fmla="*/ 80 h 196"/>
                  <a:gd name="T12" fmla="*/ 194 w 197"/>
                  <a:gd name="T13" fmla="*/ 78 h 196"/>
                  <a:gd name="T14" fmla="*/ 194 w 197"/>
                  <a:gd name="T15" fmla="*/ 77 h 196"/>
                  <a:gd name="T16" fmla="*/ 98 w 197"/>
                  <a:gd name="T17" fmla="*/ 0 h 196"/>
                  <a:gd name="T18" fmla="*/ 2 w 197"/>
                  <a:gd name="T19" fmla="*/ 77 h 196"/>
                  <a:gd name="T20" fmla="*/ 2 w 197"/>
                  <a:gd name="T21" fmla="*/ 78 h 196"/>
                  <a:gd name="T22" fmla="*/ 2 w 197"/>
                  <a:gd name="T23" fmla="*/ 80 h 196"/>
                  <a:gd name="T24" fmla="*/ 4 w 197"/>
                  <a:gd name="T25" fmla="*/ 81 h 196"/>
                  <a:gd name="T26" fmla="*/ 5 w 197"/>
                  <a:gd name="T27" fmla="*/ 82 h 196"/>
                  <a:gd name="T28" fmla="*/ 7 w 197"/>
                  <a:gd name="T29" fmla="*/ 83 h 196"/>
                  <a:gd name="T30" fmla="*/ 59 w 197"/>
                  <a:gd name="T31" fmla="*/ 83 h 196"/>
                  <a:gd name="T32" fmla="*/ 4 w 197"/>
                  <a:gd name="T33" fmla="*/ 102 h 196"/>
                  <a:gd name="T34" fmla="*/ 2 w 197"/>
                  <a:gd name="T35" fmla="*/ 103 h 196"/>
                  <a:gd name="T36" fmla="*/ 1 w 197"/>
                  <a:gd name="T37" fmla="*/ 104 h 196"/>
                  <a:gd name="T38" fmla="*/ 0 w 197"/>
                  <a:gd name="T39" fmla="*/ 106 h 196"/>
                  <a:gd name="T40" fmla="*/ 0 w 197"/>
                  <a:gd name="T41" fmla="*/ 107 h 196"/>
                  <a:gd name="T42" fmla="*/ 82 w 197"/>
                  <a:gd name="T43" fmla="*/ 196 h 196"/>
                  <a:gd name="T44" fmla="*/ 86 w 197"/>
                  <a:gd name="T45" fmla="*/ 192 h 196"/>
                  <a:gd name="T46" fmla="*/ 82 w 197"/>
                  <a:gd name="T47" fmla="*/ 138 h 196"/>
                  <a:gd name="T48" fmla="*/ 114 w 197"/>
                  <a:gd name="T49" fmla="*/ 138 h 196"/>
                  <a:gd name="T50" fmla="*/ 110 w 197"/>
                  <a:gd name="T51" fmla="*/ 192 h 196"/>
                  <a:gd name="T52" fmla="*/ 111 w 197"/>
                  <a:gd name="T53" fmla="*/ 193 h 196"/>
                  <a:gd name="T54" fmla="*/ 115 w 197"/>
                  <a:gd name="T55" fmla="*/ 196 h 196"/>
                  <a:gd name="T56" fmla="*/ 116 w 197"/>
                  <a:gd name="T57" fmla="*/ 196 h 196"/>
                  <a:gd name="T58" fmla="*/ 116 w 197"/>
                  <a:gd name="T59" fmla="*/ 196 h 196"/>
                  <a:gd name="T60" fmla="*/ 194 w 197"/>
                  <a:gd name="T61" fmla="*/ 103 h 196"/>
                  <a:gd name="T62" fmla="*/ 98 w 197"/>
                  <a:gd name="T63" fmla="*/ 10 h 196"/>
                  <a:gd name="T64" fmla="*/ 132 w 197"/>
                  <a:gd name="T65" fmla="*/ 73 h 196"/>
                  <a:gd name="T66" fmla="*/ 98 w 197"/>
                  <a:gd name="T67" fmla="*/ 56 h 196"/>
                  <a:gd name="T68" fmla="*/ 65 w 197"/>
                  <a:gd name="T69" fmla="*/ 73 h 196"/>
                  <a:gd name="T70" fmla="*/ 10 w 197"/>
                  <a:gd name="T71" fmla="*/ 111 h 196"/>
                  <a:gd name="T72" fmla="*/ 77 w 197"/>
                  <a:gd name="T73" fmla="*/ 185 h 196"/>
                  <a:gd name="T74" fmla="*/ 75 w 197"/>
                  <a:gd name="T75" fmla="*/ 122 h 196"/>
                  <a:gd name="T76" fmla="*/ 98 w 197"/>
                  <a:gd name="T77" fmla="*/ 66 h 196"/>
                  <a:gd name="T78" fmla="*/ 121 w 197"/>
                  <a:gd name="T79" fmla="*/ 122 h 196"/>
                  <a:gd name="T80" fmla="*/ 75 w 197"/>
                  <a:gd name="T81" fmla="*/ 122 h 196"/>
                  <a:gd name="T82" fmla="*/ 135 w 197"/>
                  <a:gd name="T83" fmla="*/ 121 h 196"/>
                  <a:gd name="T84" fmla="*/ 119 w 197"/>
                  <a:gd name="T85" fmla="*/ 185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97" h="196">
                    <a:moveTo>
                      <a:pt x="194" y="103"/>
                    </a:moveTo>
                    <a:cubicBezTo>
                      <a:pt x="193" y="102"/>
                      <a:pt x="193" y="102"/>
                      <a:pt x="192" y="102"/>
                    </a:cubicBezTo>
                    <a:cubicBezTo>
                      <a:pt x="171" y="98"/>
                      <a:pt x="153" y="99"/>
                      <a:pt x="140" y="106"/>
                    </a:cubicBezTo>
                    <a:cubicBezTo>
                      <a:pt x="141" y="98"/>
                      <a:pt x="140" y="90"/>
                      <a:pt x="137" y="83"/>
                    </a:cubicBezTo>
                    <a:cubicBezTo>
                      <a:pt x="189" y="83"/>
                      <a:pt x="189" y="83"/>
                      <a:pt x="189" y="83"/>
                    </a:cubicBezTo>
                    <a:cubicBezTo>
                      <a:pt x="190" y="83"/>
                      <a:pt x="190" y="83"/>
                      <a:pt x="190" y="82"/>
                    </a:cubicBezTo>
                    <a:cubicBezTo>
                      <a:pt x="190" y="82"/>
                      <a:pt x="190" y="83"/>
                      <a:pt x="191" y="82"/>
                    </a:cubicBezTo>
                    <a:cubicBezTo>
                      <a:pt x="191" y="82"/>
                      <a:pt x="191" y="82"/>
                      <a:pt x="191" y="82"/>
                    </a:cubicBezTo>
                    <a:cubicBezTo>
                      <a:pt x="191" y="82"/>
                      <a:pt x="192" y="82"/>
                      <a:pt x="192" y="82"/>
                    </a:cubicBezTo>
                    <a:cubicBezTo>
                      <a:pt x="192" y="82"/>
                      <a:pt x="192" y="82"/>
                      <a:pt x="193" y="81"/>
                    </a:cubicBezTo>
                    <a:cubicBezTo>
                      <a:pt x="193" y="81"/>
                      <a:pt x="193" y="81"/>
                      <a:pt x="193" y="81"/>
                    </a:cubicBezTo>
                    <a:cubicBezTo>
                      <a:pt x="194" y="80"/>
                      <a:pt x="194" y="80"/>
                      <a:pt x="194" y="80"/>
                    </a:cubicBezTo>
                    <a:cubicBezTo>
                      <a:pt x="194" y="80"/>
                      <a:pt x="194" y="79"/>
                      <a:pt x="194" y="79"/>
                    </a:cubicBezTo>
                    <a:cubicBezTo>
                      <a:pt x="194" y="79"/>
                      <a:pt x="194" y="78"/>
                      <a:pt x="194" y="78"/>
                    </a:cubicBezTo>
                    <a:cubicBezTo>
                      <a:pt x="194" y="78"/>
                      <a:pt x="194" y="78"/>
                      <a:pt x="194" y="78"/>
                    </a:cubicBezTo>
                    <a:cubicBezTo>
                      <a:pt x="194" y="78"/>
                      <a:pt x="194" y="77"/>
                      <a:pt x="194" y="77"/>
                    </a:cubicBezTo>
                    <a:cubicBezTo>
                      <a:pt x="194" y="77"/>
                      <a:pt x="194" y="77"/>
                      <a:pt x="194" y="77"/>
                    </a:cubicBezTo>
                    <a:cubicBezTo>
                      <a:pt x="184" y="32"/>
                      <a:pt x="144" y="0"/>
                      <a:pt x="98" y="0"/>
                    </a:cubicBezTo>
                    <a:cubicBezTo>
                      <a:pt x="52" y="0"/>
                      <a:pt x="12" y="32"/>
                      <a:pt x="2" y="77"/>
                    </a:cubicBezTo>
                    <a:cubicBezTo>
                      <a:pt x="2" y="77"/>
                      <a:pt x="2" y="77"/>
                      <a:pt x="2" y="77"/>
                    </a:cubicBezTo>
                    <a:cubicBezTo>
                      <a:pt x="2" y="77"/>
                      <a:pt x="2" y="78"/>
                      <a:pt x="2" y="78"/>
                    </a:cubicBezTo>
                    <a:cubicBezTo>
                      <a:pt x="2" y="78"/>
                      <a:pt x="2" y="78"/>
                      <a:pt x="2" y="78"/>
                    </a:cubicBezTo>
                    <a:cubicBezTo>
                      <a:pt x="2" y="78"/>
                      <a:pt x="2" y="79"/>
                      <a:pt x="2" y="79"/>
                    </a:cubicBezTo>
                    <a:cubicBezTo>
                      <a:pt x="2" y="79"/>
                      <a:pt x="2" y="80"/>
                      <a:pt x="2" y="80"/>
                    </a:cubicBezTo>
                    <a:cubicBezTo>
                      <a:pt x="3" y="80"/>
                      <a:pt x="3" y="80"/>
                      <a:pt x="3" y="81"/>
                    </a:cubicBezTo>
                    <a:cubicBezTo>
                      <a:pt x="3" y="81"/>
                      <a:pt x="3" y="81"/>
                      <a:pt x="4" y="81"/>
                    </a:cubicBezTo>
                    <a:cubicBezTo>
                      <a:pt x="4" y="82"/>
                      <a:pt x="4" y="82"/>
                      <a:pt x="4" y="82"/>
                    </a:cubicBezTo>
                    <a:cubicBezTo>
                      <a:pt x="5" y="82"/>
                      <a:pt x="5" y="82"/>
                      <a:pt x="5" y="82"/>
                    </a:cubicBezTo>
                    <a:cubicBezTo>
                      <a:pt x="5" y="82"/>
                      <a:pt x="6" y="82"/>
                      <a:pt x="6" y="82"/>
                    </a:cubicBezTo>
                    <a:cubicBezTo>
                      <a:pt x="6" y="83"/>
                      <a:pt x="6" y="83"/>
                      <a:pt x="7" y="83"/>
                    </a:cubicBezTo>
                    <a:cubicBezTo>
                      <a:pt x="7" y="83"/>
                      <a:pt x="7" y="83"/>
                      <a:pt x="7" y="83"/>
                    </a:cubicBezTo>
                    <a:cubicBezTo>
                      <a:pt x="59" y="83"/>
                      <a:pt x="59" y="83"/>
                      <a:pt x="59" y="83"/>
                    </a:cubicBezTo>
                    <a:cubicBezTo>
                      <a:pt x="56" y="90"/>
                      <a:pt x="55" y="99"/>
                      <a:pt x="56" y="106"/>
                    </a:cubicBezTo>
                    <a:cubicBezTo>
                      <a:pt x="43" y="99"/>
                      <a:pt x="25" y="98"/>
                      <a:pt x="4" y="102"/>
                    </a:cubicBezTo>
                    <a:cubicBezTo>
                      <a:pt x="4" y="102"/>
                      <a:pt x="3" y="102"/>
                      <a:pt x="3" y="102"/>
                    </a:cubicBezTo>
                    <a:cubicBezTo>
                      <a:pt x="3" y="102"/>
                      <a:pt x="2" y="102"/>
                      <a:pt x="2" y="103"/>
                    </a:cubicBezTo>
                    <a:cubicBezTo>
                      <a:pt x="2" y="103"/>
                      <a:pt x="2" y="103"/>
                      <a:pt x="2" y="103"/>
                    </a:cubicBezTo>
                    <a:cubicBezTo>
                      <a:pt x="1" y="103"/>
                      <a:pt x="1" y="104"/>
                      <a:pt x="1" y="104"/>
                    </a:cubicBezTo>
                    <a:cubicBezTo>
                      <a:pt x="1" y="104"/>
                      <a:pt x="1" y="104"/>
                      <a:pt x="0" y="104"/>
                    </a:cubicBezTo>
                    <a:cubicBezTo>
                      <a:pt x="0" y="105"/>
                      <a:pt x="0" y="105"/>
                      <a:pt x="0" y="106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0" y="107"/>
                      <a:pt x="0" y="107"/>
                      <a:pt x="0" y="107"/>
                    </a:cubicBezTo>
                    <a:cubicBezTo>
                      <a:pt x="4" y="152"/>
                      <a:pt x="37" y="188"/>
                      <a:pt x="81" y="196"/>
                    </a:cubicBezTo>
                    <a:cubicBezTo>
                      <a:pt x="81" y="196"/>
                      <a:pt x="81" y="196"/>
                      <a:pt x="82" y="196"/>
                    </a:cubicBezTo>
                    <a:cubicBezTo>
                      <a:pt x="84" y="196"/>
                      <a:pt x="86" y="195"/>
                      <a:pt x="86" y="192"/>
                    </a:cubicBezTo>
                    <a:cubicBezTo>
                      <a:pt x="86" y="192"/>
                      <a:pt x="86" y="192"/>
                      <a:pt x="86" y="192"/>
                    </a:cubicBezTo>
                    <a:cubicBezTo>
                      <a:pt x="86" y="192"/>
                      <a:pt x="86" y="192"/>
                      <a:pt x="86" y="192"/>
                    </a:cubicBezTo>
                    <a:cubicBezTo>
                      <a:pt x="87" y="190"/>
                      <a:pt x="91" y="163"/>
                      <a:pt x="82" y="138"/>
                    </a:cubicBezTo>
                    <a:cubicBezTo>
                      <a:pt x="87" y="140"/>
                      <a:pt x="93" y="141"/>
                      <a:pt x="98" y="141"/>
                    </a:cubicBezTo>
                    <a:cubicBezTo>
                      <a:pt x="104" y="141"/>
                      <a:pt x="109" y="140"/>
                      <a:pt x="114" y="138"/>
                    </a:cubicBezTo>
                    <a:cubicBezTo>
                      <a:pt x="105" y="163"/>
                      <a:pt x="110" y="190"/>
                      <a:pt x="110" y="192"/>
                    </a:cubicBezTo>
                    <a:cubicBezTo>
                      <a:pt x="110" y="192"/>
                      <a:pt x="110" y="192"/>
                      <a:pt x="110" y="192"/>
                    </a:cubicBezTo>
                    <a:cubicBezTo>
                      <a:pt x="110" y="192"/>
                      <a:pt x="110" y="192"/>
                      <a:pt x="110" y="192"/>
                    </a:cubicBezTo>
                    <a:cubicBezTo>
                      <a:pt x="110" y="192"/>
                      <a:pt x="111" y="193"/>
                      <a:pt x="111" y="193"/>
                    </a:cubicBezTo>
                    <a:cubicBezTo>
                      <a:pt x="111" y="193"/>
                      <a:pt x="111" y="194"/>
                      <a:pt x="111" y="194"/>
                    </a:cubicBezTo>
                    <a:cubicBezTo>
                      <a:pt x="112" y="195"/>
                      <a:pt x="113" y="196"/>
                      <a:pt x="115" y="196"/>
                    </a:cubicBezTo>
                    <a:cubicBezTo>
                      <a:pt x="115" y="196"/>
                      <a:pt x="116" y="196"/>
                      <a:pt x="116" y="196"/>
                    </a:cubicBezTo>
                    <a:cubicBezTo>
                      <a:pt x="116" y="196"/>
                      <a:pt x="116" y="196"/>
                      <a:pt x="116" y="196"/>
                    </a:cubicBezTo>
                    <a:cubicBezTo>
                      <a:pt x="116" y="196"/>
                      <a:pt x="116" y="196"/>
                      <a:pt x="116" y="196"/>
                    </a:cubicBezTo>
                    <a:cubicBezTo>
                      <a:pt x="116" y="196"/>
                      <a:pt x="116" y="196"/>
                      <a:pt x="116" y="196"/>
                    </a:cubicBezTo>
                    <a:cubicBezTo>
                      <a:pt x="160" y="188"/>
                      <a:pt x="193" y="152"/>
                      <a:pt x="197" y="107"/>
                    </a:cubicBezTo>
                    <a:cubicBezTo>
                      <a:pt x="197" y="105"/>
                      <a:pt x="196" y="104"/>
                      <a:pt x="194" y="103"/>
                    </a:cubicBezTo>
                    <a:close/>
                    <a:moveTo>
                      <a:pt x="13" y="73"/>
                    </a:moveTo>
                    <a:cubicBezTo>
                      <a:pt x="25" y="36"/>
                      <a:pt x="59" y="10"/>
                      <a:pt x="98" y="10"/>
                    </a:cubicBezTo>
                    <a:cubicBezTo>
                      <a:pt x="138" y="10"/>
                      <a:pt x="172" y="36"/>
                      <a:pt x="183" y="73"/>
                    </a:cubicBezTo>
                    <a:cubicBezTo>
                      <a:pt x="132" y="73"/>
                      <a:pt x="132" y="73"/>
                      <a:pt x="132" y="73"/>
                    </a:cubicBezTo>
                    <a:cubicBezTo>
                      <a:pt x="131" y="71"/>
                      <a:pt x="129" y="70"/>
                      <a:pt x="128" y="69"/>
                    </a:cubicBezTo>
                    <a:cubicBezTo>
                      <a:pt x="120" y="61"/>
                      <a:pt x="110" y="56"/>
                      <a:pt x="98" y="56"/>
                    </a:cubicBezTo>
                    <a:cubicBezTo>
                      <a:pt x="87" y="56"/>
                      <a:pt x="76" y="61"/>
                      <a:pt x="68" y="69"/>
                    </a:cubicBezTo>
                    <a:cubicBezTo>
                      <a:pt x="67" y="70"/>
                      <a:pt x="66" y="71"/>
                      <a:pt x="65" y="73"/>
                    </a:cubicBezTo>
                    <a:lnTo>
                      <a:pt x="13" y="73"/>
                    </a:lnTo>
                    <a:close/>
                    <a:moveTo>
                      <a:pt x="10" y="111"/>
                    </a:moveTo>
                    <a:cubicBezTo>
                      <a:pt x="32" y="107"/>
                      <a:pt x="50" y="111"/>
                      <a:pt x="61" y="122"/>
                    </a:cubicBezTo>
                    <a:cubicBezTo>
                      <a:pt x="79" y="140"/>
                      <a:pt x="78" y="173"/>
                      <a:pt x="77" y="185"/>
                    </a:cubicBezTo>
                    <a:cubicBezTo>
                      <a:pt x="42" y="177"/>
                      <a:pt x="15" y="147"/>
                      <a:pt x="10" y="111"/>
                    </a:cubicBezTo>
                    <a:close/>
                    <a:moveTo>
                      <a:pt x="75" y="122"/>
                    </a:moveTo>
                    <a:cubicBezTo>
                      <a:pt x="62" y="109"/>
                      <a:pt x="62" y="89"/>
                      <a:pt x="75" y="76"/>
                    </a:cubicBezTo>
                    <a:cubicBezTo>
                      <a:pt x="81" y="70"/>
                      <a:pt x="89" y="66"/>
                      <a:pt x="98" y="66"/>
                    </a:cubicBezTo>
                    <a:cubicBezTo>
                      <a:pt x="107" y="66"/>
                      <a:pt x="115" y="70"/>
                      <a:pt x="121" y="76"/>
                    </a:cubicBezTo>
                    <a:cubicBezTo>
                      <a:pt x="134" y="89"/>
                      <a:pt x="134" y="109"/>
                      <a:pt x="121" y="122"/>
                    </a:cubicBezTo>
                    <a:cubicBezTo>
                      <a:pt x="115" y="128"/>
                      <a:pt x="107" y="131"/>
                      <a:pt x="98" y="131"/>
                    </a:cubicBezTo>
                    <a:cubicBezTo>
                      <a:pt x="89" y="131"/>
                      <a:pt x="81" y="128"/>
                      <a:pt x="75" y="122"/>
                    </a:cubicBezTo>
                    <a:close/>
                    <a:moveTo>
                      <a:pt x="119" y="185"/>
                    </a:moveTo>
                    <a:cubicBezTo>
                      <a:pt x="118" y="172"/>
                      <a:pt x="117" y="139"/>
                      <a:pt x="135" y="121"/>
                    </a:cubicBezTo>
                    <a:cubicBezTo>
                      <a:pt x="146" y="110"/>
                      <a:pt x="164" y="107"/>
                      <a:pt x="186" y="111"/>
                    </a:cubicBezTo>
                    <a:cubicBezTo>
                      <a:pt x="181" y="147"/>
                      <a:pt x="155" y="176"/>
                      <a:pt x="119" y="185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  <a:extLst/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fi" sz="900" dirty="0"/>
              </a:p>
            </p:txBody>
          </p:sp>
          <p:sp>
            <p:nvSpPr>
              <p:cNvPr id="37" name="Freeform 556"/>
              <p:cNvSpPr>
                <a:spLocks noEditPoints="1"/>
              </p:cNvSpPr>
              <p:nvPr/>
            </p:nvSpPr>
            <p:spPr bwMode="auto">
              <a:xfrm>
                <a:off x="11310938" y="207963"/>
                <a:ext cx="549275" cy="552450"/>
              </a:xfrm>
              <a:custGeom>
                <a:avLst/>
                <a:gdLst>
                  <a:gd name="T0" fmla="*/ 121 w 243"/>
                  <a:gd name="T1" fmla="*/ 0 h 244"/>
                  <a:gd name="T2" fmla="*/ 0 w 243"/>
                  <a:gd name="T3" fmla="*/ 122 h 244"/>
                  <a:gd name="T4" fmla="*/ 121 w 243"/>
                  <a:gd name="T5" fmla="*/ 244 h 244"/>
                  <a:gd name="T6" fmla="*/ 243 w 243"/>
                  <a:gd name="T7" fmla="*/ 122 h 244"/>
                  <a:gd name="T8" fmla="*/ 121 w 243"/>
                  <a:gd name="T9" fmla="*/ 0 h 244"/>
                  <a:gd name="T10" fmla="*/ 121 w 243"/>
                  <a:gd name="T11" fmla="*/ 234 h 244"/>
                  <a:gd name="T12" fmla="*/ 9 w 243"/>
                  <a:gd name="T13" fmla="*/ 122 h 244"/>
                  <a:gd name="T14" fmla="*/ 121 w 243"/>
                  <a:gd name="T15" fmla="*/ 10 h 244"/>
                  <a:gd name="T16" fmla="*/ 233 w 243"/>
                  <a:gd name="T17" fmla="*/ 122 h 244"/>
                  <a:gd name="T18" fmla="*/ 121 w 243"/>
                  <a:gd name="T19" fmla="*/ 234 h 2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43" h="244">
                    <a:moveTo>
                      <a:pt x="121" y="0"/>
                    </a:moveTo>
                    <a:cubicBezTo>
                      <a:pt x="54" y="0"/>
                      <a:pt x="0" y="55"/>
                      <a:pt x="0" y="122"/>
                    </a:cubicBezTo>
                    <a:cubicBezTo>
                      <a:pt x="0" y="189"/>
                      <a:pt x="54" y="244"/>
                      <a:pt x="121" y="244"/>
                    </a:cubicBezTo>
                    <a:cubicBezTo>
                      <a:pt x="188" y="244"/>
                      <a:pt x="243" y="189"/>
                      <a:pt x="243" y="122"/>
                    </a:cubicBezTo>
                    <a:cubicBezTo>
                      <a:pt x="243" y="55"/>
                      <a:pt x="188" y="0"/>
                      <a:pt x="121" y="0"/>
                    </a:cubicBezTo>
                    <a:close/>
                    <a:moveTo>
                      <a:pt x="121" y="234"/>
                    </a:moveTo>
                    <a:cubicBezTo>
                      <a:pt x="60" y="234"/>
                      <a:pt x="9" y="184"/>
                      <a:pt x="9" y="122"/>
                    </a:cubicBezTo>
                    <a:cubicBezTo>
                      <a:pt x="9" y="60"/>
                      <a:pt x="60" y="10"/>
                      <a:pt x="121" y="10"/>
                    </a:cubicBezTo>
                    <a:cubicBezTo>
                      <a:pt x="183" y="10"/>
                      <a:pt x="233" y="60"/>
                      <a:pt x="233" y="122"/>
                    </a:cubicBezTo>
                    <a:cubicBezTo>
                      <a:pt x="233" y="184"/>
                      <a:pt x="183" y="234"/>
                      <a:pt x="121" y="234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  <a:extLst/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fi" sz="900" dirty="0"/>
              </a:p>
            </p:txBody>
          </p:sp>
        </p:grpSp>
      </p:grpSp>
      <p:sp>
        <p:nvSpPr>
          <p:cNvPr id="44" name="Textfeld 48"/>
          <p:cNvSpPr txBox="1"/>
          <p:nvPr/>
        </p:nvSpPr>
        <p:spPr>
          <a:xfrm>
            <a:off x="1561446" y="450251"/>
            <a:ext cx="907264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" sz="2500" dirty="0">
                <a:solidFill>
                  <a:schemeClr val="accent1"/>
                </a:solidFill>
                <a:latin typeface="Montserrat Light" panose="00000400000000000000" pitchFamily="50" charset="0"/>
              </a:rPr>
              <a:t>Smart Tampere - Ekosysteemin pääelementit</a:t>
            </a:r>
          </a:p>
        </p:txBody>
      </p:sp>
      <p:sp>
        <p:nvSpPr>
          <p:cNvPr id="47" name="Shape 616"/>
          <p:cNvSpPr/>
          <p:nvPr/>
        </p:nvSpPr>
        <p:spPr>
          <a:xfrm>
            <a:off x="446862" y="5393511"/>
            <a:ext cx="1404160" cy="400091"/>
          </a:xfrm>
          <a:prstGeom prst="rect">
            <a:avLst/>
          </a:prstGeom>
          <a:noFill/>
          <a:ln>
            <a:noFill/>
          </a:ln>
          <a:effectLst/>
        </p:spPr>
        <p:txBody>
          <a:bodyPr lIns="91412" tIns="45700" rIns="91412" bIns="45700" anchor="t" anchorCtr="0">
            <a:noAutofit/>
          </a:bodyPr>
          <a:lstStyle/>
          <a:p>
            <a:pPr algn="ctr" rtl="0">
              <a:lnSpc>
                <a:spcPct val="130000"/>
              </a:lnSpc>
              <a:buSzPct val="25000"/>
            </a:pPr>
            <a:r>
              <a:rPr lang="fi" sz="1501" dirty="0"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Yhteydet</a:t>
            </a:r>
          </a:p>
        </p:txBody>
      </p:sp>
      <p:sp>
        <p:nvSpPr>
          <p:cNvPr id="48" name="Shape 616"/>
          <p:cNvSpPr/>
          <p:nvPr/>
        </p:nvSpPr>
        <p:spPr>
          <a:xfrm>
            <a:off x="446862" y="4586566"/>
            <a:ext cx="1404160" cy="400091"/>
          </a:xfrm>
          <a:prstGeom prst="rect">
            <a:avLst/>
          </a:prstGeom>
          <a:noFill/>
          <a:ln>
            <a:noFill/>
          </a:ln>
          <a:effectLst/>
        </p:spPr>
        <p:txBody>
          <a:bodyPr lIns="91412" tIns="45700" rIns="91412" bIns="45700" anchor="t" anchorCtr="0">
            <a:noAutofit/>
          </a:bodyPr>
          <a:lstStyle/>
          <a:p>
            <a:pPr algn="ctr" rtl="0">
              <a:lnSpc>
                <a:spcPct val="130000"/>
              </a:lnSpc>
              <a:buSzPct val="25000"/>
            </a:pPr>
            <a:r>
              <a:rPr lang="fi" sz="1501"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Analytiikka</a:t>
            </a:r>
            <a:endParaRPr lang="fi" sz="1501" dirty="0">
              <a:latin typeface="Century Gothic" panose="020B0502020202020204" pitchFamily="34" charset="0"/>
              <a:ea typeface="Roboto"/>
              <a:cs typeface="Roboto"/>
              <a:sym typeface="Roboto"/>
            </a:endParaRPr>
          </a:p>
        </p:txBody>
      </p:sp>
      <p:sp>
        <p:nvSpPr>
          <p:cNvPr id="49" name="Shape 616"/>
          <p:cNvSpPr/>
          <p:nvPr/>
        </p:nvSpPr>
        <p:spPr>
          <a:xfrm>
            <a:off x="47710" y="3799187"/>
            <a:ext cx="1950748" cy="400091"/>
          </a:xfrm>
          <a:prstGeom prst="rect">
            <a:avLst/>
          </a:prstGeom>
          <a:noFill/>
          <a:ln>
            <a:noFill/>
          </a:ln>
          <a:effectLst/>
        </p:spPr>
        <p:txBody>
          <a:bodyPr lIns="91412" tIns="45700" rIns="91412" bIns="45700" anchor="t" anchorCtr="0">
            <a:noAutofit/>
          </a:bodyPr>
          <a:lstStyle/>
          <a:p>
            <a:pPr algn="ctr" rtl="0">
              <a:lnSpc>
                <a:spcPct val="130000"/>
              </a:lnSpc>
              <a:buSzPct val="25000"/>
            </a:pPr>
            <a:r>
              <a:rPr lang="fi" sz="1501" dirty="0"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Käyttäjäkokemus</a:t>
            </a:r>
          </a:p>
        </p:txBody>
      </p:sp>
      <p:sp>
        <p:nvSpPr>
          <p:cNvPr id="50" name="Rectangle 49"/>
          <p:cNvSpPr/>
          <p:nvPr/>
        </p:nvSpPr>
        <p:spPr>
          <a:xfrm>
            <a:off x="2426900" y="3854215"/>
            <a:ext cx="8153400" cy="3573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i" sz="12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Helppokäyttöinen, informatiivinen ja yhteisöllinen käyttäjäkokemus</a:t>
            </a:r>
            <a:endParaRPr lang="fi" sz="9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426900" y="4630226"/>
            <a:ext cx="8153400" cy="3573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i" sz="12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Saatavilla olevan, kerätyn informaation arvon jalostamista päätöksenteon tueksi</a:t>
            </a:r>
            <a:endParaRPr lang="fi" sz="9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426900" y="5445837"/>
            <a:ext cx="8153400" cy="3573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i" sz="12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Saumattomat, useaan eri teknologiaan perustuvat digitaaliset yhteydet</a:t>
            </a:r>
            <a:endParaRPr lang="fi" sz="9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51" name="Ellipse 35"/>
          <p:cNvSpPr/>
          <p:nvPr/>
        </p:nvSpPr>
        <p:spPr>
          <a:xfrm>
            <a:off x="10724964" y="2299882"/>
            <a:ext cx="415102" cy="415102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Ellipsi 55"/>
          <p:cNvSpPr/>
          <p:nvPr/>
        </p:nvSpPr>
        <p:spPr>
          <a:xfrm>
            <a:off x="10851290" y="2366314"/>
            <a:ext cx="170681" cy="17068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900"/>
          </a:p>
        </p:txBody>
      </p:sp>
      <p:sp>
        <p:nvSpPr>
          <p:cNvPr id="2" name="Suorakulmio 1"/>
          <p:cNvSpPr/>
          <p:nvPr/>
        </p:nvSpPr>
        <p:spPr>
          <a:xfrm>
            <a:off x="10907357" y="2510277"/>
            <a:ext cx="53383" cy="129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900"/>
          </a:p>
        </p:txBody>
      </p:sp>
      <p:sp>
        <p:nvSpPr>
          <p:cNvPr id="58" name="Shape 608"/>
          <p:cNvSpPr/>
          <p:nvPr/>
        </p:nvSpPr>
        <p:spPr>
          <a:xfrm>
            <a:off x="10205461" y="2774414"/>
            <a:ext cx="1508721" cy="400091"/>
          </a:xfrm>
          <a:prstGeom prst="rect">
            <a:avLst/>
          </a:prstGeom>
          <a:noFill/>
          <a:ln>
            <a:noFill/>
          </a:ln>
          <a:effectLst/>
        </p:spPr>
        <p:txBody>
          <a:bodyPr lIns="91412" tIns="45700" rIns="91412" bIns="45700" anchor="t" anchorCtr="0">
            <a:noAutofit/>
          </a:bodyPr>
          <a:lstStyle/>
          <a:p>
            <a:pPr algn="ctr" rtl="0">
              <a:lnSpc>
                <a:spcPct val="130000"/>
              </a:lnSpc>
              <a:buSzPct val="25000"/>
            </a:pPr>
            <a:r>
              <a:rPr lang="fi" sz="1501" dirty="0"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Älykäs koulutus ja osaaminen</a:t>
            </a:r>
          </a:p>
        </p:txBody>
      </p:sp>
    </p:spTree>
    <p:extLst>
      <p:ext uri="{BB962C8B-B14F-4D97-AF65-F5344CB8AC3E}">
        <p14:creationId xmlns:p14="http://schemas.microsoft.com/office/powerpoint/2010/main" val="16610749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-teema">
  <a:themeElements>
    <a:clrScheme name="Tampere väri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EA529"/>
      </a:accent1>
      <a:accent2>
        <a:srgbClr val="BB3B20"/>
      </a:accent2>
      <a:accent3>
        <a:srgbClr val="005394"/>
      </a:accent3>
      <a:accent4>
        <a:srgbClr val="488433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ampere PP kirjasimet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ampere Blank.potx" id="{CE16A08A-6A75-426C-BAA6-D85A3AE63419}" vid="{0ADF22E1-A3C7-48FC-BBBA-8BDA64F0E1D6}"/>
    </a:ext>
  </a:extLst>
</a:theme>
</file>

<file path=ppt/theme/theme2.xml><?xml version="1.0" encoding="utf-8"?>
<a:theme xmlns:a="http://schemas.openxmlformats.org/drawingml/2006/main" name="Office">
  <a:themeElements>
    <a:clrScheme name="Benutzerdefiniert 65">
      <a:dk1>
        <a:srgbClr val="464646"/>
      </a:dk1>
      <a:lt1>
        <a:srgbClr val="F0F0F0"/>
      </a:lt1>
      <a:dk2>
        <a:srgbClr val="44546A"/>
      </a:dk2>
      <a:lt2>
        <a:srgbClr val="E7E6E6"/>
      </a:lt2>
      <a:accent1>
        <a:srgbClr val="BE000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Tampere fi</Template>
  <TotalTime>18588</TotalTime>
  <Words>380</Words>
  <Application>Microsoft Office PowerPoint</Application>
  <PresentationFormat>Laajakuva</PresentationFormat>
  <Paragraphs>64</Paragraphs>
  <Slides>5</Slides>
  <Notes>5</Notes>
  <HiddenSlides>0</HiddenSlides>
  <MMClips>0</MMClips>
  <ScaleCrop>false</ScaleCrop>
  <HeadingPairs>
    <vt:vector size="8" baseType="variant">
      <vt:variant>
        <vt:lpstr>Käytetyt fontit</vt:lpstr>
      </vt:variant>
      <vt:variant>
        <vt:i4>10</vt:i4>
      </vt:variant>
      <vt:variant>
        <vt:lpstr>Teema</vt:lpstr>
      </vt:variant>
      <vt:variant>
        <vt:i4>2</vt:i4>
      </vt:variant>
      <vt:variant>
        <vt:lpstr>Upotetut OLE-palvelimet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18" baseType="lpstr">
      <vt:lpstr>arial</vt:lpstr>
      <vt:lpstr>arial</vt:lpstr>
      <vt:lpstr>Calibri</vt:lpstr>
      <vt:lpstr>Calibri Light</vt:lpstr>
      <vt:lpstr>Century Gothic</vt:lpstr>
      <vt:lpstr>Gill Sans</vt:lpstr>
      <vt:lpstr>Lato</vt:lpstr>
      <vt:lpstr>Montserrat Light</vt:lpstr>
      <vt:lpstr>Montserrat-Bold</vt:lpstr>
      <vt:lpstr>Roboto</vt:lpstr>
      <vt:lpstr>Office-teema</vt:lpstr>
      <vt:lpstr>Office</vt:lpstr>
      <vt:lpstr>think-cell Slide</vt:lpstr>
      <vt:lpstr>PowerPoint-esitys</vt:lpstr>
      <vt:lpstr>Kestävän kehityksen älykaupunki</vt:lpstr>
      <vt:lpstr>PowerPoint-esitys</vt:lpstr>
      <vt:lpstr>PowerPoint-esitys</vt:lpstr>
      <vt:lpstr>PowerPoint-esitys</vt:lpstr>
    </vt:vector>
  </TitlesOfParts>
  <Company>Seutu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Digitalisaatio puristaa – muuttuuko kunta?</dc:title>
  <dc:creator>Oksala Jarkko</dc:creator>
  <cp:lastModifiedBy>Auditorion esityspc</cp:lastModifiedBy>
  <cp:revision>126</cp:revision>
  <dcterms:created xsi:type="dcterms:W3CDTF">2016-03-29T08:44:52Z</dcterms:created>
  <dcterms:modified xsi:type="dcterms:W3CDTF">2017-01-26T12:09:56Z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1241437223</vt:i4>
  </property>
  <property fmtid="{D5CDD505-2E9C-101B-9397-08002B2CF9AE}" pid="3" name="_NewReviewCycle">
    <vt:lpwstr/>
  </property>
  <property fmtid="{D5CDD505-2E9C-101B-9397-08002B2CF9AE}" pid="4" name="_EmailSubject">
    <vt:lpwstr>Teron esitys</vt:lpwstr>
  </property>
  <property fmtid="{D5CDD505-2E9C-101B-9397-08002B2CF9AE}" pid="5" name="_AuthorEmail">
    <vt:lpwstr>Tero.Blomqvist@tampere.fi</vt:lpwstr>
  </property>
  <property fmtid="{D5CDD505-2E9C-101B-9397-08002B2CF9AE}" pid="6" name="_AuthorEmailDisplayName">
    <vt:lpwstr>Blomqvist Tero</vt:lpwstr>
  </property>
  <property fmtid="{D5CDD505-2E9C-101B-9397-08002B2CF9AE}" pid="7" name="_PreviousAdHocReviewCycleID">
    <vt:i4>-851376048</vt:i4>
  </property>
</Properties>
</file>