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08" r:id="rId4"/>
    <p:sldId id="303" r:id="rId5"/>
    <p:sldId id="309" r:id="rId6"/>
    <p:sldId id="311" r:id="rId7"/>
    <p:sldId id="310" r:id="rId8"/>
    <p:sldId id="313" r:id="rId9"/>
    <p:sldId id="314" r:id="rId10"/>
    <p:sldId id="316" r:id="rId11"/>
    <p:sldId id="315" r:id="rId12"/>
    <p:sldId id="312" r:id="rId13"/>
    <p:sldId id="317" r:id="rId1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orient="horz" pos="1071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41C"/>
    <a:srgbClr val="76D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346"/>
        <p:guide orient="horz" pos="1071"/>
        <p:guide orient="horz" pos="3748"/>
        <p:guide orient="horz" pos="799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57C1-C5DF-4FE1-A475-0F4679730C5B}" type="datetimeFigureOut">
              <a:rPr lang="fi-FI" smtClean="0"/>
              <a:t>26.1.2017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6BB1-173C-481C-AA58-CEBE4C86AB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2348880"/>
            <a:ext cx="8640960" cy="1440160"/>
          </a:xfrm>
        </p:spPr>
        <p:txBody>
          <a:bodyPr anchor="ctr" anchorCtr="0"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fi-FI" dirty="0" smtClean="0"/>
              <a:t>Esityksen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71550" y="4005064"/>
            <a:ext cx="7200900" cy="1224161"/>
          </a:xfrm>
        </p:spPr>
        <p:txBody>
          <a:bodyPr/>
          <a:lstStyle>
            <a:lvl1pPr marL="0" indent="0" algn="ctr">
              <a:lnSpc>
                <a:spcPts val="2600"/>
              </a:lnSpc>
              <a:spcBef>
                <a:spcPts val="600"/>
              </a:spcBef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alaotsikko </a:t>
            </a:r>
            <a:br>
              <a:rPr lang="fi-FI" dirty="0" smtClean="0"/>
            </a:br>
            <a:r>
              <a:rPr lang="fi-FI" dirty="0" smtClean="0"/>
              <a:t>Esityksen pitäjä &amp; taho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1C88-C737-465B-885C-7B8B962DC13C}" type="datetime1">
              <a:rPr lang="fi-FI" smtClean="0"/>
              <a:t>26.1.2017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Essi Esityksenpitäjä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C90AB19-985F-4055-AF2E-D0A09488F8E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60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AB2C-49BB-4F09-A2A3-1A0888B60661}" type="datetime1">
              <a:rPr lang="fi-FI" smtClean="0"/>
              <a:t>26.1.2017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C774E6C-2CAB-4969-BE9C-17AF8A821FD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971550" y="1700213"/>
            <a:ext cx="3384426" cy="4249737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3" hasCustomPrompt="1"/>
          </p:nvPr>
        </p:nvSpPr>
        <p:spPr>
          <a:xfrm>
            <a:off x="4783015" y="1700213"/>
            <a:ext cx="3384426" cy="4249737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</p:spTree>
    <p:extLst>
      <p:ext uri="{BB962C8B-B14F-4D97-AF65-F5344CB8AC3E}">
        <p14:creationId xmlns:p14="http://schemas.microsoft.com/office/powerpoint/2010/main" val="26202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2636912"/>
            <a:ext cx="8640960" cy="1152128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fi-FI" dirty="0" smtClean="0"/>
              <a:t>Kiitokset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71550" y="4005064"/>
            <a:ext cx="7200900" cy="122416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Linkit / Lisätietoja: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0318-A586-4CA7-BBA3-4F546D58F20E}" type="datetime1">
              <a:rPr lang="fi-FI" smtClean="0"/>
              <a:t>26.1.2017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Essi Esityksenpitäjä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C90AB19-985F-4055-AF2E-D0A09488F8E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91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51520" y="2348880"/>
            <a:ext cx="8640960" cy="1440160"/>
          </a:xfrm>
        </p:spPr>
        <p:txBody>
          <a:bodyPr anchor="ctr" anchorCtr="0"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fi-FI" dirty="0" smtClean="0"/>
              <a:t>Esityksen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71550" y="4005064"/>
            <a:ext cx="7200900" cy="1224161"/>
          </a:xfrm>
        </p:spPr>
        <p:txBody>
          <a:bodyPr/>
          <a:lstStyle>
            <a:lvl1pPr marL="0" indent="0" algn="ctr">
              <a:lnSpc>
                <a:spcPts val="2600"/>
              </a:lnSpc>
              <a:spcBef>
                <a:spcPts val="600"/>
              </a:spcBef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alaotsikko </a:t>
            </a:r>
            <a:br>
              <a:rPr lang="fi-FI" dirty="0" smtClean="0"/>
            </a:br>
            <a:r>
              <a:rPr lang="fi-FI" dirty="0" smtClean="0"/>
              <a:t>Esityksen pitäjä &amp; taho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1C88-C737-465B-885C-7B8B962DC13C}" type="datetime1">
              <a:rPr lang="fi-FI" smtClean="0"/>
              <a:t>26.1.2017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Essi Esityksenpitäjä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C90AB19-985F-4055-AF2E-D0A09488F8E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4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971550" y="2996952"/>
            <a:ext cx="7200900" cy="3229224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20" name="Suorakulmio 19"/>
          <p:cNvSpPr/>
          <p:nvPr userDrawn="1"/>
        </p:nvSpPr>
        <p:spPr>
          <a:xfrm>
            <a:off x="971550" y="1708978"/>
            <a:ext cx="7200900" cy="12159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lnSpc>
                <a:spcPts val="3000"/>
              </a:lnSpc>
            </a:pPr>
            <a:r>
              <a:rPr lang="fi-FI" altLang="fi-FI" sz="2800" b="1" i="0" dirty="0" smtClean="0">
                <a:solidFill>
                  <a:schemeClr val="tx1"/>
                </a:solidFill>
                <a:latin typeface="+mn-lt"/>
              </a:rPr>
              <a:t>Ingressi / Leipäteksti</a:t>
            </a:r>
          </a:p>
        </p:txBody>
      </p:sp>
      <p:sp>
        <p:nvSpPr>
          <p:cNvPr id="21" name="Dian numeron paikkamerkki 13"/>
          <p:cNvSpPr txBox="1">
            <a:spLocks/>
          </p:cNvSpPr>
          <p:nvPr userDrawn="1"/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7704" y="6356350"/>
            <a:ext cx="64812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544D-0206-4D13-B1C3-E726DC140FBC}" type="datetime1">
              <a:rPr lang="fi-FI" smtClean="0"/>
              <a:t>26.1.2017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27834" y="6356350"/>
            <a:ext cx="2088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971550" y="1700213"/>
            <a:ext cx="7200900" cy="4525963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7704" y="6356350"/>
            <a:ext cx="64812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544D-0206-4D13-B1C3-E726DC140FBC}" type="datetime1">
              <a:rPr lang="fi-FI" smtClean="0"/>
              <a:t>26.1.2017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27834" y="6356350"/>
            <a:ext cx="2088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74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C774E6C-2CAB-4969-BE9C-17AF8A821FD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971550" y="1700213"/>
            <a:ext cx="3384426" cy="4249737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3" hasCustomPrompt="1"/>
          </p:nvPr>
        </p:nvSpPr>
        <p:spPr>
          <a:xfrm>
            <a:off x="4783015" y="1700213"/>
            <a:ext cx="3384426" cy="4249737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7704" y="6356350"/>
            <a:ext cx="64812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544D-0206-4D13-B1C3-E726DC140FBC}" type="datetime1">
              <a:rPr lang="fi-FI" smtClean="0"/>
              <a:t>26.1.2017</a:t>
            </a:fld>
            <a:endParaRPr lang="fi-FI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27834" y="6356350"/>
            <a:ext cx="2088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8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7704" y="6356350"/>
            <a:ext cx="64812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544D-0206-4D13-B1C3-E726DC140FBC}" type="datetime1">
              <a:rPr lang="fi-FI" smtClean="0"/>
              <a:t>26.1.2017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27834" y="6356350"/>
            <a:ext cx="2088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125A801-D524-4200-9A4D-B48E8501EA2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A27AB07-B27D-4F9A-B216-2937C48B34FB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7704" y="6356350"/>
            <a:ext cx="64812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544D-0206-4D13-B1C3-E726DC140FBC}" type="datetime1">
              <a:rPr lang="fi-FI" smtClean="0"/>
              <a:t>26.1.2017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27834" y="6356350"/>
            <a:ext cx="2088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28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>
          <a:xfrm>
            <a:off x="971165" y="6356350"/>
            <a:ext cx="648507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D89A7E9-3EB0-435D-A4DA-7F93D1920162}" type="datetime1">
              <a:rPr lang="fi-FI" smtClean="0"/>
              <a:t>26.1.2017</a:t>
            </a:fld>
            <a:endParaRPr lang="fi-FI" dirty="0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2520280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Essi Esityksenpitäjä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971550" y="2996952"/>
            <a:ext cx="7200900" cy="3229224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20" name="Suorakulmio 19"/>
          <p:cNvSpPr/>
          <p:nvPr userDrawn="1"/>
        </p:nvSpPr>
        <p:spPr>
          <a:xfrm>
            <a:off x="971550" y="1708978"/>
            <a:ext cx="7200900" cy="12159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lnSpc>
                <a:spcPts val="3000"/>
              </a:lnSpc>
            </a:pPr>
            <a:r>
              <a:rPr lang="fi-FI" altLang="fi-FI" sz="2800" b="1" i="0" dirty="0" smtClean="0">
                <a:solidFill>
                  <a:schemeClr val="tx1"/>
                </a:solidFill>
                <a:latin typeface="+mn-lt"/>
              </a:rPr>
              <a:t>Ingressi / Leipäteksti</a:t>
            </a:r>
          </a:p>
        </p:txBody>
      </p:sp>
      <p:sp>
        <p:nvSpPr>
          <p:cNvPr id="21" name="Dian numeron paikkamerkki 13"/>
          <p:cNvSpPr txBox="1">
            <a:spLocks/>
          </p:cNvSpPr>
          <p:nvPr userDrawn="1"/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0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4" cy="68572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549275"/>
            <a:ext cx="7200900" cy="1150938"/>
          </a:xfrm>
        </p:spPr>
        <p:txBody>
          <a:bodyPr lIns="0" tIns="0" rIns="0" bIns="0" anchor="t" anchorCtr="0"/>
          <a:lstStyle>
            <a:lvl1pPr algn="l">
              <a:defRPr sz="32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 smtClean="0"/>
              <a:t>Sivun otsikko</a:t>
            </a:r>
            <a:endParaRPr lang="fi-FI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6CFAB-1585-4BAC-BE20-AAD57B260CC0}" type="datetime1">
              <a:rPr lang="fi-FI" smtClean="0"/>
              <a:t>26.1.2017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Essi Esityksenpitäjä</a:t>
            </a:r>
            <a:endParaRPr lang="fi-FI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971550" y="1700213"/>
            <a:ext cx="7200900" cy="4525963"/>
          </a:xfrm>
        </p:spPr>
        <p:txBody>
          <a:bodyPr/>
          <a:lstStyle>
            <a:lvl1pPr marL="288000" indent="-288000">
              <a:lnSpc>
                <a:spcPts val="3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20000"/>
              <a:defRPr sz="2800"/>
            </a:lvl1pPr>
            <a:lvl2pPr marL="576000" indent="-288000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/>
            </a:lvl2pPr>
            <a:lvl3pPr marL="864000" indent="-288000">
              <a:lnSpc>
                <a:spcPts val="2200"/>
              </a:lnSpc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</p:spTree>
    <p:extLst>
      <p:ext uri="{BB962C8B-B14F-4D97-AF65-F5344CB8AC3E}">
        <p14:creationId xmlns:p14="http://schemas.microsoft.com/office/powerpoint/2010/main" val="144579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971550" y="549274"/>
            <a:ext cx="7200900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</a:t>
            </a:r>
            <a:r>
              <a:rPr lang="fi-FI" altLang="fi-FI" dirty="0" err="1" smtClean="0"/>
              <a:t>perustyyl</a:t>
            </a:r>
            <a:r>
              <a:rPr lang="fi-FI" altLang="fi-FI" dirty="0" smtClean="0"/>
              <a:t>. </a:t>
            </a:r>
            <a:r>
              <a:rPr lang="fi-FI" altLang="fi-FI" dirty="0" err="1" smtClean="0"/>
              <a:t>napsautt</a:t>
            </a:r>
            <a:r>
              <a:rPr lang="fi-FI" altLang="fi-FI" dirty="0" smtClean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971550" y="2924944"/>
            <a:ext cx="7200900" cy="302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Pallukkaluettelon 1. tason teksti</a:t>
            </a:r>
          </a:p>
          <a:p>
            <a:pPr lvl="1"/>
            <a:r>
              <a:rPr lang="fi-FI" altLang="fi-FI" dirty="0" smtClean="0"/>
              <a:t>Pallukkaluettelon 2. tason teksti</a:t>
            </a:r>
          </a:p>
          <a:p>
            <a:pPr lvl="2"/>
            <a:r>
              <a:rPr lang="fi-FI" altLang="fi-FI" dirty="0" smtClean="0"/>
              <a:t>Pallukkaluettelon 3. tason 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64812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5A1BC-8A15-4B78-BFDC-5D0AF3845A52}" type="datetime1">
              <a:rPr lang="fi-FI" smtClean="0"/>
              <a:pPr>
                <a:defRPr/>
              </a:pPr>
              <a:t>26.1.2017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208823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dirty="0" smtClean="0"/>
              <a:t>Essi Esityksenpitäjä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971550" y="1708978"/>
            <a:ext cx="7200900" cy="12159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lnSpc>
                <a:spcPts val="3000"/>
              </a:lnSpc>
            </a:pPr>
            <a:r>
              <a:rPr lang="fi-FI" altLang="fi-FI" sz="2800" b="1" i="0" dirty="0" smtClean="0">
                <a:solidFill>
                  <a:schemeClr val="tx1"/>
                </a:solidFill>
                <a:latin typeface="+mn-lt"/>
              </a:rPr>
              <a:t>Ingressi / Leipäteksti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6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5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8000" marR="0" indent="-288000" algn="l" defTabSz="914400" rtl="0" eaLnBrk="1" fontAlgn="base" latinLnBrk="0" hangingPunct="1">
        <a:lnSpc>
          <a:spcPts val="3000"/>
        </a:lnSpc>
        <a:spcBef>
          <a:spcPts val="1200"/>
        </a:spcBef>
        <a:spcAft>
          <a:spcPct val="0"/>
        </a:spcAft>
        <a:buClr>
          <a:schemeClr val="accent3">
            <a:lumMod val="75000"/>
          </a:schemeClr>
        </a:buClr>
        <a:buSzPct val="120000"/>
        <a:buFont typeface="Arial" charset="0"/>
        <a:buChar char="•"/>
        <a:tabLst/>
        <a:defRPr lang="fi-FI" altLang="fi-FI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untahankinnat.fi/fi/energia/aurinkosahkovoimalat-201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err="1"/>
              <a:t>HINKU-investoinnit</a:t>
            </a:r>
            <a:r>
              <a:rPr lang="fi-FI" sz="2800" dirty="0"/>
              <a:t>: </a:t>
            </a:r>
            <a:r>
              <a:rPr lang="fi-FI" sz="2800" dirty="0" smtClean="0"/>
              <a:t>Aurinkovoimaloiden yhteishankinta </a:t>
            </a:r>
            <a:r>
              <a:rPr lang="fi-FI" sz="2800" dirty="0"/>
              <a:t>ja sen laajentaminen, yleisön haastaminen investoinneista</a:t>
            </a:r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971550" y="3789040"/>
            <a:ext cx="7200900" cy="1440185"/>
          </a:xfrm>
        </p:spPr>
        <p:txBody>
          <a:bodyPr/>
          <a:lstStyle/>
          <a:p>
            <a:r>
              <a:rPr lang="fi-FI" dirty="0" smtClean="0"/>
              <a:t>Tampere 26.1.2017</a:t>
            </a:r>
          </a:p>
          <a:p>
            <a:r>
              <a:rPr lang="fi-FI" dirty="0" smtClean="0"/>
              <a:t>Pasi Tainio ja Olli-Pekka Pietiläinen</a:t>
            </a:r>
          </a:p>
          <a:p>
            <a:r>
              <a:rPr lang="fi-FI" dirty="0" smtClean="0"/>
              <a:t>Suomen ympäristökeskus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342">
            <a:off x="538523" y="3086451"/>
            <a:ext cx="3863123" cy="27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7848872" cy="4525963"/>
          </a:xfrm>
        </p:spPr>
        <p:txBody>
          <a:bodyPr/>
          <a:lstStyle/>
          <a:p>
            <a:pPr lvl="1"/>
            <a:r>
              <a:rPr lang="fi-FI" dirty="0" smtClean="0"/>
              <a:t>Yhteiskäyttöiset sähköpyörät</a:t>
            </a:r>
          </a:p>
          <a:p>
            <a:pPr lvl="2"/>
            <a:r>
              <a:rPr lang="fi-FI" dirty="0" smtClean="0"/>
              <a:t>kuntaorganisaatio, yritykset</a:t>
            </a:r>
          </a:p>
          <a:p>
            <a:pPr lvl="2"/>
            <a:r>
              <a:rPr lang="fi-FI" dirty="0" smtClean="0"/>
              <a:t>”pienet siirtymiset työpäivän aikana, hymyssä suin, ilman hikeä, himopyöräilijät ylämäessä kevyesti ohittaen </a:t>
            </a:r>
            <a:r>
              <a:rPr lang="fi-FI" dirty="0" smtClean="0">
                <a:sym typeface="Wingdings" panose="05000000000000000000" pitchFamily="2" charset="2"/>
              </a:rPr>
              <a:t></a:t>
            </a:r>
            <a:r>
              <a:rPr lang="fi-FI" dirty="0" smtClean="0"/>
              <a:t>”</a:t>
            </a:r>
          </a:p>
          <a:p>
            <a:pPr marL="576000" lvl="2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24" y="3140968"/>
            <a:ext cx="436567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1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7200900" cy="4525963"/>
          </a:xfrm>
        </p:spPr>
        <p:txBody>
          <a:bodyPr/>
          <a:lstStyle/>
          <a:p>
            <a:pPr lvl="1"/>
            <a:r>
              <a:rPr lang="fi-FI" dirty="0" smtClean="0"/>
              <a:t>Led-katuvalot</a:t>
            </a:r>
          </a:p>
          <a:p>
            <a:pPr lvl="2"/>
            <a:r>
              <a:rPr lang="fi-FI" dirty="0" smtClean="0"/>
              <a:t>kuntaorganisaatio</a:t>
            </a:r>
            <a:endParaRPr lang="fi-FI" sz="1200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279604" cy="33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22" y="1196752"/>
            <a:ext cx="3857062" cy="53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179512" y="3068960"/>
            <a:ext cx="4120549" cy="489373"/>
          </a:xfrm>
        </p:spPr>
        <p:txBody>
          <a:bodyPr/>
          <a:lstStyle/>
          <a:p>
            <a:pPr lvl="1"/>
            <a:r>
              <a:rPr lang="fi-FI" dirty="0" smtClean="0"/>
              <a:t>Suhteellisuusperiaate?</a:t>
            </a:r>
          </a:p>
          <a:p>
            <a:pPr marL="576000" lvl="2" indent="0">
              <a:buNone/>
            </a:pPr>
            <a:endParaRPr lang="fi-FI" sz="800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650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3068960"/>
            <a:ext cx="8424936" cy="504056"/>
          </a:xfrm>
        </p:spPr>
        <p:txBody>
          <a:bodyPr/>
          <a:lstStyle/>
          <a:p>
            <a:pPr lvl="1"/>
            <a:r>
              <a:rPr lang="fi-FI" dirty="0" smtClean="0"/>
              <a:t>Pirkanmaalle Hinku-kuntia – kuinka monta?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Pirkanmaasta Hinku-maakunta – Suomen ykkönen?</a:t>
            </a:r>
          </a:p>
          <a:p>
            <a:pPr lvl="1" algn="ctr"/>
            <a:endParaRPr lang="fi-FI" dirty="0" smtClean="0"/>
          </a:p>
          <a:p>
            <a:pPr marL="576000" lvl="2" indent="0">
              <a:buNone/>
            </a:pPr>
            <a:endParaRPr lang="fi-FI" sz="800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58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96" y="4651257"/>
            <a:ext cx="2113954" cy="20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Aurinkovoimaloita yhteishankintana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6999506" cy="4525963"/>
          </a:xfrm>
        </p:spPr>
        <p:txBody>
          <a:bodyPr/>
          <a:lstStyle/>
          <a:p>
            <a:r>
              <a:rPr lang="fi-FI" dirty="0" smtClean="0"/>
              <a:t>Pieniä yhteishankintoja 2013 alkaen</a:t>
            </a:r>
          </a:p>
          <a:p>
            <a:r>
              <a:rPr lang="fi-FI" dirty="0" smtClean="0"/>
              <a:t>2015 leasing-pilotti kunnille</a:t>
            </a:r>
          </a:p>
          <a:p>
            <a:r>
              <a:rPr lang="fi-FI" dirty="0" smtClean="0"/>
              <a:t>2016 isosti</a:t>
            </a:r>
            <a:endParaRPr lang="fi-FI" dirty="0"/>
          </a:p>
          <a:p>
            <a:r>
              <a:rPr lang="fi-FI" altLang="fi-FI" dirty="0" smtClean="0"/>
              <a:t>Koko Suomi kohteena, </a:t>
            </a:r>
            <a:r>
              <a:rPr lang="fi-FI" altLang="fi-FI" dirty="0"/>
              <a:t>alunperin </a:t>
            </a:r>
            <a:r>
              <a:rPr lang="fi-FI" altLang="fi-FI" dirty="0" smtClean="0"/>
              <a:t>tavoitteena  </a:t>
            </a:r>
            <a:r>
              <a:rPr lang="fi-FI" altLang="fi-FI" dirty="0"/>
              <a:t>1 M€ ~ 1 </a:t>
            </a:r>
            <a:r>
              <a:rPr lang="fi-FI" altLang="fi-FI" dirty="0" err="1"/>
              <a:t>MWp</a:t>
            </a:r>
            <a:endParaRPr lang="fi-FI" altLang="fi-FI" dirty="0"/>
          </a:p>
          <a:p>
            <a:r>
              <a:rPr lang="fi-FI" altLang="fi-FI" dirty="0"/>
              <a:t>Toteuttajina SYKE ja </a:t>
            </a:r>
            <a:r>
              <a:rPr lang="fi-FI" altLang="fi-FI" dirty="0" err="1"/>
              <a:t>KL-Kuntahankinnat</a:t>
            </a:r>
            <a:r>
              <a:rPr lang="fi-FI" altLang="fi-FI" dirty="0"/>
              <a:t> Oy</a:t>
            </a:r>
          </a:p>
          <a:p>
            <a:r>
              <a:rPr lang="fi-FI" altLang="fi-FI" dirty="0"/>
              <a:t>Ensimmäisessä vaiheessa 34 kuntaa, 1,2 </a:t>
            </a:r>
            <a:r>
              <a:rPr lang="fi-FI" altLang="fi-FI" dirty="0" err="1" smtClean="0"/>
              <a:t>MWp</a:t>
            </a:r>
            <a:endParaRPr lang="fi-FI" altLang="fi-FI" dirty="0" smtClean="0"/>
          </a:p>
          <a:p>
            <a:pPr lvl="1"/>
            <a:r>
              <a:rPr lang="fi-FI" altLang="fi-FI" dirty="0" smtClean="0"/>
              <a:t>Mukana mm. Tampere-talo, </a:t>
            </a:r>
            <a:r>
              <a:rPr lang="fi-FI" altLang="fi-FI" dirty="0" err="1" smtClean="0"/>
              <a:t>Tesoman</a:t>
            </a:r>
            <a:r>
              <a:rPr lang="fi-FI" altLang="fi-FI" dirty="0" smtClean="0"/>
              <a:t> jäähalli, Nokialta virastotalo, varikko ja keskuskeittiö, Urjalasta kunnantalo ja </a:t>
            </a:r>
            <a:r>
              <a:rPr lang="fi-FI" altLang="fi-FI" dirty="0" err="1" smtClean="0"/>
              <a:t>jv-puhdistamo</a:t>
            </a:r>
            <a:endParaRPr lang="fi-FI" alt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30" y="2060848"/>
            <a:ext cx="1144620" cy="158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Pasi Tainio 19.12.2016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5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Kaikki mukaan!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5256634" cy="4525963"/>
          </a:xfrm>
        </p:spPr>
        <p:txBody>
          <a:bodyPr/>
          <a:lstStyle/>
          <a:p>
            <a:r>
              <a:rPr lang="fi-FI" dirty="0" smtClean="0"/>
              <a:t>Kunnat, kuntien omistamat yhtiöt ja seurakunnat</a:t>
            </a:r>
          </a:p>
          <a:p>
            <a:r>
              <a:rPr lang="fi-FI" dirty="0" smtClean="0"/>
              <a:t>Neljän vuoden puitesopimus</a:t>
            </a:r>
          </a:p>
          <a:p>
            <a:pPr lvl="1"/>
            <a:r>
              <a:rPr lang="fi-FI" dirty="0" smtClean="0"/>
              <a:t>Koska vain mukaan</a:t>
            </a:r>
          </a:p>
          <a:p>
            <a:r>
              <a:rPr lang="fi-FI" dirty="0"/>
              <a:t>Rahoitus: joko oma investointi tai </a:t>
            </a:r>
            <a:r>
              <a:rPr lang="fi-FI" dirty="0" smtClean="0"/>
              <a:t>kuukausiveloitus</a:t>
            </a:r>
          </a:p>
          <a:p>
            <a:r>
              <a:rPr lang="fi-FI" dirty="0" smtClean="0"/>
              <a:t>Helppo, luotettava, edullinen, nopea</a:t>
            </a:r>
          </a:p>
          <a:p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kuntahankinnat.fi/fi/energia/aurinkosahkovoimalat-2016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7" name="Picture 2" descr="D:\Kuvia\Aurinkoa\Mynämäki\pien\Pikkulaur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68" y="3212976"/>
            <a:ext cx="2870148" cy="17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6039042" y="5009498"/>
            <a:ext cx="315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Pikkulaurin päiväkoti, Mynämäki, Timo Oja</a:t>
            </a:r>
            <a:endParaRPr lang="fi-FI" sz="1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6660232" y="908720"/>
            <a:ext cx="1763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ELYstä</a:t>
            </a:r>
            <a:r>
              <a:rPr lang="fi-FI" sz="1400" dirty="0" smtClean="0"/>
              <a:t> kuultua. </a:t>
            </a:r>
            <a:r>
              <a:rPr lang="fi-FI" sz="1400" i="1" dirty="0" smtClean="0"/>
              <a:t>”Kilpailutus kannattaa. Eräässä kohteessa on tänä vuonna maksettu markkinahintaan nähden jopa kolminkertainen hinta”</a:t>
            </a:r>
            <a:endParaRPr lang="fi-FI" sz="1400" i="1" dirty="0"/>
          </a:p>
        </p:txBody>
      </p:sp>
      <p:sp>
        <p:nvSpPr>
          <p:cNvPr id="11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Pasi Tainio 19.12.2016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9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</a:t>
            </a:r>
            <a:r>
              <a:rPr lang="fi-FI" dirty="0" err="1" smtClean="0"/>
              <a:t>Add-ons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SYKE, </a:t>
            </a:r>
            <a:r>
              <a:rPr lang="fi-FI" dirty="0" err="1"/>
              <a:t>Inspira</a:t>
            </a:r>
            <a:r>
              <a:rPr lang="fi-FI" dirty="0"/>
              <a:t>, Kuntahankinnat, muut</a:t>
            </a:r>
            <a:endParaRPr lang="fi-FI" sz="1600" dirty="0"/>
          </a:p>
          <a:p>
            <a:r>
              <a:rPr lang="fi-FI" dirty="0" smtClean="0"/>
              <a:t>Konkreettisia energiainvestointeja (ES, ET, UE) usealla eri sektorilla</a:t>
            </a:r>
          </a:p>
          <a:p>
            <a:pPr lvl="1"/>
            <a:r>
              <a:rPr lang="fi-FI" dirty="0" smtClean="0"/>
              <a:t>Aurinkolämpö, lämpöpumput, LED-valaistus, kaasuautot, jne.</a:t>
            </a:r>
            <a:r>
              <a:rPr lang="fi-FI" dirty="0"/>
              <a:t> </a:t>
            </a:r>
            <a:endParaRPr lang="fi-FI" dirty="0" smtClean="0"/>
          </a:p>
          <a:p>
            <a:pPr lvl="1"/>
            <a:r>
              <a:rPr lang="fi-FI" dirty="0" smtClean="0"/>
              <a:t>Yhteishankintoja</a:t>
            </a:r>
            <a:r>
              <a:rPr lang="fi-FI" dirty="0"/>
              <a:t>, rahoitusratkaisu sisäänrakennettuna</a:t>
            </a:r>
          </a:p>
          <a:p>
            <a:r>
              <a:rPr lang="fi-FI" dirty="0" smtClean="0"/>
              <a:t>Pääsääntöisesti asiakkaina kunnat, mutta myös muut yksityisen ja julkisen puolen tahot käyvät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7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Pasi Tainio 19.12.2016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27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</a:t>
            </a:r>
            <a:r>
              <a:rPr lang="fi-FI" dirty="0" err="1" smtClean="0"/>
              <a:t>Add-ons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22605"/>
            <a:ext cx="8280920" cy="5602388"/>
          </a:xfrm>
          <a:prstGeom prst="rect">
            <a:avLst/>
          </a:prstGeom>
        </p:spPr>
      </p:pic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Pasi Tainio 19.12.2016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1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7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55" y="1196752"/>
            <a:ext cx="5400600" cy="528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7200900" cy="4525963"/>
          </a:xfrm>
        </p:spPr>
        <p:txBody>
          <a:bodyPr/>
          <a:lstStyle/>
          <a:p>
            <a:r>
              <a:rPr lang="fi-FI" dirty="0" smtClean="0"/>
              <a:t>3 + </a:t>
            </a:r>
            <a:r>
              <a:rPr lang="fi-FI" dirty="0" smtClean="0">
                <a:solidFill>
                  <a:srgbClr val="FF0000"/>
                </a:solidFill>
              </a:rPr>
              <a:t>1</a:t>
            </a:r>
            <a:r>
              <a:rPr lang="fi-FI" dirty="0" smtClean="0"/>
              <a:t> haastetta </a:t>
            </a:r>
          </a:p>
          <a:p>
            <a:endParaRPr lang="fi-FI" dirty="0" smtClean="0"/>
          </a:p>
          <a:p>
            <a:pPr lvl="1"/>
            <a:r>
              <a:rPr lang="fi-FI" dirty="0" smtClean="0"/>
              <a:t>Aurinkopaneelit</a:t>
            </a:r>
          </a:p>
          <a:p>
            <a:pPr lvl="2"/>
            <a:r>
              <a:rPr lang="fi-FI" dirty="0" smtClean="0"/>
              <a:t>kuntaorganisaatio, yritykset, asukkaat</a:t>
            </a:r>
          </a:p>
          <a:p>
            <a:pPr lvl="1"/>
            <a:endParaRPr lang="fi-FI" dirty="0" smtClean="0"/>
          </a:p>
          <a:p>
            <a:pPr lvl="1"/>
            <a:r>
              <a:rPr lang="fi-FI" dirty="0"/>
              <a:t>Yhteiskäyttöiset sähköpyörät</a:t>
            </a:r>
          </a:p>
          <a:p>
            <a:pPr lvl="2"/>
            <a:r>
              <a:rPr lang="fi-FI" dirty="0"/>
              <a:t>kuntaorganisaatio, </a:t>
            </a:r>
            <a:r>
              <a:rPr lang="fi-FI" dirty="0" smtClean="0"/>
              <a:t>yritykset</a:t>
            </a:r>
          </a:p>
          <a:p>
            <a:pPr marL="576000" lvl="2" indent="0">
              <a:buNone/>
            </a:pPr>
            <a:endParaRPr lang="fi-FI" dirty="0"/>
          </a:p>
          <a:p>
            <a:pPr lvl="1"/>
            <a:r>
              <a:rPr lang="fi-FI" dirty="0" smtClean="0"/>
              <a:t>Led-katuvalot</a:t>
            </a:r>
          </a:p>
          <a:p>
            <a:pPr lvl="2"/>
            <a:r>
              <a:rPr lang="fi-FI" dirty="0" smtClean="0"/>
              <a:t>kuntaorganisaatio</a:t>
            </a:r>
          </a:p>
          <a:p>
            <a:pPr lvl="2"/>
            <a:endParaRPr lang="fi-FI" dirty="0" smtClean="0"/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Yleisön ehdotus?</a:t>
            </a:r>
          </a:p>
          <a:p>
            <a:pPr marL="288000" lvl="1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4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7200900" cy="4525963"/>
          </a:xfrm>
        </p:spPr>
        <p:txBody>
          <a:bodyPr/>
          <a:lstStyle/>
          <a:p>
            <a:pPr lvl="1"/>
            <a:r>
              <a:rPr lang="fi-FI" dirty="0" smtClean="0"/>
              <a:t>Aurinkopaneelit</a:t>
            </a:r>
          </a:p>
          <a:p>
            <a:pPr lvl="2"/>
            <a:r>
              <a:rPr lang="fi-FI" dirty="0" smtClean="0"/>
              <a:t>kuntaorganisaatio, yritykset, asukkaat</a:t>
            </a:r>
          </a:p>
          <a:p>
            <a:pPr marL="288000" lvl="1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pic>
        <p:nvPicPr>
          <p:cNvPr id="1026" name="Picture 2" descr="C:\Users\pietilainen\AppData\Local\Microsoft\Windows\Temporary Internet Files\Content.Outlook\ZWAQJ30N\ap 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53033"/>
            <a:ext cx="4392488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VALOKUVAT 2016\Finlandia-talon aurinkopaneelit 2016\final_pienet\Finlandia-talo_20.12.2016_1289_1600 pix (1 of 1)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800871" cy="38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Pirkanmaan kuntien haastaminen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7200900" cy="4525963"/>
          </a:xfrm>
        </p:spPr>
        <p:txBody>
          <a:bodyPr/>
          <a:lstStyle/>
          <a:p>
            <a:pPr lvl="1"/>
            <a:r>
              <a:rPr lang="fi-FI" dirty="0" smtClean="0"/>
              <a:t>Aurinkopaneelit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A3FC-20FB-47C6-9FC9-7E4D5EF02778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8" name="Alatunnisteen paikkamerkki 22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168352" cy="3651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Olli-Pekka Pietiläinen 26.1.2017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2" y="1326679"/>
            <a:ext cx="7636353" cy="496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lanuoli 8"/>
          <p:cNvSpPr/>
          <p:nvPr/>
        </p:nvSpPr>
        <p:spPr>
          <a:xfrm>
            <a:off x="5652120" y="4331940"/>
            <a:ext cx="144016" cy="57606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nuoli 10"/>
          <p:cNvSpPr/>
          <p:nvPr/>
        </p:nvSpPr>
        <p:spPr>
          <a:xfrm>
            <a:off x="5244827" y="4077072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NKU_PowerPoint-POHJAT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HINKU_PowerPoint-POHJAT_2016</Template>
  <TotalTime>1777</TotalTime>
  <Words>321</Words>
  <Application>Microsoft Office PowerPoint</Application>
  <PresentationFormat>Näytössä katseltava diaesitys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HINKU_PowerPoint-POHJAT_2016</vt:lpstr>
      <vt:lpstr>HINKU-investoinnit: Aurinkovoimaloiden yhteishankinta ja sen laajentaminen, yleisön haastaminen investoinneista</vt:lpstr>
      <vt:lpstr>Aurinkovoimaloita yhteishankintana</vt:lpstr>
      <vt:lpstr>Kaikki mukaan!</vt:lpstr>
      <vt:lpstr>Energy Add-ons</vt:lpstr>
      <vt:lpstr>Energy Add-ons</vt:lpstr>
      <vt:lpstr>Pirkanmaan kuntien haastaminen</vt:lpstr>
      <vt:lpstr>Pirkanmaan kuntien haastaminen</vt:lpstr>
      <vt:lpstr>Pirkanmaan kuntien haastaminen</vt:lpstr>
      <vt:lpstr>Pirkanmaan kuntien haastaminen</vt:lpstr>
      <vt:lpstr>Pirkanmaan kuntien haastaminen</vt:lpstr>
      <vt:lpstr>Pirkanmaan kuntien haastaminen</vt:lpstr>
      <vt:lpstr>Pirkanmaan kuntien haastaminen</vt:lpstr>
      <vt:lpstr>Pirkanmaan kuntien haastaminen</vt:lpstr>
    </vt:vector>
  </TitlesOfParts>
  <Company>Ympäristöhallinto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Turtiainen Satu</dc:creator>
  <cp:lastModifiedBy>Auditorion esityspc</cp:lastModifiedBy>
  <cp:revision>89</cp:revision>
  <dcterms:created xsi:type="dcterms:W3CDTF">2016-04-19T12:53:56Z</dcterms:created>
  <dcterms:modified xsi:type="dcterms:W3CDTF">2017-01-26T09:57:20Z</dcterms:modified>
</cp:coreProperties>
</file>