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6" r:id="rId11"/>
    <p:sldId id="264" r:id="rId12"/>
    <p:sldId id="265" r:id="rId13"/>
    <p:sldId id="26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55410-18B6-4630-AE05-4976F7CA7DB4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7DCAD2B1-BAD5-4CED-AF4A-C969A90F8B0C}">
      <dgm:prSet phldrT="[Teksti]" custT="1"/>
      <dgm:spPr>
        <a:noFill/>
        <a:ln>
          <a:noFill/>
        </a:ln>
      </dgm:spPr>
      <dgm:t>
        <a:bodyPr/>
        <a:lstStyle/>
        <a:p>
          <a:r>
            <a:rPr lang="fi-FI" sz="1800" b="1">
              <a:solidFill>
                <a:schemeClr val="accent2"/>
              </a:solidFill>
            </a:rPr>
            <a:t>Monipuolinen, kansainvälinen ja kilpailukykyinen elinkeinoelämä</a:t>
          </a:r>
        </a:p>
      </dgm:t>
    </dgm:pt>
    <dgm:pt modelId="{C05DAF32-FE29-481F-8883-A15CB93E3F82}" type="parTrans" cxnId="{42B3ADA3-1F47-4BFE-AE2A-194B4129C17A}">
      <dgm:prSet/>
      <dgm:spPr/>
      <dgm:t>
        <a:bodyPr/>
        <a:lstStyle/>
        <a:p>
          <a:endParaRPr lang="fi-FI"/>
        </a:p>
      </dgm:t>
    </dgm:pt>
    <dgm:pt modelId="{024AB968-CC57-4800-B1BE-66FC70B01E13}" type="sibTrans" cxnId="{42B3ADA3-1F47-4BFE-AE2A-194B4129C17A}">
      <dgm:prSet/>
      <dgm:spPr/>
      <dgm:t>
        <a:bodyPr/>
        <a:lstStyle/>
        <a:p>
          <a:endParaRPr lang="fi-FI"/>
        </a:p>
      </dgm:t>
    </dgm:pt>
    <dgm:pt modelId="{5EBB51AF-301D-4315-A1B6-754EA2E1CAF5}">
      <dgm:prSet phldrT="[Teksti]"/>
      <dgm:spPr/>
      <dgm:t>
        <a:bodyPr/>
        <a:lstStyle/>
        <a:p>
          <a:r>
            <a:rPr lang="fi-FI"/>
            <a:t>Yritykset menestyvät ja kansainvälistyvät</a:t>
          </a:r>
        </a:p>
      </dgm:t>
    </dgm:pt>
    <dgm:pt modelId="{C0DFD5F3-1332-45D8-86B9-EABC00CEBC41}" type="parTrans" cxnId="{75D0F665-DEA8-4685-B414-2FBABA32BC1E}">
      <dgm:prSet/>
      <dgm:spPr/>
      <dgm:t>
        <a:bodyPr/>
        <a:lstStyle/>
        <a:p>
          <a:endParaRPr lang="fi-FI"/>
        </a:p>
      </dgm:t>
    </dgm:pt>
    <dgm:pt modelId="{F3DAFC1F-FBE8-4603-926A-5FBEBBE3A7C1}" type="sibTrans" cxnId="{75D0F665-DEA8-4685-B414-2FBABA32BC1E}">
      <dgm:prSet/>
      <dgm:spPr/>
      <dgm:t>
        <a:bodyPr/>
        <a:lstStyle/>
        <a:p>
          <a:endParaRPr lang="fi-FI"/>
        </a:p>
      </dgm:t>
    </dgm:pt>
    <dgm:pt modelId="{A49E7339-46DF-432D-908D-7C0C7404CB7B}">
      <dgm:prSet phldrT="[Teksti]"/>
      <dgm:spPr/>
      <dgm:t>
        <a:bodyPr/>
        <a:lstStyle/>
        <a:p>
          <a:r>
            <a:rPr lang="fi-FI"/>
            <a:t>Biotalous kasvaa ja kehittyy</a:t>
          </a:r>
        </a:p>
      </dgm:t>
    </dgm:pt>
    <dgm:pt modelId="{B57A8FA6-0AF1-408A-8603-2AF8F40860FE}" type="parTrans" cxnId="{C87A31D5-D169-47F9-98E0-8DD781499E04}">
      <dgm:prSet/>
      <dgm:spPr/>
      <dgm:t>
        <a:bodyPr/>
        <a:lstStyle/>
        <a:p>
          <a:endParaRPr lang="fi-FI"/>
        </a:p>
      </dgm:t>
    </dgm:pt>
    <dgm:pt modelId="{88946AF2-3D37-41A7-8F44-7108089F411F}" type="sibTrans" cxnId="{C87A31D5-D169-47F9-98E0-8DD781499E04}">
      <dgm:prSet/>
      <dgm:spPr/>
      <dgm:t>
        <a:bodyPr/>
        <a:lstStyle/>
        <a:p>
          <a:endParaRPr lang="fi-FI"/>
        </a:p>
      </dgm:t>
    </dgm:pt>
    <dgm:pt modelId="{EEE34335-A768-450B-A89C-AE6D27FEED62}">
      <dgm:prSet phldrT="[Teksti]" custT="1"/>
      <dgm:spPr>
        <a:noFill/>
        <a:ln>
          <a:noFill/>
        </a:ln>
      </dgm:spPr>
      <dgm:t>
        <a:bodyPr/>
        <a:lstStyle/>
        <a:p>
          <a:r>
            <a:rPr lang="fi-FI" sz="2000" b="1">
              <a:solidFill>
                <a:schemeClr val="accent2"/>
              </a:solidFill>
            </a:rPr>
            <a:t>Hyvä ja monimuotoinen ympäristö</a:t>
          </a:r>
        </a:p>
      </dgm:t>
    </dgm:pt>
    <dgm:pt modelId="{698B6172-9DE2-4E8E-BD5E-4F3E79CDB65F}" type="parTrans" cxnId="{2EE8C3C2-E2F4-4DB6-9C7E-5AB7757CBCF0}">
      <dgm:prSet/>
      <dgm:spPr/>
      <dgm:t>
        <a:bodyPr/>
        <a:lstStyle/>
        <a:p>
          <a:endParaRPr lang="fi-FI"/>
        </a:p>
      </dgm:t>
    </dgm:pt>
    <dgm:pt modelId="{06F9E942-5C1B-4A81-A3E8-85C9CC308F50}" type="sibTrans" cxnId="{2EE8C3C2-E2F4-4DB6-9C7E-5AB7757CBCF0}">
      <dgm:prSet/>
      <dgm:spPr/>
      <dgm:t>
        <a:bodyPr/>
        <a:lstStyle/>
        <a:p>
          <a:endParaRPr lang="fi-FI"/>
        </a:p>
      </dgm:t>
    </dgm:pt>
    <dgm:pt modelId="{36D21571-D9BC-4088-A78C-BAFFED078E01}">
      <dgm:prSet phldrT="[Teksti]"/>
      <dgm:spPr/>
      <dgm:t>
        <a:bodyPr/>
        <a:lstStyle/>
        <a:p>
          <a:r>
            <a:rPr lang="fi-FI"/>
            <a:t>Rakennetun ja luonnonympäristön laatu säilyy hyvänä</a:t>
          </a:r>
        </a:p>
      </dgm:t>
    </dgm:pt>
    <dgm:pt modelId="{33F9B858-1975-445E-BBC1-F385A390D812}" type="parTrans" cxnId="{135CB443-88D1-4F38-8AA4-19E73B332F00}">
      <dgm:prSet/>
      <dgm:spPr/>
      <dgm:t>
        <a:bodyPr/>
        <a:lstStyle/>
        <a:p>
          <a:endParaRPr lang="fi-FI"/>
        </a:p>
      </dgm:t>
    </dgm:pt>
    <dgm:pt modelId="{0977AC0F-1986-4F26-AC88-D05FED7BB595}" type="sibTrans" cxnId="{135CB443-88D1-4F38-8AA4-19E73B332F00}">
      <dgm:prSet/>
      <dgm:spPr/>
      <dgm:t>
        <a:bodyPr/>
        <a:lstStyle/>
        <a:p>
          <a:endParaRPr lang="fi-FI"/>
        </a:p>
      </dgm:t>
    </dgm:pt>
    <dgm:pt modelId="{2B7BCFBB-E58A-4BEA-8F52-F44C6559D350}">
      <dgm:prSet phldrT="[Teksti]" custT="1"/>
      <dgm:spPr>
        <a:noFill/>
        <a:ln>
          <a:noFill/>
        </a:ln>
      </dgm:spPr>
      <dgm:t>
        <a:bodyPr/>
        <a:lstStyle/>
        <a:p>
          <a:r>
            <a:rPr lang="fi-FI" sz="2000" b="1">
              <a:solidFill>
                <a:schemeClr val="accent2"/>
              </a:solidFill>
            </a:rPr>
            <a:t>Korkea työllisyys ja työnantajien tarpeita vastaava osaaminen</a:t>
          </a:r>
        </a:p>
      </dgm:t>
    </dgm:pt>
    <dgm:pt modelId="{CED54EAD-EF51-480C-91D0-791B377BB496}" type="parTrans" cxnId="{93E8456E-ED98-4959-9D31-DEACF10E39FF}">
      <dgm:prSet/>
      <dgm:spPr/>
      <dgm:t>
        <a:bodyPr/>
        <a:lstStyle/>
        <a:p>
          <a:endParaRPr lang="fi-FI"/>
        </a:p>
      </dgm:t>
    </dgm:pt>
    <dgm:pt modelId="{4056626D-8B8A-4E31-8AA3-7FC72FFD9710}" type="sibTrans" cxnId="{93E8456E-ED98-4959-9D31-DEACF10E39FF}">
      <dgm:prSet/>
      <dgm:spPr/>
      <dgm:t>
        <a:bodyPr/>
        <a:lstStyle/>
        <a:p>
          <a:endParaRPr lang="fi-FI"/>
        </a:p>
      </dgm:t>
    </dgm:pt>
    <dgm:pt modelId="{5FC5D407-5AC0-4823-9FB2-60C0FDE95521}">
      <dgm:prSet phldrT="[Teksti]"/>
      <dgm:spPr/>
      <dgm:t>
        <a:bodyPr/>
        <a:lstStyle/>
        <a:p>
          <a:r>
            <a:rPr lang="fi-FI"/>
            <a:t>Työt ja tekijät kohtaavat</a:t>
          </a:r>
        </a:p>
      </dgm:t>
    </dgm:pt>
    <dgm:pt modelId="{15EBCCEA-F27C-4824-BC24-2CB14B07409F}" type="parTrans" cxnId="{FD530504-B103-4814-A4FA-760E8B018486}">
      <dgm:prSet/>
      <dgm:spPr/>
      <dgm:t>
        <a:bodyPr/>
        <a:lstStyle/>
        <a:p>
          <a:endParaRPr lang="fi-FI"/>
        </a:p>
      </dgm:t>
    </dgm:pt>
    <dgm:pt modelId="{76A28CA8-FDE8-4A3A-BDED-3CF852CEFACE}" type="sibTrans" cxnId="{FD530504-B103-4814-A4FA-760E8B018486}">
      <dgm:prSet/>
      <dgm:spPr/>
      <dgm:t>
        <a:bodyPr/>
        <a:lstStyle/>
        <a:p>
          <a:endParaRPr lang="fi-FI"/>
        </a:p>
      </dgm:t>
    </dgm:pt>
    <dgm:pt modelId="{17FE148E-B1B0-422D-84C5-45E69E377DCA}">
      <dgm:prSet phldrT="[Teksti]"/>
      <dgm:spPr/>
      <dgm:t>
        <a:bodyPr/>
        <a:lstStyle/>
        <a:p>
          <a:r>
            <a:rPr lang="fi-FI"/>
            <a:t>Ympäristötietoisuus on kasvanut</a:t>
          </a:r>
        </a:p>
      </dgm:t>
    </dgm:pt>
    <dgm:pt modelId="{E7AF1F5F-5C04-4D13-B8E2-B7B7622A733C}" type="parTrans" cxnId="{FB8AB6C6-C85D-443E-847D-3163B4D98525}">
      <dgm:prSet/>
      <dgm:spPr/>
      <dgm:t>
        <a:bodyPr/>
        <a:lstStyle/>
        <a:p>
          <a:endParaRPr lang="fi-FI"/>
        </a:p>
      </dgm:t>
    </dgm:pt>
    <dgm:pt modelId="{F1DDF129-BB68-4492-81AC-B019B5F612D0}" type="sibTrans" cxnId="{FB8AB6C6-C85D-443E-847D-3163B4D98525}">
      <dgm:prSet/>
      <dgm:spPr/>
      <dgm:t>
        <a:bodyPr/>
        <a:lstStyle/>
        <a:p>
          <a:endParaRPr lang="fi-FI"/>
        </a:p>
      </dgm:t>
    </dgm:pt>
    <dgm:pt modelId="{717F021A-9B76-482D-AC67-211406C370E9}">
      <dgm:prSet phldrT="[Teksti]"/>
      <dgm:spPr/>
      <dgm:t>
        <a:bodyPr/>
        <a:lstStyle/>
        <a:p>
          <a:r>
            <a:rPr lang="fi-FI"/>
            <a:t>Hankehallinta on sujuvaa</a:t>
          </a:r>
        </a:p>
      </dgm:t>
    </dgm:pt>
    <dgm:pt modelId="{4F225F40-1404-4230-8602-2A71DC73F2EA}" type="parTrans" cxnId="{AD5246EC-6D72-4936-9EE4-D008E7A30925}">
      <dgm:prSet/>
      <dgm:spPr/>
      <dgm:t>
        <a:bodyPr/>
        <a:lstStyle/>
        <a:p>
          <a:endParaRPr lang="fi-FI"/>
        </a:p>
      </dgm:t>
    </dgm:pt>
    <dgm:pt modelId="{1C39C43A-F0C8-4D1D-BA61-AE634EB3464E}" type="sibTrans" cxnId="{AD5246EC-6D72-4936-9EE4-D008E7A30925}">
      <dgm:prSet/>
      <dgm:spPr/>
      <dgm:t>
        <a:bodyPr/>
        <a:lstStyle/>
        <a:p>
          <a:endParaRPr lang="fi-FI"/>
        </a:p>
      </dgm:t>
    </dgm:pt>
    <dgm:pt modelId="{8C8F5417-D030-4214-8E75-60248FA1A7C8}">
      <dgm:prSet phldrT="[Teksti]"/>
      <dgm:spPr/>
      <dgm:t>
        <a:bodyPr/>
        <a:lstStyle/>
        <a:p>
          <a:r>
            <a:rPr lang="fi-FI"/>
            <a:t>Osaamista  elinkeinoelämän tarpeisiin</a:t>
          </a:r>
        </a:p>
      </dgm:t>
    </dgm:pt>
    <dgm:pt modelId="{7C475500-4B81-416F-85A7-8FAF0635BBA8}" type="parTrans" cxnId="{A6F20574-8B6C-4FCC-A5A2-2583194A3309}">
      <dgm:prSet/>
      <dgm:spPr/>
      <dgm:t>
        <a:bodyPr/>
        <a:lstStyle/>
        <a:p>
          <a:endParaRPr lang="fi-FI"/>
        </a:p>
      </dgm:t>
    </dgm:pt>
    <dgm:pt modelId="{29DA2E63-A942-4421-AE82-F97936421411}" type="sibTrans" cxnId="{A6F20574-8B6C-4FCC-A5A2-2583194A3309}">
      <dgm:prSet/>
      <dgm:spPr/>
      <dgm:t>
        <a:bodyPr/>
        <a:lstStyle/>
        <a:p>
          <a:endParaRPr lang="fi-FI"/>
        </a:p>
      </dgm:t>
    </dgm:pt>
    <dgm:pt modelId="{5C42EBCC-030E-41D9-B1A4-B9DDA71E1ED5}">
      <dgm:prSet phldrT="[Teksti]"/>
      <dgm:spPr/>
      <dgm:t>
        <a:bodyPr/>
        <a:lstStyle/>
        <a:p>
          <a:r>
            <a:rPr lang="fi-FI"/>
            <a:t>Lapin kansainväliset työmarkkinat</a:t>
          </a:r>
        </a:p>
      </dgm:t>
    </dgm:pt>
    <dgm:pt modelId="{457E7EB5-BD8D-4662-845F-9A5DC12D23CF}" type="parTrans" cxnId="{5D2794C8-1520-4DBA-A9F5-563F11877A03}">
      <dgm:prSet/>
      <dgm:spPr/>
      <dgm:t>
        <a:bodyPr/>
        <a:lstStyle/>
        <a:p>
          <a:endParaRPr lang="fi-FI"/>
        </a:p>
      </dgm:t>
    </dgm:pt>
    <dgm:pt modelId="{65965950-C429-4F13-B8C8-4508CC17206F}" type="sibTrans" cxnId="{5D2794C8-1520-4DBA-A9F5-563F11877A03}">
      <dgm:prSet/>
      <dgm:spPr/>
      <dgm:t>
        <a:bodyPr/>
        <a:lstStyle/>
        <a:p>
          <a:endParaRPr lang="fi-FI"/>
        </a:p>
      </dgm:t>
    </dgm:pt>
    <dgm:pt modelId="{64644E92-0FF9-4609-9EF4-3E3ACE6279DB}">
      <dgm:prSet phldrT="[Teksti]"/>
      <dgm:spPr/>
      <dgm:t>
        <a:bodyPr/>
        <a:lstStyle/>
        <a:p>
          <a:r>
            <a:rPr lang="fi-FI"/>
            <a:t>Lappi on helposti saavutettavissa</a:t>
          </a:r>
        </a:p>
      </dgm:t>
    </dgm:pt>
    <dgm:pt modelId="{4CF6D150-0A50-4DEA-8015-46497EA93567}" type="parTrans" cxnId="{73F5DBC9-9106-4F38-8283-B8ABD5759756}">
      <dgm:prSet/>
      <dgm:spPr/>
      <dgm:t>
        <a:bodyPr/>
        <a:lstStyle/>
        <a:p>
          <a:endParaRPr lang="fi-FI"/>
        </a:p>
      </dgm:t>
    </dgm:pt>
    <dgm:pt modelId="{134221FF-79F2-4896-99E1-B0F1C388A12B}" type="sibTrans" cxnId="{73F5DBC9-9106-4F38-8283-B8ABD5759756}">
      <dgm:prSet/>
      <dgm:spPr/>
      <dgm:t>
        <a:bodyPr/>
        <a:lstStyle/>
        <a:p>
          <a:endParaRPr lang="fi-FI"/>
        </a:p>
      </dgm:t>
    </dgm:pt>
    <dgm:pt modelId="{7F3A6743-4116-45A7-9254-47E37D6B5964}">
      <dgm:prSet phldrT="[Teksti]"/>
      <dgm:spPr/>
      <dgm:t>
        <a:bodyPr/>
        <a:lstStyle/>
        <a:p>
          <a:r>
            <a:rPr lang="fi-FI"/>
            <a:t>Matkailijoita ympäri vuoden</a:t>
          </a:r>
        </a:p>
      </dgm:t>
    </dgm:pt>
    <dgm:pt modelId="{79491E7C-34BA-4771-835A-FAE7DACAD9EA}" type="parTrans" cxnId="{1F8C0C75-7241-46B4-9F20-B08DD33BCCE8}">
      <dgm:prSet/>
      <dgm:spPr/>
      <dgm:t>
        <a:bodyPr/>
        <a:lstStyle/>
        <a:p>
          <a:endParaRPr lang="fi-FI"/>
        </a:p>
      </dgm:t>
    </dgm:pt>
    <dgm:pt modelId="{C2DF6184-A783-40FE-834A-4DBE3984103F}" type="sibTrans" cxnId="{1F8C0C75-7241-46B4-9F20-B08DD33BCCE8}">
      <dgm:prSet/>
      <dgm:spPr/>
      <dgm:t>
        <a:bodyPr/>
        <a:lstStyle/>
        <a:p>
          <a:endParaRPr lang="fi-FI"/>
        </a:p>
      </dgm:t>
    </dgm:pt>
    <dgm:pt modelId="{1BB684D1-1A77-4B3C-8290-BADC211B539A}">
      <dgm:prSet phldrT="[Teksti]"/>
      <dgm:spPr/>
      <dgm:t>
        <a:bodyPr/>
        <a:lstStyle/>
        <a:p>
          <a:r>
            <a:rPr lang="fi-FI"/>
            <a:t>Lappi digitaalisuuden edelläkävijä</a:t>
          </a:r>
        </a:p>
      </dgm:t>
    </dgm:pt>
    <dgm:pt modelId="{4F6BA516-6821-458E-A984-B1EBB3E20A99}" type="sibTrans" cxnId="{98DAC840-78A2-40BC-A69B-18EA88ED7D56}">
      <dgm:prSet/>
      <dgm:spPr/>
      <dgm:t>
        <a:bodyPr/>
        <a:lstStyle/>
        <a:p>
          <a:endParaRPr lang="fi-FI"/>
        </a:p>
      </dgm:t>
    </dgm:pt>
    <dgm:pt modelId="{87423FB5-00A5-4F58-8D16-59881540E552}" type="parTrans" cxnId="{98DAC840-78A2-40BC-A69B-18EA88ED7D56}">
      <dgm:prSet/>
      <dgm:spPr/>
      <dgm:t>
        <a:bodyPr/>
        <a:lstStyle/>
        <a:p>
          <a:endParaRPr lang="fi-FI"/>
        </a:p>
      </dgm:t>
    </dgm:pt>
    <dgm:pt modelId="{6A36F211-9FC0-415A-9347-A01058DAB162}" type="pres">
      <dgm:prSet presAssocID="{99155410-18B6-4630-AE05-4976F7CA7DB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4B7C229-4130-495A-9DDE-8DEC74BE1CDA}" type="pres">
      <dgm:prSet presAssocID="{7DCAD2B1-BAD5-4CED-AF4A-C969A90F8B0C}" presName="compNode" presStyleCnt="0"/>
      <dgm:spPr/>
    </dgm:pt>
    <dgm:pt modelId="{64F81567-8B3F-4AB0-9D78-7D21E673041B}" type="pres">
      <dgm:prSet presAssocID="{7DCAD2B1-BAD5-4CED-AF4A-C969A90F8B0C}" presName="aNode" presStyleLbl="bgShp" presStyleIdx="0" presStyleCnt="3"/>
      <dgm:spPr/>
      <dgm:t>
        <a:bodyPr/>
        <a:lstStyle/>
        <a:p>
          <a:endParaRPr lang="fi-FI"/>
        </a:p>
      </dgm:t>
    </dgm:pt>
    <dgm:pt modelId="{BCC92B9B-C88D-4068-9F59-1541FEECC92C}" type="pres">
      <dgm:prSet presAssocID="{7DCAD2B1-BAD5-4CED-AF4A-C969A90F8B0C}" presName="textNode" presStyleLbl="bgShp" presStyleIdx="0" presStyleCnt="3"/>
      <dgm:spPr/>
      <dgm:t>
        <a:bodyPr/>
        <a:lstStyle/>
        <a:p>
          <a:endParaRPr lang="fi-FI"/>
        </a:p>
      </dgm:t>
    </dgm:pt>
    <dgm:pt modelId="{0BB388FE-12BC-4C9C-9EF2-46C138B3D318}" type="pres">
      <dgm:prSet presAssocID="{7DCAD2B1-BAD5-4CED-AF4A-C969A90F8B0C}" presName="compChildNode" presStyleCnt="0"/>
      <dgm:spPr/>
    </dgm:pt>
    <dgm:pt modelId="{89B398CF-1A12-45AB-91A5-34DA0D8C3BE2}" type="pres">
      <dgm:prSet presAssocID="{7DCAD2B1-BAD5-4CED-AF4A-C969A90F8B0C}" presName="theInnerList" presStyleCnt="0"/>
      <dgm:spPr/>
    </dgm:pt>
    <dgm:pt modelId="{98723EC3-C8B5-4CE1-B4D4-79FD8D749798}" type="pres">
      <dgm:prSet presAssocID="{5EBB51AF-301D-4315-A1B6-754EA2E1CAF5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5958A4-26B7-4AC6-B780-D8FB61C72AEC}" type="pres">
      <dgm:prSet presAssocID="{5EBB51AF-301D-4315-A1B6-754EA2E1CAF5}" presName="aSpace2" presStyleCnt="0"/>
      <dgm:spPr/>
    </dgm:pt>
    <dgm:pt modelId="{21F6540E-BA73-4D8A-9AD7-58490A54F008}" type="pres">
      <dgm:prSet presAssocID="{64644E92-0FF9-4609-9EF4-3E3ACE6279DB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B64B08-7E28-4BD5-977B-125EBB97E0DF}" type="pres">
      <dgm:prSet presAssocID="{64644E92-0FF9-4609-9EF4-3E3ACE6279DB}" presName="aSpace2" presStyleCnt="0"/>
      <dgm:spPr/>
    </dgm:pt>
    <dgm:pt modelId="{3C6D3A21-81B7-4FDE-BC17-BEDFAAB44329}" type="pres">
      <dgm:prSet presAssocID="{A49E7339-46DF-432D-908D-7C0C7404CB7B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FFFBA9-4EE5-4FDC-B021-ED96A3A700FC}" type="pres">
      <dgm:prSet presAssocID="{A49E7339-46DF-432D-908D-7C0C7404CB7B}" presName="aSpace2" presStyleCnt="0"/>
      <dgm:spPr/>
    </dgm:pt>
    <dgm:pt modelId="{D25115D5-8DB4-4F59-8FA3-E719C5C7E194}" type="pres">
      <dgm:prSet presAssocID="{7F3A6743-4116-45A7-9254-47E37D6B5964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8400B6-7C51-4211-A0D5-DEC3043D6133}" type="pres">
      <dgm:prSet presAssocID="{7F3A6743-4116-45A7-9254-47E37D6B5964}" presName="aSpace2" presStyleCnt="0"/>
      <dgm:spPr/>
    </dgm:pt>
    <dgm:pt modelId="{61C556E6-26C2-49C7-AB0A-5123F33D3824}" type="pres">
      <dgm:prSet presAssocID="{1BB684D1-1A77-4B3C-8290-BADC211B539A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FFAD9A2-0E7F-4067-A391-9D0CF32B94A8}" type="pres">
      <dgm:prSet presAssocID="{7DCAD2B1-BAD5-4CED-AF4A-C969A90F8B0C}" presName="aSpace" presStyleCnt="0"/>
      <dgm:spPr/>
    </dgm:pt>
    <dgm:pt modelId="{81573410-EFFD-46F4-A704-4566419178F1}" type="pres">
      <dgm:prSet presAssocID="{EEE34335-A768-450B-A89C-AE6D27FEED62}" presName="compNode" presStyleCnt="0"/>
      <dgm:spPr/>
    </dgm:pt>
    <dgm:pt modelId="{4EAE9B26-6908-4A5A-93E4-2A59F8A70023}" type="pres">
      <dgm:prSet presAssocID="{EEE34335-A768-450B-A89C-AE6D27FEED62}" presName="aNode" presStyleLbl="bgShp" presStyleIdx="1" presStyleCnt="3"/>
      <dgm:spPr/>
      <dgm:t>
        <a:bodyPr/>
        <a:lstStyle/>
        <a:p>
          <a:endParaRPr lang="fi-FI"/>
        </a:p>
      </dgm:t>
    </dgm:pt>
    <dgm:pt modelId="{5BDE90FC-4D31-4DF3-AFAD-44F7334796B4}" type="pres">
      <dgm:prSet presAssocID="{EEE34335-A768-450B-A89C-AE6D27FEED62}" presName="textNode" presStyleLbl="bgShp" presStyleIdx="1" presStyleCnt="3"/>
      <dgm:spPr/>
      <dgm:t>
        <a:bodyPr/>
        <a:lstStyle/>
        <a:p>
          <a:endParaRPr lang="fi-FI"/>
        </a:p>
      </dgm:t>
    </dgm:pt>
    <dgm:pt modelId="{6A2C3DCD-9EF2-4675-873C-9FF4DB3F27A3}" type="pres">
      <dgm:prSet presAssocID="{EEE34335-A768-450B-A89C-AE6D27FEED62}" presName="compChildNode" presStyleCnt="0"/>
      <dgm:spPr/>
    </dgm:pt>
    <dgm:pt modelId="{6AA09871-9AC2-48BA-830C-ACB5DE472628}" type="pres">
      <dgm:prSet presAssocID="{EEE34335-A768-450B-A89C-AE6D27FEED62}" presName="theInnerList" presStyleCnt="0"/>
      <dgm:spPr/>
    </dgm:pt>
    <dgm:pt modelId="{4856D700-C7B3-4545-8B2C-9DB6B0043F25}" type="pres">
      <dgm:prSet presAssocID="{36D21571-D9BC-4088-A78C-BAFFED078E0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9762F7-EB61-44AC-B7D7-069B128AF4D8}" type="pres">
      <dgm:prSet presAssocID="{36D21571-D9BC-4088-A78C-BAFFED078E01}" presName="aSpace2" presStyleCnt="0"/>
      <dgm:spPr/>
    </dgm:pt>
    <dgm:pt modelId="{0EC915DC-0DB7-415D-ABDB-5C34648E0403}" type="pres">
      <dgm:prSet presAssocID="{17FE148E-B1B0-422D-84C5-45E69E377DCA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26DC32-0778-4043-8BE7-CA1A2F47740B}" type="pres">
      <dgm:prSet presAssocID="{17FE148E-B1B0-422D-84C5-45E69E377DCA}" presName="aSpace2" presStyleCnt="0"/>
      <dgm:spPr/>
    </dgm:pt>
    <dgm:pt modelId="{C1965CFA-F67F-49E7-8CBD-227A155E6716}" type="pres">
      <dgm:prSet presAssocID="{717F021A-9B76-482D-AC67-211406C370E9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1E75BE9-BBDB-4B52-B1C0-0D2A5A30DC56}" type="pres">
      <dgm:prSet presAssocID="{EEE34335-A768-450B-A89C-AE6D27FEED62}" presName="aSpace" presStyleCnt="0"/>
      <dgm:spPr/>
    </dgm:pt>
    <dgm:pt modelId="{945770C2-D55D-4712-B91C-B1C2DE32361F}" type="pres">
      <dgm:prSet presAssocID="{2B7BCFBB-E58A-4BEA-8F52-F44C6559D350}" presName="compNode" presStyleCnt="0"/>
      <dgm:spPr/>
    </dgm:pt>
    <dgm:pt modelId="{77F4C7D1-2964-4C5C-93EB-147AE60F1E5B}" type="pres">
      <dgm:prSet presAssocID="{2B7BCFBB-E58A-4BEA-8F52-F44C6559D350}" presName="aNode" presStyleLbl="bgShp" presStyleIdx="2" presStyleCnt="3"/>
      <dgm:spPr/>
      <dgm:t>
        <a:bodyPr/>
        <a:lstStyle/>
        <a:p>
          <a:endParaRPr lang="fi-FI"/>
        </a:p>
      </dgm:t>
    </dgm:pt>
    <dgm:pt modelId="{A15A7E40-30FB-4A73-8332-984168EEF2B3}" type="pres">
      <dgm:prSet presAssocID="{2B7BCFBB-E58A-4BEA-8F52-F44C6559D350}" presName="textNode" presStyleLbl="bgShp" presStyleIdx="2" presStyleCnt="3"/>
      <dgm:spPr/>
      <dgm:t>
        <a:bodyPr/>
        <a:lstStyle/>
        <a:p>
          <a:endParaRPr lang="fi-FI"/>
        </a:p>
      </dgm:t>
    </dgm:pt>
    <dgm:pt modelId="{56358D77-00BE-46C6-8879-2679556345C8}" type="pres">
      <dgm:prSet presAssocID="{2B7BCFBB-E58A-4BEA-8F52-F44C6559D350}" presName="compChildNode" presStyleCnt="0"/>
      <dgm:spPr/>
    </dgm:pt>
    <dgm:pt modelId="{F1377976-06B1-485E-8BE7-E34CCF6DD2A7}" type="pres">
      <dgm:prSet presAssocID="{2B7BCFBB-E58A-4BEA-8F52-F44C6559D350}" presName="theInnerList" presStyleCnt="0"/>
      <dgm:spPr/>
    </dgm:pt>
    <dgm:pt modelId="{F5DDF892-0FFC-4AE0-A727-2358E92176C4}" type="pres">
      <dgm:prSet presAssocID="{5FC5D407-5AC0-4823-9FB2-60C0FDE95521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923425-5024-4001-BCA8-BEDB85861F59}" type="pres">
      <dgm:prSet presAssocID="{5FC5D407-5AC0-4823-9FB2-60C0FDE95521}" presName="aSpace2" presStyleCnt="0"/>
      <dgm:spPr/>
    </dgm:pt>
    <dgm:pt modelId="{3D2CB0B9-1A83-4159-98E2-B558AFFBA981}" type="pres">
      <dgm:prSet presAssocID="{8C8F5417-D030-4214-8E75-60248FA1A7C8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445709-F7A0-49D4-ACF9-4AC3B88E5F8D}" type="pres">
      <dgm:prSet presAssocID="{8C8F5417-D030-4214-8E75-60248FA1A7C8}" presName="aSpace2" presStyleCnt="0"/>
      <dgm:spPr/>
    </dgm:pt>
    <dgm:pt modelId="{C9D291BF-0277-4AA2-8421-FFAB830CD9E8}" type="pres">
      <dgm:prSet presAssocID="{5C42EBCC-030E-41D9-B1A4-B9DDA71E1ED5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5428E50-239B-45F7-938A-D510904934F1}" type="presOf" srcId="{17FE148E-B1B0-422D-84C5-45E69E377DCA}" destId="{0EC915DC-0DB7-415D-ABDB-5C34648E0403}" srcOrd="0" destOrd="0" presId="urn:microsoft.com/office/officeart/2005/8/layout/lProcess2"/>
    <dgm:cxn modelId="{FD82B24E-08F6-424C-AB09-98C2B56DC698}" type="presOf" srcId="{5EBB51AF-301D-4315-A1B6-754EA2E1CAF5}" destId="{98723EC3-C8B5-4CE1-B4D4-79FD8D749798}" srcOrd="0" destOrd="0" presId="urn:microsoft.com/office/officeart/2005/8/layout/lProcess2"/>
    <dgm:cxn modelId="{001E67AE-6A90-4B2A-87B8-690FAE6AFD9A}" type="presOf" srcId="{8C8F5417-D030-4214-8E75-60248FA1A7C8}" destId="{3D2CB0B9-1A83-4159-98E2-B558AFFBA981}" srcOrd="0" destOrd="0" presId="urn:microsoft.com/office/officeart/2005/8/layout/lProcess2"/>
    <dgm:cxn modelId="{93E8456E-ED98-4959-9D31-DEACF10E39FF}" srcId="{99155410-18B6-4630-AE05-4976F7CA7DB4}" destId="{2B7BCFBB-E58A-4BEA-8F52-F44C6559D350}" srcOrd="2" destOrd="0" parTransId="{CED54EAD-EF51-480C-91D0-791B377BB496}" sibTransId="{4056626D-8B8A-4E31-8AA3-7FC72FFD9710}"/>
    <dgm:cxn modelId="{A6F20574-8B6C-4FCC-A5A2-2583194A3309}" srcId="{2B7BCFBB-E58A-4BEA-8F52-F44C6559D350}" destId="{8C8F5417-D030-4214-8E75-60248FA1A7C8}" srcOrd="1" destOrd="0" parTransId="{7C475500-4B81-416F-85A7-8FAF0635BBA8}" sibTransId="{29DA2E63-A942-4421-AE82-F97936421411}"/>
    <dgm:cxn modelId="{98DAC840-78A2-40BC-A69B-18EA88ED7D56}" srcId="{7DCAD2B1-BAD5-4CED-AF4A-C969A90F8B0C}" destId="{1BB684D1-1A77-4B3C-8290-BADC211B539A}" srcOrd="4" destOrd="0" parTransId="{87423FB5-00A5-4F58-8D16-59881540E552}" sibTransId="{4F6BA516-6821-458E-A984-B1EBB3E20A99}"/>
    <dgm:cxn modelId="{C9D48DF6-0BBD-442D-894C-F0F2DA3DEDA7}" type="presOf" srcId="{2B7BCFBB-E58A-4BEA-8F52-F44C6559D350}" destId="{A15A7E40-30FB-4A73-8332-984168EEF2B3}" srcOrd="1" destOrd="0" presId="urn:microsoft.com/office/officeart/2005/8/layout/lProcess2"/>
    <dgm:cxn modelId="{135CB443-88D1-4F38-8AA4-19E73B332F00}" srcId="{EEE34335-A768-450B-A89C-AE6D27FEED62}" destId="{36D21571-D9BC-4088-A78C-BAFFED078E01}" srcOrd="0" destOrd="0" parTransId="{33F9B858-1975-445E-BBC1-F385A390D812}" sibTransId="{0977AC0F-1986-4F26-AC88-D05FED7BB595}"/>
    <dgm:cxn modelId="{75D0F665-DEA8-4685-B414-2FBABA32BC1E}" srcId="{7DCAD2B1-BAD5-4CED-AF4A-C969A90F8B0C}" destId="{5EBB51AF-301D-4315-A1B6-754EA2E1CAF5}" srcOrd="0" destOrd="0" parTransId="{C0DFD5F3-1332-45D8-86B9-EABC00CEBC41}" sibTransId="{F3DAFC1F-FBE8-4603-926A-5FBEBBE3A7C1}"/>
    <dgm:cxn modelId="{A86B0F20-F15B-4250-9694-AF9D127D00B1}" type="presOf" srcId="{64644E92-0FF9-4609-9EF4-3E3ACE6279DB}" destId="{21F6540E-BA73-4D8A-9AD7-58490A54F008}" srcOrd="0" destOrd="0" presId="urn:microsoft.com/office/officeart/2005/8/layout/lProcess2"/>
    <dgm:cxn modelId="{2EE8C3C2-E2F4-4DB6-9C7E-5AB7757CBCF0}" srcId="{99155410-18B6-4630-AE05-4976F7CA7DB4}" destId="{EEE34335-A768-450B-A89C-AE6D27FEED62}" srcOrd="1" destOrd="0" parTransId="{698B6172-9DE2-4E8E-BD5E-4F3E79CDB65F}" sibTransId="{06F9E942-5C1B-4A81-A3E8-85C9CC308F50}"/>
    <dgm:cxn modelId="{9A6B5BDF-9D91-402A-B7EA-D27737B94DF2}" type="presOf" srcId="{5FC5D407-5AC0-4823-9FB2-60C0FDE95521}" destId="{F5DDF892-0FFC-4AE0-A727-2358E92176C4}" srcOrd="0" destOrd="0" presId="urn:microsoft.com/office/officeart/2005/8/layout/lProcess2"/>
    <dgm:cxn modelId="{73F5DBC9-9106-4F38-8283-B8ABD5759756}" srcId="{7DCAD2B1-BAD5-4CED-AF4A-C969A90F8B0C}" destId="{64644E92-0FF9-4609-9EF4-3E3ACE6279DB}" srcOrd="1" destOrd="0" parTransId="{4CF6D150-0A50-4DEA-8015-46497EA93567}" sibTransId="{134221FF-79F2-4896-99E1-B0F1C388A12B}"/>
    <dgm:cxn modelId="{FB8AB6C6-C85D-443E-847D-3163B4D98525}" srcId="{EEE34335-A768-450B-A89C-AE6D27FEED62}" destId="{17FE148E-B1B0-422D-84C5-45E69E377DCA}" srcOrd="1" destOrd="0" parTransId="{E7AF1F5F-5C04-4D13-B8E2-B7B7622A733C}" sibTransId="{F1DDF129-BB68-4492-81AC-B019B5F612D0}"/>
    <dgm:cxn modelId="{CCED3769-8D22-43B4-8582-69019826B4DF}" type="presOf" srcId="{7DCAD2B1-BAD5-4CED-AF4A-C969A90F8B0C}" destId="{64F81567-8B3F-4AB0-9D78-7D21E673041B}" srcOrd="0" destOrd="0" presId="urn:microsoft.com/office/officeart/2005/8/layout/lProcess2"/>
    <dgm:cxn modelId="{78C5EF4E-E567-4978-8EA4-35A810A89E70}" type="presOf" srcId="{EEE34335-A768-450B-A89C-AE6D27FEED62}" destId="{5BDE90FC-4D31-4DF3-AFAD-44F7334796B4}" srcOrd="1" destOrd="0" presId="urn:microsoft.com/office/officeart/2005/8/layout/lProcess2"/>
    <dgm:cxn modelId="{899B514A-05DF-4423-B87F-D52928D1676F}" type="presOf" srcId="{7DCAD2B1-BAD5-4CED-AF4A-C969A90F8B0C}" destId="{BCC92B9B-C88D-4068-9F59-1541FEECC92C}" srcOrd="1" destOrd="0" presId="urn:microsoft.com/office/officeart/2005/8/layout/lProcess2"/>
    <dgm:cxn modelId="{15B0D6C4-5B9F-43E1-AAD1-EEE434204272}" type="presOf" srcId="{717F021A-9B76-482D-AC67-211406C370E9}" destId="{C1965CFA-F67F-49E7-8CBD-227A155E6716}" srcOrd="0" destOrd="0" presId="urn:microsoft.com/office/officeart/2005/8/layout/lProcess2"/>
    <dgm:cxn modelId="{C87A31D5-D169-47F9-98E0-8DD781499E04}" srcId="{7DCAD2B1-BAD5-4CED-AF4A-C969A90F8B0C}" destId="{A49E7339-46DF-432D-908D-7C0C7404CB7B}" srcOrd="2" destOrd="0" parTransId="{B57A8FA6-0AF1-408A-8603-2AF8F40860FE}" sibTransId="{88946AF2-3D37-41A7-8F44-7108089F411F}"/>
    <dgm:cxn modelId="{CEA54524-2DEE-4298-B9D3-4AE26DCC752F}" type="presOf" srcId="{5C42EBCC-030E-41D9-B1A4-B9DDA71E1ED5}" destId="{C9D291BF-0277-4AA2-8421-FFAB830CD9E8}" srcOrd="0" destOrd="0" presId="urn:microsoft.com/office/officeart/2005/8/layout/lProcess2"/>
    <dgm:cxn modelId="{A7BCD67E-412A-42B8-9709-801A78B8015D}" type="presOf" srcId="{99155410-18B6-4630-AE05-4976F7CA7DB4}" destId="{6A36F211-9FC0-415A-9347-A01058DAB162}" srcOrd="0" destOrd="0" presId="urn:microsoft.com/office/officeart/2005/8/layout/lProcess2"/>
    <dgm:cxn modelId="{1F8C0C75-7241-46B4-9F20-B08DD33BCCE8}" srcId="{7DCAD2B1-BAD5-4CED-AF4A-C969A90F8B0C}" destId="{7F3A6743-4116-45A7-9254-47E37D6B5964}" srcOrd="3" destOrd="0" parTransId="{79491E7C-34BA-4771-835A-FAE7DACAD9EA}" sibTransId="{C2DF6184-A783-40FE-834A-4DBE3984103F}"/>
    <dgm:cxn modelId="{39085312-F874-4D2C-950B-E4435809CBF3}" type="presOf" srcId="{A49E7339-46DF-432D-908D-7C0C7404CB7B}" destId="{3C6D3A21-81B7-4FDE-BC17-BEDFAAB44329}" srcOrd="0" destOrd="0" presId="urn:microsoft.com/office/officeart/2005/8/layout/lProcess2"/>
    <dgm:cxn modelId="{EF718585-A664-4E69-BBC9-651B668D64C4}" type="presOf" srcId="{EEE34335-A768-450B-A89C-AE6D27FEED62}" destId="{4EAE9B26-6908-4A5A-93E4-2A59F8A70023}" srcOrd="0" destOrd="0" presId="urn:microsoft.com/office/officeart/2005/8/layout/lProcess2"/>
    <dgm:cxn modelId="{FD530504-B103-4814-A4FA-760E8B018486}" srcId="{2B7BCFBB-E58A-4BEA-8F52-F44C6559D350}" destId="{5FC5D407-5AC0-4823-9FB2-60C0FDE95521}" srcOrd="0" destOrd="0" parTransId="{15EBCCEA-F27C-4824-BC24-2CB14B07409F}" sibTransId="{76A28CA8-FDE8-4A3A-BDED-3CF852CEFACE}"/>
    <dgm:cxn modelId="{51862633-4FC5-413A-848B-E42F790535A5}" type="presOf" srcId="{7F3A6743-4116-45A7-9254-47E37D6B5964}" destId="{D25115D5-8DB4-4F59-8FA3-E719C5C7E194}" srcOrd="0" destOrd="0" presId="urn:microsoft.com/office/officeart/2005/8/layout/lProcess2"/>
    <dgm:cxn modelId="{F9C4D954-8967-492F-8CDD-40172355742D}" type="presOf" srcId="{2B7BCFBB-E58A-4BEA-8F52-F44C6559D350}" destId="{77F4C7D1-2964-4C5C-93EB-147AE60F1E5B}" srcOrd="0" destOrd="0" presId="urn:microsoft.com/office/officeart/2005/8/layout/lProcess2"/>
    <dgm:cxn modelId="{BCB72327-591C-4BD5-83C2-CA30562567F7}" type="presOf" srcId="{36D21571-D9BC-4088-A78C-BAFFED078E01}" destId="{4856D700-C7B3-4545-8B2C-9DB6B0043F25}" srcOrd="0" destOrd="0" presId="urn:microsoft.com/office/officeart/2005/8/layout/lProcess2"/>
    <dgm:cxn modelId="{5D2794C8-1520-4DBA-A9F5-563F11877A03}" srcId="{2B7BCFBB-E58A-4BEA-8F52-F44C6559D350}" destId="{5C42EBCC-030E-41D9-B1A4-B9DDA71E1ED5}" srcOrd="2" destOrd="0" parTransId="{457E7EB5-BD8D-4662-845F-9A5DC12D23CF}" sibTransId="{65965950-C429-4F13-B8C8-4508CC17206F}"/>
    <dgm:cxn modelId="{AD5246EC-6D72-4936-9EE4-D008E7A30925}" srcId="{EEE34335-A768-450B-A89C-AE6D27FEED62}" destId="{717F021A-9B76-482D-AC67-211406C370E9}" srcOrd="2" destOrd="0" parTransId="{4F225F40-1404-4230-8602-2A71DC73F2EA}" sibTransId="{1C39C43A-F0C8-4D1D-BA61-AE634EB3464E}"/>
    <dgm:cxn modelId="{B8226C0C-4C78-4305-BA2D-6F2E90E07853}" type="presOf" srcId="{1BB684D1-1A77-4B3C-8290-BADC211B539A}" destId="{61C556E6-26C2-49C7-AB0A-5123F33D3824}" srcOrd="0" destOrd="0" presId="urn:microsoft.com/office/officeart/2005/8/layout/lProcess2"/>
    <dgm:cxn modelId="{42B3ADA3-1F47-4BFE-AE2A-194B4129C17A}" srcId="{99155410-18B6-4630-AE05-4976F7CA7DB4}" destId="{7DCAD2B1-BAD5-4CED-AF4A-C969A90F8B0C}" srcOrd="0" destOrd="0" parTransId="{C05DAF32-FE29-481F-8883-A15CB93E3F82}" sibTransId="{024AB968-CC57-4800-B1BE-66FC70B01E13}"/>
    <dgm:cxn modelId="{12F3B221-170C-4035-A2FA-B90CCAC9F31A}" type="presParOf" srcId="{6A36F211-9FC0-415A-9347-A01058DAB162}" destId="{F4B7C229-4130-495A-9DDE-8DEC74BE1CDA}" srcOrd="0" destOrd="0" presId="urn:microsoft.com/office/officeart/2005/8/layout/lProcess2"/>
    <dgm:cxn modelId="{D46241E7-59E9-47C9-9908-576770E2AC40}" type="presParOf" srcId="{F4B7C229-4130-495A-9DDE-8DEC74BE1CDA}" destId="{64F81567-8B3F-4AB0-9D78-7D21E673041B}" srcOrd="0" destOrd="0" presId="urn:microsoft.com/office/officeart/2005/8/layout/lProcess2"/>
    <dgm:cxn modelId="{D8DBA51A-98FC-4B9B-ABB2-E273ED965E9F}" type="presParOf" srcId="{F4B7C229-4130-495A-9DDE-8DEC74BE1CDA}" destId="{BCC92B9B-C88D-4068-9F59-1541FEECC92C}" srcOrd="1" destOrd="0" presId="urn:microsoft.com/office/officeart/2005/8/layout/lProcess2"/>
    <dgm:cxn modelId="{D836C256-70F4-4A72-8B82-4113DC5E5FFD}" type="presParOf" srcId="{F4B7C229-4130-495A-9DDE-8DEC74BE1CDA}" destId="{0BB388FE-12BC-4C9C-9EF2-46C138B3D318}" srcOrd="2" destOrd="0" presId="urn:microsoft.com/office/officeart/2005/8/layout/lProcess2"/>
    <dgm:cxn modelId="{23CF6328-DF75-43A7-8D46-173EFC40920D}" type="presParOf" srcId="{0BB388FE-12BC-4C9C-9EF2-46C138B3D318}" destId="{89B398CF-1A12-45AB-91A5-34DA0D8C3BE2}" srcOrd="0" destOrd="0" presId="urn:microsoft.com/office/officeart/2005/8/layout/lProcess2"/>
    <dgm:cxn modelId="{35C8362B-C14E-4046-8605-C445AE5C3000}" type="presParOf" srcId="{89B398CF-1A12-45AB-91A5-34DA0D8C3BE2}" destId="{98723EC3-C8B5-4CE1-B4D4-79FD8D749798}" srcOrd="0" destOrd="0" presId="urn:microsoft.com/office/officeart/2005/8/layout/lProcess2"/>
    <dgm:cxn modelId="{31398938-D609-47A9-BD5A-22E12BF98719}" type="presParOf" srcId="{89B398CF-1A12-45AB-91A5-34DA0D8C3BE2}" destId="{C75958A4-26B7-4AC6-B780-D8FB61C72AEC}" srcOrd="1" destOrd="0" presId="urn:microsoft.com/office/officeart/2005/8/layout/lProcess2"/>
    <dgm:cxn modelId="{7CB5C555-97E3-4C30-B7BB-7AD3EDFDC842}" type="presParOf" srcId="{89B398CF-1A12-45AB-91A5-34DA0D8C3BE2}" destId="{21F6540E-BA73-4D8A-9AD7-58490A54F008}" srcOrd="2" destOrd="0" presId="urn:microsoft.com/office/officeart/2005/8/layout/lProcess2"/>
    <dgm:cxn modelId="{F870F1C6-7B12-4B2C-B77D-2CA9D71FF068}" type="presParOf" srcId="{89B398CF-1A12-45AB-91A5-34DA0D8C3BE2}" destId="{EBB64B08-7E28-4BD5-977B-125EBB97E0DF}" srcOrd="3" destOrd="0" presId="urn:microsoft.com/office/officeart/2005/8/layout/lProcess2"/>
    <dgm:cxn modelId="{4EC7B1A7-C96C-41AF-A72C-6CF0D8A03755}" type="presParOf" srcId="{89B398CF-1A12-45AB-91A5-34DA0D8C3BE2}" destId="{3C6D3A21-81B7-4FDE-BC17-BEDFAAB44329}" srcOrd="4" destOrd="0" presId="urn:microsoft.com/office/officeart/2005/8/layout/lProcess2"/>
    <dgm:cxn modelId="{AA846714-76B0-4A67-B2F1-518E3C29CB2A}" type="presParOf" srcId="{89B398CF-1A12-45AB-91A5-34DA0D8C3BE2}" destId="{28FFFBA9-4EE5-4FDC-B021-ED96A3A700FC}" srcOrd="5" destOrd="0" presId="urn:microsoft.com/office/officeart/2005/8/layout/lProcess2"/>
    <dgm:cxn modelId="{DD15B56A-5110-40F5-8281-E687A5280921}" type="presParOf" srcId="{89B398CF-1A12-45AB-91A5-34DA0D8C3BE2}" destId="{D25115D5-8DB4-4F59-8FA3-E719C5C7E194}" srcOrd="6" destOrd="0" presId="urn:microsoft.com/office/officeart/2005/8/layout/lProcess2"/>
    <dgm:cxn modelId="{3F618AA9-0721-4251-B6BD-E1477FA5CD1D}" type="presParOf" srcId="{89B398CF-1A12-45AB-91A5-34DA0D8C3BE2}" destId="{B08400B6-7C51-4211-A0D5-DEC3043D6133}" srcOrd="7" destOrd="0" presId="urn:microsoft.com/office/officeart/2005/8/layout/lProcess2"/>
    <dgm:cxn modelId="{45C20BF4-2BE7-4295-859F-A1BF02F96802}" type="presParOf" srcId="{89B398CF-1A12-45AB-91A5-34DA0D8C3BE2}" destId="{61C556E6-26C2-49C7-AB0A-5123F33D3824}" srcOrd="8" destOrd="0" presId="urn:microsoft.com/office/officeart/2005/8/layout/lProcess2"/>
    <dgm:cxn modelId="{E2CF1E78-8A43-4402-ABAA-0D94EE302AD9}" type="presParOf" srcId="{6A36F211-9FC0-415A-9347-A01058DAB162}" destId="{4FFAD9A2-0E7F-4067-A391-9D0CF32B94A8}" srcOrd="1" destOrd="0" presId="urn:microsoft.com/office/officeart/2005/8/layout/lProcess2"/>
    <dgm:cxn modelId="{A0FE44C2-FABB-42F3-A747-32B6CA7A5EE2}" type="presParOf" srcId="{6A36F211-9FC0-415A-9347-A01058DAB162}" destId="{81573410-EFFD-46F4-A704-4566419178F1}" srcOrd="2" destOrd="0" presId="urn:microsoft.com/office/officeart/2005/8/layout/lProcess2"/>
    <dgm:cxn modelId="{14DDBEB1-EA16-4EB5-850E-92E4AC5397C3}" type="presParOf" srcId="{81573410-EFFD-46F4-A704-4566419178F1}" destId="{4EAE9B26-6908-4A5A-93E4-2A59F8A70023}" srcOrd="0" destOrd="0" presId="urn:microsoft.com/office/officeart/2005/8/layout/lProcess2"/>
    <dgm:cxn modelId="{1CAFB36A-3E4E-44EF-B4ED-B20DB14D7284}" type="presParOf" srcId="{81573410-EFFD-46F4-A704-4566419178F1}" destId="{5BDE90FC-4D31-4DF3-AFAD-44F7334796B4}" srcOrd="1" destOrd="0" presId="urn:microsoft.com/office/officeart/2005/8/layout/lProcess2"/>
    <dgm:cxn modelId="{849A89C1-14DA-42A1-B90C-FA3747867594}" type="presParOf" srcId="{81573410-EFFD-46F4-A704-4566419178F1}" destId="{6A2C3DCD-9EF2-4675-873C-9FF4DB3F27A3}" srcOrd="2" destOrd="0" presId="urn:microsoft.com/office/officeart/2005/8/layout/lProcess2"/>
    <dgm:cxn modelId="{273E1BA7-D503-47EE-AC26-3AA65821949E}" type="presParOf" srcId="{6A2C3DCD-9EF2-4675-873C-9FF4DB3F27A3}" destId="{6AA09871-9AC2-48BA-830C-ACB5DE472628}" srcOrd="0" destOrd="0" presId="urn:microsoft.com/office/officeart/2005/8/layout/lProcess2"/>
    <dgm:cxn modelId="{EBBB2B8E-A1AC-4BF5-9B5C-CB59C0356FC9}" type="presParOf" srcId="{6AA09871-9AC2-48BA-830C-ACB5DE472628}" destId="{4856D700-C7B3-4545-8B2C-9DB6B0043F25}" srcOrd="0" destOrd="0" presId="urn:microsoft.com/office/officeart/2005/8/layout/lProcess2"/>
    <dgm:cxn modelId="{30EA7F27-E4CA-4872-9C71-88B8EC66A114}" type="presParOf" srcId="{6AA09871-9AC2-48BA-830C-ACB5DE472628}" destId="{7E9762F7-EB61-44AC-B7D7-069B128AF4D8}" srcOrd="1" destOrd="0" presId="urn:microsoft.com/office/officeart/2005/8/layout/lProcess2"/>
    <dgm:cxn modelId="{B0509832-66DB-4B0D-B12F-B8B28A42754A}" type="presParOf" srcId="{6AA09871-9AC2-48BA-830C-ACB5DE472628}" destId="{0EC915DC-0DB7-415D-ABDB-5C34648E0403}" srcOrd="2" destOrd="0" presId="urn:microsoft.com/office/officeart/2005/8/layout/lProcess2"/>
    <dgm:cxn modelId="{5DEF33EA-2669-4D29-8053-F9C8349C3A1D}" type="presParOf" srcId="{6AA09871-9AC2-48BA-830C-ACB5DE472628}" destId="{C826DC32-0778-4043-8BE7-CA1A2F47740B}" srcOrd="3" destOrd="0" presId="urn:microsoft.com/office/officeart/2005/8/layout/lProcess2"/>
    <dgm:cxn modelId="{75E9859F-32F3-4F66-9BF9-1883339BB810}" type="presParOf" srcId="{6AA09871-9AC2-48BA-830C-ACB5DE472628}" destId="{C1965CFA-F67F-49E7-8CBD-227A155E6716}" srcOrd="4" destOrd="0" presId="urn:microsoft.com/office/officeart/2005/8/layout/lProcess2"/>
    <dgm:cxn modelId="{B829364A-0778-4502-B1FB-87F1354B3E3B}" type="presParOf" srcId="{6A36F211-9FC0-415A-9347-A01058DAB162}" destId="{C1E75BE9-BBDB-4B52-B1C0-0D2A5A30DC56}" srcOrd="3" destOrd="0" presId="urn:microsoft.com/office/officeart/2005/8/layout/lProcess2"/>
    <dgm:cxn modelId="{20A40EAD-91E0-4E2C-B3AC-E20590701AC8}" type="presParOf" srcId="{6A36F211-9FC0-415A-9347-A01058DAB162}" destId="{945770C2-D55D-4712-B91C-B1C2DE32361F}" srcOrd="4" destOrd="0" presId="urn:microsoft.com/office/officeart/2005/8/layout/lProcess2"/>
    <dgm:cxn modelId="{C2F9CBFC-A038-456E-B280-4728B61DEF59}" type="presParOf" srcId="{945770C2-D55D-4712-B91C-B1C2DE32361F}" destId="{77F4C7D1-2964-4C5C-93EB-147AE60F1E5B}" srcOrd="0" destOrd="0" presId="urn:microsoft.com/office/officeart/2005/8/layout/lProcess2"/>
    <dgm:cxn modelId="{8CA8CA8A-CB6A-4D77-A2EF-476924CFEDEA}" type="presParOf" srcId="{945770C2-D55D-4712-B91C-B1C2DE32361F}" destId="{A15A7E40-30FB-4A73-8332-984168EEF2B3}" srcOrd="1" destOrd="0" presId="urn:microsoft.com/office/officeart/2005/8/layout/lProcess2"/>
    <dgm:cxn modelId="{7C5DF328-BCB2-414E-9411-DE6B7919EEA9}" type="presParOf" srcId="{945770C2-D55D-4712-B91C-B1C2DE32361F}" destId="{56358D77-00BE-46C6-8879-2679556345C8}" srcOrd="2" destOrd="0" presId="urn:microsoft.com/office/officeart/2005/8/layout/lProcess2"/>
    <dgm:cxn modelId="{A57521FF-E13A-47D1-ABE2-86F123B2EA2E}" type="presParOf" srcId="{56358D77-00BE-46C6-8879-2679556345C8}" destId="{F1377976-06B1-485E-8BE7-E34CCF6DD2A7}" srcOrd="0" destOrd="0" presId="urn:microsoft.com/office/officeart/2005/8/layout/lProcess2"/>
    <dgm:cxn modelId="{B98C0B64-B595-427F-85A5-42C65668FD75}" type="presParOf" srcId="{F1377976-06B1-485E-8BE7-E34CCF6DD2A7}" destId="{F5DDF892-0FFC-4AE0-A727-2358E92176C4}" srcOrd="0" destOrd="0" presId="urn:microsoft.com/office/officeart/2005/8/layout/lProcess2"/>
    <dgm:cxn modelId="{2B192490-92A0-44BF-8BCB-3478751B6217}" type="presParOf" srcId="{F1377976-06B1-485E-8BE7-E34CCF6DD2A7}" destId="{A1923425-5024-4001-BCA8-BEDB85861F59}" srcOrd="1" destOrd="0" presId="urn:microsoft.com/office/officeart/2005/8/layout/lProcess2"/>
    <dgm:cxn modelId="{8CA16140-407D-4DE7-9F9D-24641EDD3EB6}" type="presParOf" srcId="{F1377976-06B1-485E-8BE7-E34CCF6DD2A7}" destId="{3D2CB0B9-1A83-4159-98E2-B558AFFBA981}" srcOrd="2" destOrd="0" presId="urn:microsoft.com/office/officeart/2005/8/layout/lProcess2"/>
    <dgm:cxn modelId="{1FBE57F8-10E8-4F1A-9E79-3D676BCFAC9E}" type="presParOf" srcId="{F1377976-06B1-485E-8BE7-E34CCF6DD2A7}" destId="{A9445709-F7A0-49D4-ACF9-4AC3B88E5F8D}" srcOrd="3" destOrd="0" presId="urn:microsoft.com/office/officeart/2005/8/layout/lProcess2"/>
    <dgm:cxn modelId="{0DDEE0FB-7685-4A63-AD98-1668ECFC53D2}" type="presParOf" srcId="{F1377976-06B1-485E-8BE7-E34CCF6DD2A7}" destId="{C9D291BF-0277-4AA2-8421-FFAB830CD9E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81567-8B3F-4AB0-9D78-7D21E673041B}">
      <dsp:nvSpPr>
        <dsp:cNvPr id="0" name=""/>
        <dsp:cNvSpPr/>
      </dsp:nvSpPr>
      <dsp:spPr>
        <a:xfrm>
          <a:off x="1028" y="0"/>
          <a:ext cx="2673929" cy="44439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>
              <a:solidFill>
                <a:schemeClr val="accent2"/>
              </a:solidFill>
            </a:rPr>
            <a:t>Monipuolinen, kansainvälinen ja kilpailukykyinen elinkeinoelämä</a:t>
          </a:r>
        </a:p>
      </dsp:txBody>
      <dsp:txXfrm>
        <a:off x="1028" y="0"/>
        <a:ext cx="2673929" cy="1333191"/>
      </dsp:txXfrm>
    </dsp:sp>
    <dsp:sp modelId="{98723EC3-C8B5-4CE1-B4D4-79FD8D749798}">
      <dsp:nvSpPr>
        <dsp:cNvPr id="0" name=""/>
        <dsp:cNvSpPr/>
      </dsp:nvSpPr>
      <dsp:spPr>
        <a:xfrm>
          <a:off x="268421" y="1334032"/>
          <a:ext cx="2139143" cy="514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Yritykset menestyvät ja kansainvälistyvät</a:t>
          </a:r>
        </a:p>
      </dsp:txBody>
      <dsp:txXfrm>
        <a:off x="283479" y="1349090"/>
        <a:ext cx="2109027" cy="483989"/>
      </dsp:txXfrm>
    </dsp:sp>
    <dsp:sp modelId="{21F6540E-BA73-4D8A-9AD7-58490A54F008}">
      <dsp:nvSpPr>
        <dsp:cNvPr id="0" name=""/>
        <dsp:cNvSpPr/>
      </dsp:nvSpPr>
      <dsp:spPr>
        <a:xfrm>
          <a:off x="268421" y="1927231"/>
          <a:ext cx="2139143" cy="514105"/>
        </a:xfrm>
        <a:prstGeom prst="roundRect">
          <a:avLst>
            <a:gd name="adj" fmla="val 10000"/>
          </a:avLst>
        </a:prstGeom>
        <a:solidFill>
          <a:schemeClr val="accent2">
            <a:hueOff val="336391"/>
            <a:satOff val="-5403"/>
            <a:lumOff val="-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Lappi on helposti saavutettavissa</a:t>
          </a:r>
        </a:p>
      </dsp:txBody>
      <dsp:txXfrm>
        <a:off x="283479" y="1942289"/>
        <a:ext cx="2109027" cy="483989"/>
      </dsp:txXfrm>
    </dsp:sp>
    <dsp:sp modelId="{3C6D3A21-81B7-4FDE-BC17-BEDFAAB44329}">
      <dsp:nvSpPr>
        <dsp:cNvPr id="0" name=""/>
        <dsp:cNvSpPr/>
      </dsp:nvSpPr>
      <dsp:spPr>
        <a:xfrm>
          <a:off x="268421" y="2520429"/>
          <a:ext cx="2139143" cy="514105"/>
        </a:xfrm>
        <a:prstGeom prst="roundRect">
          <a:avLst>
            <a:gd name="adj" fmla="val 10000"/>
          </a:avLst>
        </a:prstGeom>
        <a:solidFill>
          <a:schemeClr val="accent2">
            <a:hueOff val="672783"/>
            <a:satOff val="-10806"/>
            <a:lumOff val="-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Biotalous kasvaa ja kehittyy</a:t>
          </a:r>
        </a:p>
      </dsp:txBody>
      <dsp:txXfrm>
        <a:off x="283479" y="2535487"/>
        <a:ext cx="2109027" cy="483989"/>
      </dsp:txXfrm>
    </dsp:sp>
    <dsp:sp modelId="{D25115D5-8DB4-4F59-8FA3-E719C5C7E194}">
      <dsp:nvSpPr>
        <dsp:cNvPr id="0" name=""/>
        <dsp:cNvSpPr/>
      </dsp:nvSpPr>
      <dsp:spPr>
        <a:xfrm>
          <a:off x="268421" y="3113628"/>
          <a:ext cx="2139143" cy="514105"/>
        </a:xfrm>
        <a:prstGeom prst="roundRect">
          <a:avLst>
            <a:gd name="adj" fmla="val 10000"/>
          </a:avLst>
        </a:prstGeom>
        <a:solidFill>
          <a:schemeClr val="accent2">
            <a:hueOff val="1009174"/>
            <a:satOff val="-16209"/>
            <a:lumOff val="-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Matkailijoita ympäri vuoden</a:t>
          </a:r>
        </a:p>
      </dsp:txBody>
      <dsp:txXfrm>
        <a:off x="283479" y="3128686"/>
        <a:ext cx="2109027" cy="483989"/>
      </dsp:txXfrm>
    </dsp:sp>
    <dsp:sp modelId="{61C556E6-26C2-49C7-AB0A-5123F33D3824}">
      <dsp:nvSpPr>
        <dsp:cNvPr id="0" name=""/>
        <dsp:cNvSpPr/>
      </dsp:nvSpPr>
      <dsp:spPr>
        <a:xfrm>
          <a:off x="268421" y="3706827"/>
          <a:ext cx="2139143" cy="514105"/>
        </a:xfrm>
        <a:prstGeom prst="roundRect">
          <a:avLst>
            <a:gd name="adj" fmla="val 10000"/>
          </a:avLst>
        </a:prstGeom>
        <a:solidFill>
          <a:schemeClr val="accent2">
            <a:hueOff val="1345566"/>
            <a:satOff val="-21612"/>
            <a:lumOff val="-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Lappi digitaalisuuden edelläkävijä</a:t>
          </a:r>
        </a:p>
      </dsp:txBody>
      <dsp:txXfrm>
        <a:off x="283479" y="3721885"/>
        <a:ext cx="2109027" cy="483989"/>
      </dsp:txXfrm>
    </dsp:sp>
    <dsp:sp modelId="{4EAE9B26-6908-4A5A-93E4-2A59F8A70023}">
      <dsp:nvSpPr>
        <dsp:cNvPr id="0" name=""/>
        <dsp:cNvSpPr/>
      </dsp:nvSpPr>
      <dsp:spPr>
        <a:xfrm>
          <a:off x="2875503" y="0"/>
          <a:ext cx="2673929" cy="44439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>
              <a:solidFill>
                <a:schemeClr val="accent2"/>
              </a:solidFill>
            </a:rPr>
            <a:t>Hyvä ja monimuotoinen ympäristö</a:t>
          </a:r>
        </a:p>
      </dsp:txBody>
      <dsp:txXfrm>
        <a:off x="2875503" y="0"/>
        <a:ext cx="2673929" cy="1333191"/>
      </dsp:txXfrm>
    </dsp:sp>
    <dsp:sp modelId="{4856D700-C7B3-4545-8B2C-9DB6B0043F25}">
      <dsp:nvSpPr>
        <dsp:cNvPr id="0" name=""/>
        <dsp:cNvSpPr/>
      </dsp:nvSpPr>
      <dsp:spPr>
        <a:xfrm>
          <a:off x="3142896" y="133357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1681957"/>
            <a:satOff val="-27014"/>
            <a:lumOff val="-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Rakennetun ja luonnonympäristön laatu säilyy hyvänä</a:t>
          </a:r>
        </a:p>
      </dsp:txBody>
      <dsp:txXfrm>
        <a:off x="3168467" y="1359142"/>
        <a:ext cx="2088001" cy="821920"/>
      </dsp:txXfrm>
    </dsp:sp>
    <dsp:sp modelId="{0EC915DC-0DB7-415D-ABDB-5C34648E0403}">
      <dsp:nvSpPr>
        <dsp:cNvPr id="0" name=""/>
        <dsp:cNvSpPr/>
      </dsp:nvSpPr>
      <dsp:spPr>
        <a:xfrm>
          <a:off x="3142896" y="234095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2018349"/>
            <a:satOff val="-32417"/>
            <a:lumOff val="-1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Ympäristötietoisuus on kasvanut</a:t>
          </a:r>
        </a:p>
      </dsp:txBody>
      <dsp:txXfrm>
        <a:off x="3168467" y="2366522"/>
        <a:ext cx="2088001" cy="821920"/>
      </dsp:txXfrm>
    </dsp:sp>
    <dsp:sp modelId="{C1965CFA-F67F-49E7-8CBD-227A155E6716}">
      <dsp:nvSpPr>
        <dsp:cNvPr id="0" name=""/>
        <dsp:cNvSpPr/>
      </dsp:nvSpPr>
      <dsp:spPr>
        <a:xfrm>
          <a:off x="3142896" y="334833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2354740"/>
            <a:satOff val="-37820"/>
            <a:lumOff val="-16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Hankehallinta on sujuvaa</a:t>
          </a:r>
        </a:p>
      </dsp:txBody>
      <dsp:txXfrm>
        <a:off x="3168467" y="3373902"/>
        <a:ext cx="2088001" cy="821920"/>
      </dsp:txXfrm>
    </dsp:sp>
    <dsp:sp modelId="{77F4C7D1-2964-4C5C-93EB-147AE60F1E5B}">
      <dsp:nvSpPr>
        <dsp:cNvPr id="0" name=""/>
        <dsp:cNvSpPr/>
      </dsp:nvSpPr>
      <dsp:spPr>
        <a:xfrm>
          <a:off x="5749977" y="0"/>
          <a:ext cx="2673929" cy="444397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>
              <a:solidFill>
                <a:schemeClr val="accent2"/>
              </a:solidFill>
            </a:rPr>
            <a:t>Korkea työllisyys ja työnantajien tarpeita vastaava osaaminen</a:t>
          </a:r>
        </a:p>
      </dsp:txBody>
      <dsp:txXfrm>
        <a:off x="5749977" y="0"/>
        <a:ext cx="2673929" cy="1333191"/>
      </dsp:txXfrm>
    </dsp:sp>
    <dsp:sp modelId="{F5DDF892-0FFC-4AE0-A727-2358E92176C4}">
      <dsp:nvSpPr>
        <dsp:cNvPr id="0" name=""/>
        <dsp:cNvSpPr/>
      </dsp:nvSpPr>
      <dsp:spPr>
        <a:xfrm>
          <a:off x="6017370" y="133357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2691132"/>
            <a:satOff val="-43223"/>
            <a:lumOff val="-1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Työt ja tekijät kohtaavat</a:t>
          </a:r>
        </a:p>
      </dsp:txBody>
      <dsp:txXfrm>
        <a:off x="6042941" y="1359142"/>
        <a:ext cx="2088001" cy="821920"/>
      </dsp:txXfrm>
    </dsp:sp>
    <dsp:sp modelId="{3D2CB0B9-1A83-4159-98E2-B558AFFBA981}">
      <dsp:nvSpPr>
        <dsp:cNvPr id="0" name=""/>
        <dsp:cNvSpPr/>
      </dsp:nvSpPr>
      <dsp:spPr>
        <a:xfrm>
          <a:off x="6017370" y="234095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3027523"/>
            <a:satOff val="-48626"/>
            <a:lumOff val="-2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Osaamista  elinkeinoelämän tarpeisiin</a:t>
          </a:r>
        </a:p>
      </dsp:txBody>
      <dsp:txXfrm>
        <a:off x="6042941" y="2366522"/>
        <a:ext cx="2088001" cy="821920"/>
      </dsp:txXfrm>
    </dsp:sp>
    <dsp:sp modelId="{C9D291BF-0277-4AA2-8421-FFAB830CD9E8}">
      <dsp:nvSpPr>
        <dsp:cNvPr id="0" name=""/>
        <dsp:cNvSpPr/>
      </dsp:nvSpPr>
      <dsp:spPr>
        <a:xfrm>
          <a:off x="6017370" y="3348331"/>
          <a:ext cx="2139143" cy="873062"/>
        </a:xfrm>
        <a:prstGeom prst="roundRect">
          <a:avLst>
            <a:gd name="adj" fmla="val 10000"/>
          </a:avLst>
        </a:prstGeom>
        <a:solidFill>
          <a:schemeClr val="accent2">
            <a:hueOff val="3363915"/>
            <a:satOff val="-54029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Lapin kansainväliset työmarkkinat</a:t>
          </a:r>
        </a:p>
      </dsp:txBody>
      <dsp:txXfrm>
        <a:off x="6042941" y="3373902"/>
        <a:ext cx="2088001" cy="82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678B-1B4D-4652-BA39-60FAA2406C67}" type="datetimeFigureOut">
              <a:rPr lang="fi-FI" smtClean="0"/>
              <a:pPr/>
              <a:t>13.11.2018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1D27-33AE-48B6-8533-0AD83FE590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6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6633-A21D-41F6-9DCA-55C2031F52E3}" type="datetimeFigureOut">
              <a:rPr lang="fi-FI" smtClean="0"/>
              <a:pPr/>
              <a:t>13.11.2018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084E-A856-495C-B990-28A3E30098E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06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55588" y="839788"/>
            <a:ext cx="7207251" cy="40544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Suurteollisuuden imussa odotamme pk-yritystoimintaan syntyvän kasvua, uusia innovaatioita ja tuotteita kotimaisille ja kansainvälisille markkinoille </a:t>
            </a:r>
          </a:p>
          <a:p>
            <a:r>
              <a:rPr lang="fi-FI"/>
              <a:t>Malminetsintä vaikuttaa</a:t>
            </a:r>
            <a:r>
              <a:rPr lang="fi-FI" baseline="0"/>
              <a:t> vahvimmin keskilapin alueella</a:t>
            </a:r>
          </a:p>
          <a:p>
            <a:r>
              <a:rPr lang="fi-FI" baseline="0"/>
              <a:t>Kemin kaivos /Outokumpu </a:t>
            </a:r>
            <a:r>
              <a:rPr lang="fi-FI" baseline="0" err="1"/>
              <a:t>Chorome</a:t>
            </a:r>
            <a:r>
              <a:rPr lang="fi-FI" baseline="0"/>
              <a:t>) n. 250 </a:t>
            </a:r>
            <a:r>
              <a:rPr lang="fi-FI" baseline="0" err="1"/>
              <a:t>milj</a:t>
            </a:r>
            <a:r>
              <a:rPr lang="fi-FI" baseline="0"/>
              <a:t> € investointi 2017 -2020 työllisyysvaikutus noin 300. Kaivos avattu 1968</a:t>
            </a:r>
          </a:p>
          <a:p>
            <a:r>
              <a:rPr lang="fi-FI" baseline="0"/>
              <a:t>Kittilän kaivos (</a:t>
            </a:r>
            <a:r>
              <a:rPr lang="fi-FI" baseline="0" err="1"/>
              <a:t>Agnico</a:t>
            </a:r>
            <a:r>
              <a:rPr lang="fi-FI" baseline="0"/>
              <a:t> </a:t>
            </a:r>
            <a:r>
              <a:rPr lang="fi-FI" baseline="0" err="1"/>
              <a:t>Eagle</a:t>
            </a:r>
            <a:r>
              <a:rPr lang="fi-FI" baseline="0"/>
              <a:t> ) noin 160 milj. € investointi 2018-2021    työllisyysvaikutus noin 900. Kaivos avattu 2009, Kuilu ja maanalainen kaivos, rikastamon laajennus, infran parantaminen altaat</a:t>
            </a:r>
          </a:p>
          <a:p>
            <a:r>
              <a:rPr lang="fi-FI" baseline="0"/>
              <a:t>Sodankylä </a:t>
            </a:r>
            <a:r>
              <a:rPr lang="fi-FI" baseline="0" err="1"/>
              <a:t>Boliden</a:t>
            </a:r>
            <a:r>
              <a:rPr lang="fi-FI" baseline="0"/>
              <a:t> </a:t>
            </a:r>
            <a:r>
              <a:rPr lang="fi-FI" baseline="0" err="1"/>
              <a:t>Kevits</a:t>
            </a:r>
            <a:r>
              <a:rPr lang="fi-FI" baseline="0"/>
              <a:t> noin 80 milj. € investointi Tuotantomäärän lisääminen 9,5 Milj. tonniin 2018 – 2020 -&gt; Rakennuslaajennukset, laitelisäykset, kuljetinjärjestelmät, linjojen modifikaatiot</a:t>
            </a:r>
          </a:p>
          <a:p>
            <a:r>
              <a:rPr lang="fi-FI">
                <a:latin typeface="+mn-lt"/>
              </a:rPr>
              <a:t>Kiertotalouden investointiaihiota on 17 noin 500 milj. eurolla (400 työpaikkaa)</a:t>
            </a:r>
          </a:p>
          <a:p>
            <a:r>
              <a:rPr lang="fi-FI">
                <a:latin typeface="+mn-lt"/>
              </a:rPr>
              <a:t>Metsä Group, </a:t>
            </a:r>
            <a:r>
              <a:rPr lang="fi-FI" err="1">
                <a:latin typeface="+mn-lt"/>
              </a:rPr>
              <a:t>Camcen</a:t>
            </a:r>
            <a:r>
              <a:rPr lang="fi-FI">
                <a:latin typeface="+mn-lt"/>
              </a:rPr>
              <a:t> (Kemijärvi) ja Kaidin -hankkeet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D212-BDD8-43D4-A4F3-6F95737D850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2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-255588" y="839788"/>
            <a:ext cx="7207251" cy="40544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D212-BDD8-43D4-A4F3-6F95737D850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51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072" indent="-285796" defTabSz="9558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187" indent="-228638" defTabSz="9558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462" indent="-228638" defTabSz="9558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736" indent="-228638" defTabSz="9558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5011" indent="-228638" defTabSz="955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2284" indent="-228638" defTabSz="955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560" indent="-228638" defTabSz="955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834" indent="-228638" defTabSz="9558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8575C8-B5FF-4927-96C1-E98C28B3948F}" type="slidenum">
              <a:rPr lang="fi-FI" altLang="fi-FI" smtClean="0"/>
              <a:pPr/>
              <a:t>9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6438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13" y="566"/>
            <a:ext cx="4077887" cy="6857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74507" y="2708920"/>
            <a:ext cx="7701813" cy="153301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74507" y="4365104"/>
            <a:ext cx="7701813" cy="72008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5636998" cy="196131"/>
          </a:xfrm>
        </p:spPr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2" y="668181"/>
            <a:ext cx="4468589" cy="16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81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_title_slide_eu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-5626"/>
            <a:ext cx="4126992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2" y="668181"/>
            <a:ext cx="4468589" cy="1608691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1274507" y="2708920"/>
            <a:ext cx="7701813" cy="153301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1274507" y="4365104"/>
            <a:ext cx="7701813" cy="72008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n paikkamerkki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7" b="-8"/>
          <a:stretch/>
        </p:blipFill>
        <p:spPr>
          <a:xfrm>
            <a:off x="9552384" y="5013176"/>
            <a:ext cx="1151952" cy="13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84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6200" y="6545238"/>
            <a:ext cx="6357077" cy="196131"/>
          </a:xfrm>
        </p:spPr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1916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123" y="498462"/>
            <a:ext cx="10196453" cy="111354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9653" y="1844825"/>
            <a:ext cx="4992555" cy="4281339"/>
          </a:xfrm>
        </p:spPr>
        <p:txBody>
          <a:bodyPr/>
          <a:lstStyle>
            <a:lvl1pPr>
              <a:defRPr sz="22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4229" y="1844825"/>
            <a:ext cx="5006347" cy="4281339"/>
          </a:xfrm>
        </p:spPr>
        <p:txBody>
          <a:bodyPr/>
          <a:lstStyle>
            <a:lvl1pPr>
              <a:defRPr sz="22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263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_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0268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8321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6" y="2084238"/>
            <a:ext cx="1037692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10320867" y="6356351"/>
            <a:ext cx="533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A1CE6D-9D6F-4BAE-8692-876D4BF90E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334433" y="6357939"/>
            <a:ext cx="8477251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49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115888"/>
            <a:ext cx="28575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6" y="2084238"/>
            <a:ext cx="1037692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4433" y="6357939"/>
            <a:ext cx="8477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/>
          <p:cNvGrpSpPr/>
          <p:nvPr userDrawn="1"/>
        </p:nvGrpSpPr>
        <p:grpSpPr>
          <a:xfrm>
            <a:off x="7365855" y="4797722"/>
            <a:ext cx="4827633" cy="2060278"/>
            <a:chOff x="4320000" y="4802400"/>
            <a:chExt cx="4827633" cy="2060278"/>
          </a:xfrm>
        </p:grpSpPr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0" y="4802400"/>
              <a:ext cx="4827633" cy="2060278"/>
            </a:xfrm>
            <a:prstGeom prst="rect">
              <a:avLst/>
            </a:prstGeom>
          </p:spPr>
        </p:pic>
        <p:pic>
          <p:nvPicPr>
            <p:cNvPr id="13" name="Kuva 12" descr="TE__LA21_te2logo___B3__NEGA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7884368" y="5949280"/>
              <a:ext cx="1020000" cy="720000"/>
            </a:xfrm>
            <a:prstGeom prst="rect">
              <a:avLst/>
            </a:prstGeom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84124" y="498462"/>
            <a:ext cx="9332357" cy="11135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55441" y="1772816"/>
            <a:ext cx="9361040" cy="430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98600" y="6545238"/>
            <a:ext cx="11176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619242" y="6545238"/>
            <a:ext cx="6307371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7435" y="6545238"/>
            <a:ext cx="487991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4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560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uotsi.lappi.fi/kehitysnakyma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uotsi.lappi.fi/c/document_library/get_file?folderId=683161&amp;name=DLFE-3360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Osaamisen kehittämistä työelämän tarpeisiin Lapissa 14.11.2018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Avauspuheenvuoro, Palvelujohtaja Tero Hyttinen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23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Teksti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toimenpiteitä suunnitellaan ja toteutetaan laajassa kumppanuusyhteistyössä: yrittäjät, henkilöstöpalveluyritykset, koulutuksen järjestäjät, hankkeet, kokeilut ja pilotit </a:t>
            </a:r>
          </a:p>
          <a:p>
            <a:r>
              <a:rPr lang="fi-FI" sz="2000" dirty="0"/>
              <a:t>matkailussa monipuolinen keinovalikoima käytössä: erilaiset kasvupalvelukoulutukset, kokeilut ja pilotit, </a:t>
            </a:r>
            <a:r>
              <a:rPr lang="fi-FI" sz="2000" dirty="0" err="1"/>
              <a:t>Work</a:t>
            </a:r>
            <a:r>
              <a:rPr lang="fi-FI" sz="2000" dirty="0"/>
              <a:t> In </a:t>
            </a:r>
            <a:r>
              <a:rPr lang="fi-FI" sz="2000" dirty="0" err="1"/>
              <a:t>Lapland</a:t>
            </a:r>
            <a:r>
              <a:rPr lang="fi-FI" sz="2000" dirty="0"/>
              <a:t> -online -tapahtumat, Matkailudiili </a:t>
            </a:r>
          </a:p>
          <a:p>
            <a:r>
              <a:rPr lang="fi-FI" sz="2000" dirty="0"/>
              <a:t>suurhankkeiden koulutustyöryhmät Kemissä ja Kemijärvellä </a:t>
            </a:r>
          </a:p>
          <a:p>
            <a:r>
              <a:rPr lang="fi-FI" sz="2000" dirty="0"/>
              <a:t>House of </a:t>
            </a:r>
            <a:r>
              <a:rPr lang="fi-FI" sz="2000" dirty="0" err="1"/>
              <a:t>Laplandin</a:t>
            </a:r>
            <a:r>
              <a:rPr lang="fi-FI" sz="2000" dirty="0"/>
              <a:t> hanke: Lappi -brändin hyödyntäminen osaajien saamiseksi muualta Suomesta ja kansainvälisesti </a:t>
            </a:r>
          </a:p>
          <a:p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Toimenpiteitä työvoiman saatavuuden parantamiseksi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51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13.11.2018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Hyttinen Tero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7" name="Teksti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Saada työvoimaa mukana oleville yrityksille </a:t>
            </a:r>
          </a:p>
          <a:p>
            <a:r>
              <a:rPr lang="fi-FI"/>
              <a:t>Saada elinvoimaa kuntiin </a:t>
            </a:r>
          </a:p>
          <a:p>
            <a:r>
              <a:rPr lang="fi-FI"/>
              <a:t>Saada työnhakijoille töitä </a:t>
            </a:r>
          </a:p>
          <a:p>
            <a:r>
              <a:rPr lang="fi-FI"/>
              <a:t>Saada lisää asukkaita Lappiin </a:t>
            </a:r>
          </a:p>
          <a:p>
            <a:r>
              <a:rPr lang="fi-FI"/>
              <a:t>Tehdä yhdessä työtä toisiimme luottaen yhteisen päämäärän eteen </a:t>
            </a:r>
          </a:p>
          <a:p>
            <a:r>
              <a:rPr lang="fi-FI"/>
              <a:t>Innovoida uutta – Mitä kaikkea meillä onkaan tarjottavaa täällä asuville ja muuttaville </a:t>
            </a:r>
          </a:p>
          <a:p>
            <a:r>
              <a:rPr lang="fi-FI"/>
              <a:t>Positiivista ilmettä, tulevaisuuteen luottamista, nuoret tekevät tulevaisuuden </a:t>
            </a:r>
          </a:p>
          <a:p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Osaajia yritysten tarpeisiin -pilotin tavoitteet</a:t>
            </a:r>
          </a:p>
        </p:txBody>
      </p:sp>
    </p:spTree>
    <p:extLst>
      <p:ext uri="{BB962C8B-B14F-4D97-AF65-F5344CB8AC3E}">
        <p14:creationId xmlns:p14="http://schemas.microsoft.com/office/powerpoint/2010/main" val="141054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Tavoitetila Lapissa vuonna 2020</a:t>
            </a:r>
          </a:p>
        </p:txBody>
      </p:sp>
      <p:graphicFrame>
        <p:nvGraphicFramePr>
          <p:cNvPr id="5" name="Kaaviokuva 4"/>
          <p:cNvGraphicFramePr/>
          <p:nvPr>
            <p:extLst/>
          </p:nvPr>
        </p:nvGraphicFramePr>
        <p:xfrm>
          <a:off x="1919536" y="1911702"/>
          <a:ext cx="8424936" cy="444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07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055440" y="476672"/>
            <a:ext cx="10369152" cy="642942"/>
          </a:xfrm>
        </p:spPr>
        <p:txBody>
          <a:bodyPr/>
          <a:lstStyle/>
          <a:p>
            <a:r>
              <a:rPr lang="fi-FI" sz="3200" dirty="0"/>
              <a:t>Yritykset menestyvät ja kansainvälistyvät</a:t>
            </a:r>
            <a:br>
              <a:rPr lang="fi-FI" sz="32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kstin paikkamerkki 2"/>
          <p:cNvSpPr txBox="1">
            <a:spLocks/>
          </p:cNvSpPr>
          <p:nvPr>
            <p:extLst/>
          </p:nvPr>
        </p:nvSpPr>
        <p:spPr>
          <a:xfrm>
            <a:off x="1271464" y="1268760"/>
            <a:ext cx="8136904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556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3619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5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>
                <a:cs typeface="Arial"/>
              </a:rPr>
              <a:t>Tuemme ja edistämme</a:t>
            </a:r>
            <a:endParaRPr lang="fi-FI" sz="2000" dirty="0" smtClean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Liiketoiminta- ja markkinointiosaamisen vahvistamista 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Tuotteiden ja palveluiden kehittämistyötä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Yritysten kansainvälistymistä ja vientiä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>
                <a:solidFill>
                  <a:srgbClr val="000000"/>
                </a:solidFill>
                <a:cs typeface="Arial"/>
              </a:rPr>
              <a:t>Yritysten johtamista ja toimintaprosesseja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>
                <a:solidFill>
                  <a:srgbClr val="000000"/>
                </a:solidFill>
                <a:cs typeface="Arial"/>
              </a:rPr>
              <a:t>Yritysten verkostoitumista ja verkostoissa toimimista</a:t>
            </a:r>
          </a:p>
          <a:p>
            <a:r>
              <a:rPr lang="fi-FI" sz="2000" dirty="0" smtClean="0">
                <a:solidFill>
                  <a:srgbClr val="000000"/>
                </a:solidFill>
                <a:cs typeface="Arial"/>
              </a:rPr>
              <a:t>Toteutamme kokeiluja ja pilotteja tulevien kasvupalveluiden markkinoille</a:t>
            </a:r>
          </a:p>
          <a:p>
            <a:r>
              <a:rPr lang="fi-FI" sz="2000" dirty="0" smtClean="0">
                <a:solidFill>
                  <a:srgbClr val="000000"/>
                </a:solidFill>
                <a:cs typeface="Arial"/>
              </a:rPr>
              <a:t>Johdamme alueellisia verkostoja yrityspalveluiden ja osaamisen kehittämiseksi</a:t>
            </a:r>
          </a:p>
          <a:p>
            <a:pPr marL="0" indent="0">
              <a:buFont typeface="Wingdings" pitchFamily="2" charset="2"/>
              <a:buNone/>
            </a:pPr>
            <a:endParaRPr lang="fi-FI" sz="1800" dirty="0" smtClean="0">
              <a:solidFill>
                <a:srgbClr val="000000"/>
              </a:solidFill>
              <a:cs typeface="Arial"/>
            </a:endParaRPr>
          </a:p>
          <a:p>
            <a:pPr marL="0" indent="0">
              <a:buFont typeface="Wingdings" pitchFamily="2" charset="2"/>
              <a:buNone/>
            </a:pPr>
            <a:endParaRPr lang="fi-FI" sz="1800" dirty="0" smtClean="0">
              <a:solidFill>
                <a:srgbClr val="000000"/>
              </a:solidFill>
              <a:cs typeface="Arial"/>
            </a:endParaRPr>
          </a:p>
          <a:p>
            <a:pPr marL="457200" lvl="1" indent="0">
              <a:buFont typeface="Arial" pitchFamily="34" charset="0"/>
              <a:buNone/>
            </a:pPr>
            <a:endParaRPr lang="fi-FI" dirty="0" smtClean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1800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98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Lappi on helposti saavutettavissa </a:t>
            </a:r>
            <a:br>
              <a:rPr lang="fi-FI" sz="3200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fi-FI" sz="2000" dirty="0"/>
              <a:t>Edistämme ja rahoitamme kyläverkkohankkeita sekä </a:t>
            </a:r>
            <a:r>
              <a:rPr lang="fi-FI" sz="2000" dirty="0">
                <a:cs typeface="Arial"/>
              </a:rPr>
              <a:t>Lapin digitaalista saavutettavuutta</a:t>
            </a:r>
          </a:p>
          <a:p>
            <a:r>
              <a:rPr lang="fi-FI" sz="2000" dirty="0"/>
              <a:t>Huomioimme alueiden käytön suunnittelussa eri liikennemuodot (lentoliikenne, radat, maantiet, tieto)</a:t>
            </a:r>
            <a:endParaRPr lang="fi-FI" sz="2000" dirty="0">
              <a:cs typeface="Arial"/>
            </a:endParaRPr>
          </a:p>
          <a:p>
            <a:r>
              <a:rPr lang="fi-FI" sz="2000" dirty="0"/>
              <a:t>Edistämme asukkaita ja matkailijoita palvelevia matkaketjuja</a:t>
            </a:r>
            <a:endParaRPr lang="fi-FI" sz="2000" dirty="0">
              <a:cs typeface="Arial"/>
            </a:endParaRPr>
          </a:p>
          <a:p>
            <a:r>
              <a:rPr lang="fi-FI" sz="2000" dirty="0">
                <a:cs typeface="Arial"/>
              </a:rPr>
              <a:t>Suunnittelemme ja toteutamme teiden parantamishankkeita</a:t>
            </a:r>
          </a:p>
          <a:p>
            <a:r>
              <a:rPr lang="fi-FI" sz="2000" dirty="0">
                <a:cs typeface="Arial"/>
              </a:rPr>
              <a:t>Parannamme maanteiden hoitotasoa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928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Lappi on helposti saavutettavissa </a:t>
            </a:r>
            <a:br>
              <a:rPr lang="fi-FI" sz="3200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fi-FI" sz="2000" dirty="0"/>
              <a:t>Edistämme ja rahoitamme kyläverkkohankkeita sekä </a:t>
            </a:r>
            <a:r>
              <a:rPr lang="fi-FI" sz="2000" dirty="0">
                <a:cs typeface="Arial"/>
              </a:rPr>
              <a:t>Lapin digitaalista saavutettavuutta</a:t>
            </a:r>
          </a:p>
          <a:p>
            <a:r>
              <a:rPr lang="fi-FI" sz="2000" dirty="0"/>
              <a:t>Huomioimme alueiden käytön suunnittelussa eri liikennemuodot (lentoliikenne, radat, maantiet, tieto)</a:t>
            </a:r>
            <a:endParaRPr lang="fi-FI" sz="2000" dirty="0">
              <a:cs typeface="Arial"/>
            </a:endParaRPr>
          </a:p>
          <a:p>
            <a:r>
              <a:rPr lang="fi-FI" sz="2000" dirty="0"/>
              <a:t>Edistämme asukkaita ja matkailijoita palvelevia matkaketjuja</a:t>
            </a:r>
            <a:endParaRPr lang="fi-FI" sz="2000" dirty="0">
              <a:cs typeface="Arial"/>
            </a:endParaRPr>
          </a:p>
          <a:p>
            <a:r>
              <a:rPr lang="fi-FI" sz="2000" dirty="0">
                <a:cs typeface="Arial"/>
              </a:rPr>
              <a:t>Suunnittelemme ja toteutamme teiden parantamishankkeita</a:t>
            </a:r>
          </a:p>
          <a:p>
            <a:r>
              <a:rPr lang="fi-FI" sz="2000" dirty="0">
                <a:cs typeface="Arial"/>
              </a:rPr>
              <a:t>Parannamme maanteiden hoitotasoa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667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0369152" cy="642942"/>
          </a:xfrm>
        </p:spPr>
        <p:txBody>
          <a:bodyPr anchor="t"/>
          <a:lstStyle/>
          <a:p>
            <a:r>
              <a:rPr lang="fi-FI" sz="3200" dirty="0"/>
              <a:t>Biotalous kasvaa ja kehittyy</a:t>
            </a:r>
            <a:r>
              <a:rPr lang="fi-FI" sz="3200" dirty="0">
                <a:cs typeface="Arial"/>
              </a:rPr>
              <a:t/>
            </a:r>
            <a:br>
              <a:rPr lang="fi-FI" sz="3200" dirty="0">
                <a:cs typeface="Arial"/>
              </a:rPr>
            </a:br>
            <a:r>
              <a:rPr lang="fi-FI" sz="3200" dirty="0">
                <a:cs typeface="Arial"/>
              </a:rPr>
              <a:t/>
            </a:r>
            <a:br>
              <a:rPr lang="fi-FI" sz="3200" dirty="0">
                <a:cs typeface="Arial"/>
              </a:rPr>
            </a:br>
            <a:endParaRPr lang="fi-FI" dirty="0"/>
          </a:p>
        </p:txBody>
      </p:sp>
      <p:sp>
        <p:nvSpPr>
          <p:cNvPr id="7" name="Tekstin paikkamerkki 2"/>
          <p:cNvSpPr txBox="1">
            <a:spLocks/>
          </p:cNvSpPr>
          <p:nvPr>
            <p:extLst/>
          </p:nvPr>
        </p:nvSpPr>
        <p:spPr>
          <a:xfrm>
            <a:off x="839416" y="1268760"/>
            <a:ext cx="8568952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556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3619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2288" indent="-355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B6BF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/>
              <a:t>Tuemme ja edistämme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>
                <a:solidFill>
                  <a:srgbClr val="000000"/>
                </a:solidFill>
              </a:rPr>
              <a:t>Biotalouden tarpeiden yhteensovittamista muiden alueidenkäyttömuotojen kanssa </a:t>
            </a:r>
            <a:endParaRPr lang="fi-FI" sz="1800" dirty="0" smtClean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Kemin ja Kemijärven biolaitosten suunnittelua</a:t>
            </a:r>
            <a:r>
              <a:rPr lang="fi-FI" sz="1800" dirty="0" smtClean="0">
                <a:cs typeface="Arial"/>
              </a:rPr>
              <a:t> ja niiden vaatimien liikenneyhteyksien parantamista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Pk-yritysten osallistumismahdollisuuksia biotalouden suurhankkeisiin</a:t>
            </a:r>
            <a:endParaRPr lang="fi-FI" sz="1800" dirty="0" smtClean="0">
              <a:cs typeface="Arial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Biotalouden osaamista</a:t>
            </a:r>
            <a:r>
              <a:rPr lang="fi-FI" sz="1800" dirty="0" smtClean="0">
                <a:cs typeface="Arial"/>
              </a:rPr>
              <a:t> ja yrittäjyyttä  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Elintarvikkeiden ja luonnontuotteiden jatkojalostusta ja Lapin elintarvikestrategian toteuttamista</a:t>
            </a:r>
            <a:endParaRPr lang="fi-FI" sz="1800" dirty="0" smtClean="0">
              <a:cs typeface="Arial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Sinisen biotalouden kehittämissuunnitelman toteuttamista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 smtClean="0"/>
              <a:t>Rahoitamme Kemijoen kalatiehanketta vaeltavien ja uhanalaisten kalakantojen elvyttämiseksi</a:t>
            </a:r>
          </a:p>
          <a:p>
            <a:endParaRPr lang="fi-FI" sz="1400" dirty="0" smtClean="0"/>
          </a:p>
          <a:p>
            <a:pPr lvl="1"/>
            <a:endParaRPr lang="fi-FI" sz="1600" dirty="0" smtClean="0"/>
          </a:p>
          <a:p>
            <a:pPr lvl="1"/>
            <a:endParaRPr lang="fi-FI" sz="1600" dirty="0" smtClean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9600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Matkailijoita ympäri vuoden </a:t>
            </a:r>
            <a:br>
              <a:rPr lang="fi-FI" sz="32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  <p:extLst/>
          </p:nvPr>
        </p:nvSpPr>
        <p:spPr/>
        <p:txBody>
          <a:bodyPr anchor="t"/>
          <a:lstStyle/>
          <a:p>
            <a:r>
              <a:rPr lang="fi-FI" sz="2000" dirty="0"/>
              <a:t>Edistämme innovatiivisia matkailuhankkeita alueidenkäytön ohjauksessa</a:t>
            </a:r>
            <a:endParaRPr lang="fi-FI" sz="2000" dirty="0">
              <a:cs typeface="Arial"/>
            </a:endParaRPr>
          </a:p>
          <a:p>
            <a:r>
              <a:rPr lang="fi-FI" sz="2000" dirty="0"/>
              <a:t>Rahoitamme kansainväliseen matkailukysyntään perustuvien ja tarjontaansa monipuolistavien yritysten hankkeita</a:t>
            </a:r>
            <a:endParaRPr lang="fi-FI" sz="2000" dirty="0">
              <a:cs typeface="Arial"/>
            </a:endParaRPr>
          </a:p>
          <a:p>
            <a:r>
              <a:rPr lang="fi-FI" sz="2000" dirty="0">
                <a:cs typeface="Arial"/>
              </a:rPr>
              <a:t>Toteutamme matkailua edistäviä liikennehankkeita</a:t>
            </a:r>
          </a:p>
          <a:p>
            <a:r>
              <a:rPr lang="fi-FI" sz="2000" dirty="0">
                <a:cs typeface="Arial"/>
              </a:rPr>
              <a:t>Aktivoimme ja tuemme kuntia ja muita toimijoita merkittävien matkailuelinkeinotoimintaa tukevien vesistö- ja virkistyskäyttöhankkeiden suunnittelussa ja toteutuksessa</a:t>
            </a:r>
          </a:p>
          <a:p>
            <a:pPr marL="0" indent="0">
              <a:buClr>
                <a:srgbClr val="FDD078"/>
              </a:buClr>
              <a:buNone/>
            </a:pPr>
            <a:r>
              <a:rPr lang="fi-FI" sz="1600" dirty="0">
                <a:cs typeface="Arial"/>
              </a:rPr>
              <a:t>  </a:t>
            </a:r>
          </a:p>
          <a:p>
            <a:endParaRPr lang="fi-FI" sz="1800" dirty="0"/>
          </a:p>
          <a:p>
            <a:endParaRPr lang="fi-FI" sz="1800" dirty="0">
              <a:cs typeface="Arial"/>
            </a:endParaRPr>
          </a:p>
          <a:p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39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Lappi </a:t>
            </a:r>
            <a:r>
              <a:rPr lang="fi-FI" sz="3200" dirty="0" err="1"/>
              <a:t>digitalisaation</a:t>
            </a:r>
            <a:r>
              <a:rPr lang="fi-FI" sz="3200" dirty="0"/>
              <a:t> edelläkävijä</a:t>
            </a:r>
            <a:br>
              <a:rPr lang="fi-FI" sz="32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  <p:extLst/>
          </p:nvPr>
        </p:nvSpPr>
        <p:spPr/>
        <p:txBody>
          <a:bodyPr anchor="t"/>
          <a:lstStyle/>
          <a:p>
            <a:r>
              <a:rPr lang="fi-FI" sz="2000" dirty="0"/>
              <a:t>Tuemme ja edistämme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/>
              <a:t>Toimenpiteitä yritysten, ihmisten ja yhteisöjen sähköisten välineiden hyödyntämisen parantamiseksi</a:t>
            </a:r>
            <a:r>
              <a:rPr lang="fi-FI" sz="1800" dirty="0">
                <a:cs typeface="Arial"/>
              </a:rPr>
              <a:t>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>
                <a:cs typeface="Arial"/>
              </a:rPr>
              <a:t>Palvelujen helppokäyttöisyyden kehittämistä mm. palvelumuotoilun avulla</a:t>
            </a:r>
          </a:p>
          <a:p>
            <a:r>
              <a:rPr lang="fi-FI" sz="2000" dirty="0">
                <a:cs typeface="Arial"/>
              </a:rPr>
              <a:t>Hyödynnämme</a:t>
            </a:r>
            <a:endParaRPr lang="fi-FI" sz="1600" dirty="0">
              <a:cs typeface="Arial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i-FI" sz="1800" dirty="0">
                <a:cs typeface="Arial"/>
              </a:rPr>
              <a:t>Digitalisaatiota asiakas- ja muiden palveluiden kehittämisessä, tuottamisessa ja hankinnoissa sekä verkostoyhteistyössä</a:t>
            </a:r>
          </a:p>
          <a:p>
            <a:pPr marL="0" indent="0">
              <a:buNone/>
            </a:pPr>
            <a:endParaRPr lang="fi-FI" sz="1600" dirty="0">
              <a:cs typeface="Arial"/>
            </a:endParaRPr>
          </a:p>
          <a:p>
            <a:pPr marL="457200" lvl="1" indent="0">
              <a:buNone/>
            </a:pPr>
            <a:endParaRPr lang="fi-FI" sz="12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1851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Työt ja tekijät kohtaavat</a:t>
            </a:r>
            <a:br>
              <a:rPr lang="fi-FI" sz="32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  <p:extLst/>
          </p:nvPr>
        </p:nvSpPr>
        <p:spPr/>
        <p:txBody>
          <a:bodyPr anchor="t"/>
          <a:lstStyle/>
          <a:p>
            <a:r>
              <a:rPr lang="fi-FI" sz="2000" dirty="0"/>
              <a:t>Ennakoimme elinkeinoelämän, työmarkkinoiden ja ammattien muutosta ja kehitystä</a:t>
            </a:r>
          </a:p>
          <a:p>
            <a:r>
              <a:rPr lang="fi-FI" sz="2000" dirty="0"/>
              <a:t>Edistämme työvoiman liikkuvuutta markkinoimalla Lapin työmahdollisuuksia valtakunnallisesti ja kansainvälisesti</a:t>
            </a:r>
          </a:p>
          <a:p>
            <a:r>
              <a:rPr lang="fi-FI" sz="2000" dirty="0">
                <a:cs typeface="Arial"/>
              </a:rPr>
              <a:t>Toteutamme kokeiluita ja hankkeita työvoiman saatavuuden ja työllistymisen parantamiseksi sekä palvelumarkkinoiden kehittymiseksi</a:t>
            </a:r>
          </a:p>
          <a:p>
            <a:r>
              <a:rPr lang="fi-FI" sz="2000" dirty="0">
                <a:cs typeface="Arial"/>
              </a:rPr>
              <a:t>Toteutamme matkailun työvoiman saatavuutta parantavia toimenpiteitä </a:t>
            </a:r>
          </a:p>
          <a:p>
            <a:r>
              <a:rPr lang="fi-FI" sz="2000" dirty="0"/>
              <a:t>Kannustamme työnhakijoita aktiiviseen työnhakuun ja itsensä työllistämiseen</a:t>
            </a:r>
            <a:endParaRPr lang="fi-FI" sz="1600" dirty="0">
              <a:cs typeface="Arial"/>
            </a:endParaRPr>
          </a:p>
          <a:p>
            <a:pPr lvl="0"/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20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LAPIN VAHVUUDET JA TULEVAISUUDEN HAASTEET </a:t>
            </a:r>
            <a:r>
              <a:rPr lang="fi-FI" sz="2000">
                <a:hlinkClick r:id="rId2"/>
              </a:rPr>
              <a:t>http://luotsi.lappi.fi/kehitysnakymat</a:t>
            </a:r>
            <a:r>
              <a:rPr lang="fi-FI" sz="200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Lappilainen aluekehitystyö pohjautuu luontoon ja ihmisiin sekä maantieteelliseen sijaintiin </a:t>
            </a:r>
          </a:p>
          <a:p>
            <a:r>
              <a:rPr lang="fi-FI"/>
              <a:t>Lapissa aluekehittämistä tehdään vahvasti yhdessä ja luotetaan arktisen talouden ja politiikan vahvistumiseen </a:t>
            </a:r>
          </a:p>
          <a:p>
            <a:r>
              <a:rPr lang="fi-FI"/>
              <a:t>Luonto ja luonnonvarat ovat resurssi, jota meidän on käytettävä taiten ja vastuullisesti taloutemme ja hyvinvoinnin mahdollistamiseksi </a:t>
            </a:r>
          </a:p>
          <a:p>
            <a:r>
              <a:rPr lang="fi-FI"/>
              <a:t>Lisääntyvä luonnonvarojen kysyntä ja käyttö asettavat erityisvaatimuksia elinkeinotoiminnalle </a:t>
            </a:r>
          </a:p>
          <a:p>
            <a:r>
              <a:rPr lang="fi-FI"/>
              <a:t>Haasteet nousevat sijainnista, väestö- ja työpaikkarakenteesta sekä globaalista talouskehityksestä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4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Osaamista elinkeinoelämän tarpeisiin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  <p:extLst/>
          </p:nvPr>
        </p:nvSpPr>
        <p:spPr/>
        <p:txBody>
          <a:bodyPr anchor="t"/>
          <a:lstStyle/>
          <a:p>
            <a:r>
              <a:rPr lang="fi-FI" sz="2000" dirty="0"/>
              <a:t>Hyödynnämme rekrytointi- ja osaamistarveselvitysten tuloksia</a:t>
            </a:r>
            <a:endParaRPr lang="fi-FI" sz="2000" dirty="0">
              <a:solidFill>
                <a:srgbClr val="FF0000"/>
              </a:solidFill>
            </a:endParaRPr>
          </a:p>
          <a:p>
            <a:r>
              <a:rPr lang="fi-FI" sz="2000" dirty="0"/>
              <a:t>Huomioimme y</a:t>
            </a:r>
            <a:r>
              <a:rPr lang="fi-FI" sz="2000" dirty="0">
                <a:cs typeface="Arial"/>
              </a:rPr>
              <a:t>ritysten kasvun ja kansainvälistymisen osaamisen kehittämisessä </a:t>
            </a:r>
          </a:p>
          <a:p>
            <a:r>
              <a:rPr lang="fi-FI" sz="2000" dirty="0">
                <a:cs typeface="Arial"/>
              </a:rPr>
              <a:t>Uudistamme työvoimakoulutuksen yrityslähtöiseksi koulutukseksi </a:t>
            </a:r>
          </a:p>
          <a:p>
            <a:r>
              <a:rPr lang="fi-FI" sz="2000" dirty="0">
                <a:cs typeface="Arial"/>
              </a:rPr>
              <a:t>Aktivoimme ja ohjaamme asiakkaita osaamisen kehittämisen toimenpiteisiin</a:t>
            </a:r>
          </a:p>
          <a:p>
            <a:r>
              <a:rPr lang="fi-FI" sz="2000" dirty="0"/>
              <a:t>Hyödynnämme osaamisen vahvistamisessa digitaalisuutta</a:t>
            </a:r>
            <a:endParaRPr lang="fi-FI" sz="2000" dirty="0">
              <a:cs typeface="Arial"/>
            </a:endParaRPr>
          </a:p>
          <a:p>
            <a:r>
              <a:rPr lang="fi-FI" sz="2000" dirty="0">
                <a:cs typeface="Arial"/>
              </a:rPr>
              <a:t>Tuemme elinikäisen oppimisen ja ohjauksen toimenpiteitä työelämän ja opintojen siirtymävaiheissa</a:t>
            </a:r>
          </a:p>
          <a:p>
            <a:pPr lvl="0"/>
            <a:endParaRPr lang="fi-FI" sz="2000" dirty="0">
              <a:cs typeface="Arial"/>
            </a:endParaRPr>
          </a:p>
          <a:p>
            <a:pPr marL="0" indent="0">
              <a:buNone/>
            </a:pPr>
            <a:endParaRPr lang="fi-FI" sz="2000" dirty="0">
              <a:cs typeface="Arial"/>
            </a:endParaRPr>
          </a:p>
          <a:p>
            <a:pPr lvl="0"/>
            <a:endParaRPr lang="fi-FI" sz="2000" dirty="0">
              <a:cs typeface="Arial"/>
            </a:endParaRPr>
          </a:p>
          <a:p>
            <a:pPr lvl="0"/>
            <a:endParaRPr lang="fi-FI" sz="2000" dirty="0"/>
          </a:p>
          <a:p>
            <a:pPr marL="0" indent="0">
              <a:buClr>
                <a:srgbClr val="D9640C"/>
              </a:buClr>
              <a:buSzPct val="100000"/>
              <a:buNone/>
            </a:pPr>
            <a:endParaRPr lang="fi-FI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79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Lapin kansainväliset työmarkkinat</a:t>
            </a:r>
            <a:br>
              <a:rPr lang="fi-FI" sz="3200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  <p:extLst/>
          </p:nvPr>
        </p:nvSpPr>
        <p:spPr/>
        <p:txBody>
          <a:bodyPr anchor="t"/>
          <a:lstStyle/>
          <a:p>
            <a:pPr>
              <a:buClr>
                <a:srgbClr val="FFC000"/>
              </a:buClr>
            </a:pPr>
            <a:r>
              <a:rPr lang="fi-FI" sz="2000" dirty="0"/>
              <a:t>Edistämme työelämän myönteistä asenneilmapiiriä ja syrjimättömyyttä</a:t>
            </a:r>
          </a:p>
          <a:p>
            <a:pPr>
              <a:buClr>
                <a:srgbClr val="FFC000"/>
              </a:buClr>
            </a:pPr>
            <a:r>
              <a:rPr lang="fi-FI" sz="2000" dirty="0">
                <a:cs typeface="Arial"/>
              </a:rPr>
              <a:t>Luomme edellytyksiä työperäiselle maahanmuutolle</a:t>
            </a:r>
          </a:p>
          <a:p>
            <a:pPr>
              <a:buClr>
                <a:srgbClr val="FFC000"/>
              </a:buClr>
            </a:pPr>
            <a:r>
              <a:rPr lang="fi-FI" sz="2000" dirty="0">
                <a:solidFill>
                  <a:srgbClr val="000000"/>
                </a:solidFill>
              </a:rPr>
              <a:t>Edistämme kansainvälisten opiskelijoiden ja maahanmuuttajien osaamisen hyödyntämistä työmarkkinoilla </a:t>
            </a:r>
            <a:endParaRPr lang="fi-FI" sz="2000" dirty="0">
              <a:solidFill>
                <a:srgbClr val="000000"/>
              </a:solidFill>
              <a:cs typeface="Arial"/>
            </a:endParaRPr>
          </a:p>
          <a:p>
            <a:pPr>
              <a:buClr>
                <a:srgbClr val="FFC000"/>
              </a:buClr>
            </a:pPr>
            <a:r>
              <a:rPr lang="fi-FI" sz="2000" dirty="0">
                <a:solidFill>
                  <a:srgbClr val="000000"/>
                </a:solidFill>
              </a:rPr>
              <a:t>Tuemme maahanmuuttajien yrittäjyyttä</a:t>
            </a:r>
            <a:endParaRPr lang="fi-FI" sz="2000" dirty="0">
              <a:solidFill>
                <a:srgbClr val="000000"/>
              </a:solidFill>
              <a:cs typeface="Arial"/>
            </a:endParaRPr>
          </a:p>
          <a:p>
            <a:pPr>
              <a:buClr>
                <a:srgbClr val="FFC000"/>
              </a:buClr>
            </a:pPr>
            <a:r>
              <a:rPr lang="fi-FI" sz="2000" dirty="0">
                <a:solidFill>
                  <a:srgbClr val="000000"/>
                </a:solidFill>
              </a:rPr>
              <a:t>Sisällytämme kotoutumiskoulutuksiin ammatillisen osaamisen ja työelämätaitojen vahvistamista sekä kehitämme maahanmuuttajien työllistymistä edistäviä palveluita</a:t>
            </a:r>
            <a:r>
              <a:rPr lang="fi-FI" sz="2000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1813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1CE6D-9D6F-4BAE-8692-876D4BF90EE3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Ydinviestit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Lapin elinkeinoelämä on monipuolinen ja kasvua on eri aloilla </a:t>
            </a:r>
          </a:p>
          <a:p>
            <a:r>
              <a:rPr lang="fi-FI" dirty="0"/>
              <a:t>Lapissa on yhteinen tahtotila ja tekemisen meininki elinkeinoelämän kehittämiseen; suurhankevalmistelua tehdään laajassa verkostoyhteistyössä (viranomaiset ja kehittäjäorganisaatiot) </a:t>
            </a:r>
          </a:p>
          <a:p>
            <a:r>
              <a:rPr lang="fi-FI" dirty="0"/>
              <a:t>Osaajien saatavuus on tiedostettu laajasti kasvun riskitekijänä ja toimenpiteitä on monipuolisesti käynnissä - tarvitaan lisäksi valtakunnallista panostusta </a:t>
            </a:r>
          </a:p>
          <a:p>
            <a:r>
              <a:rPr lang="fi-FI" dirty="0"/>
              <a:t>Osaajia tarvitaan eri puolilla Suomea: Lapin veto- ja pitovoima on tarpeen hyödyntää osaajien saamiseksi (Lapin sisäinen ja valtakunnallinen liikkuvuus, kansainväliset osaajat)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2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ELINKEINOELÄMÄN TILANNE JA NÄKYMÄT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75520" y="2141622"/>
            <a:ext cx="8373616" cy="3922295"/>
          </a:xfrm>
        </p:spPr>
        <p:txBody>
          <a:bodyPr>
            <a:normAutofit fontScale="62500" lnSpcReduction="20000"/>
          </a:bodyPr>
          <a:lstStyle/>
          <a:p>
            <a:r>
              <a:rPr lang="fi-FI" sz="2900"/>
              <a:t>Lapin talous nojaa metsään, teräkseen, matkailuun, kauppaan ja kaivannaistoimintaan, joilla kaikilla on hyvä suhdannevire </a:t>
            </a:r>
          </a:p>
          <a:p>
            <a:r>
              <a:rPr lang="fi-FI" sz="2900"/>
              <a:t>Hyvä taloudellinen kehitys tukee myös pienempiä toimijoita. Pk-yritykset ovat investoineet ja yritysten suhdanne-, liikevaihto- ja kannattavuusnäkymät ovat myönteisiä</a:t>
            </a:r>
          </a:p>
          <a:p>
            <a:r>
              <a:rPr lang="fi-FI" sz="2900"/>
              <a:t>Toimivien kaivosten tilanne on hyvä ja raaka-aineiden hintojen nousu tukee yhtiöiden toimintaa. Kaivosten investoinnit ovat noin 0, 5 miljardia</a:t>
            </a:r>
          </a:p>
          <a:p>
            <a:r>
              <a:rPr lang="fi-FI" sz="2900"/>
              <a:t>Malminetsinnässä jatkuu vahva kasvu. Kasvu näkyy </a:t>
            </a:r>
            <a:r>
              <a:rPr lang="fi-FI" sz="2900" err="1"/>
              <a:t>Keski</a:t>
            </a:r>
            <a:r>
              <a:rPr lang="fi-FI" sz="2900"/>
              <a:t>-Lapin alueella</a:t>
            </a:r>
          </a:p>
          <a:p>
            <a:r>
              <a:rPr lang="fi-FI" sz="2900"/>
              <a:t>Uudet </a:t>
            </a:r>
            <a:r>
              <a:rPr lang="fi-FI" sz="2900" err="1"/>
              <a:t>bio</a:t>
            </a:r>
            <a:r>
              <a:rPr lang="fi-FI" sz="2900"/>
              <a:t>- ja sellutehtaiden tuovat elinvoimaan tehtaiden lähiseuduille </a:t>
            </a:r>
          </a:p>
          <a:p>
            <a:r>
              <a:rPr lang="fi-FI" sz="2900"/>
              <a:t>Kiertotaloutta edistetään systemaattisella yhteistyöllä elinkeinoelämän kanssa. Lappiin on perustettu Sitran tuella kiertotalouden </a:t>
            </a:r>
            <a:r>
              <a:rPr lang="fi-FI" sz="2900" err="1"/>
              <a:t>osaamis</a:t>
            </a:r>
            <a:r>
              <a:rPr lang="fi-FI" sz="2900"/>
              <a:t>- ja koulutuskeskus Kemiin. Keskuksen tavoitteena on tukea teollisuuden sivuvirtojen hyödyntämistä</a:t>
            </a:r>
          </a:p>
          <a:p>
            <a:r>
              <a:rPr lang="fi-FI" sz="2900"/>
              <a:t>Matkailija määrät ovat lisääntyneet - pohjoisen kohteet ovat suosittuja – terminaalitilojen investoinnit lentoasemilla ovat tärkeitä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26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5111" y="985923"/>
            <a:ext cx="4399095" cy="55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F606-9E59-44A4-9C1B-318877967A10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841"/>
            <a:ext cx="4032448" cy="658722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207569" y="220486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hlinkClick r:id="rId3"/>
              </a:rPr>
              <a:t>Lapin suhdannekatsaus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F606-9E59-44A4-9C1B-318877967A10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0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F606-9E59-44A4-9C1B-318877967A10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36052"/>
            <a:ext cx="9756576" cy="5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F606-9E59-44A4-9C1B-318877967A10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0" y="764705"/>
            <a:ext cx="9783030" cy="5511934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622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kstikehys 7"/>
          <p:cNvSpPr txBox="1">
            <a:spLocks noChangeArrowheads="1"/>
          </p:cNvSpPr>
          <p:nvPr/>
        </p:nvSpPr>
        <p:spPr bwMode="auto">
          <a:xfrm>
            <a:off x="2351088" y="908721"/>
            <a:ext cx="7457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200" b="1" dirty="0"/>
              <a:t>Työttömät Lapissa kuukausittain vuosina 2014 - 2018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152" y="1484784"/>
            <a:ext cx="7343299" cy="49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__DB01_perus__FI_V____RGB[1]">
  <a:themeElements>
    <a:clrScheme name="TE">
      <a:dk1>
        <a:sysClr val="windowText" lastClr="000000"/>
      </a:dk1>
      <a:lt1>
        <a:sysClr val="window" lastClr="FFFFFF"/>
      </a:lt1>
      <a:dk2>
        <a:srgbClr val="003883"/>
      </a:dk2>
      <a:lt2>
        <a:srgbClr val="F0F2CC"/>
      </a:lt2>
      <a:accent1>
        <a:srgbClr val="B6BF00"/>
      </a:accent1>
      <a:accent2>
        <a:srgbClr val="D9640C"/>
      </a:accent2>
      <a:accent3>
        <a:srgbClr val="779346"/>
      </a:accent3>
      <a:accent4>
        <a:srgbClr val="003883"/>
      </a:accent4>
      <a:accent5>
        <a:srgbClr val="4460A5"/>
      </a:accent5>
      <a:accent6>
        <a:srgbClr val="7C7C7C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-keskus_laaja.potx" id="{AACE8596-A0CA-4B4B-AE20-825FA8E7C6BB}" vid="{7E24BA32-03A5-46F3-9DB0-F8CA86CD38D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xml_kameleon>
  <dokumentin_x0020_tila>Valmis</dokumentin_x0020_tila>
  <päiväys>13.11.2018</päiväys>
  <kehalaatija>Hyttinen Tero</kehalaatija>
  <dokumenttityyppi>Esitys</dokumenttityyppi>
  <kieli>Suomi</kieli>
  <laatijaorganisaatio>Lapin TE-toimisto|776b7c83-89cf-4422-8255-56deb571bc55</laatijaorganisaatio>
</xml_kameleon>
</file>

<file path=customXml/itemProps1.xml><?xml version="1.0" encoding="utf-8"?>
<ds:datastoreItem xmlns:ds="http://schemas.openxmlformats.org/officeDocument/2006/customXml" ds:itemID="{835673F5-E416-4FC3-A908-19FBCEB63B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te-keskus_laaja</Template>
  <TotalTime>27</TotalTime>
  <Words>757</Words>
  <Application>Microsoft Office PowerPoint</Application>
  <PresentationFormat>Laajakuva</PresentationFormat>
  <Paragraphs>164</Paragraphs>
  <Slides>22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TE__DB01_perus__FI_V____RGB[1]</vt:lpstr>
      <vt:lpstr>Osaamisen kehittämistä työelämän tarpeisiin Lapissa 14.11.2018</vt:lpstr>
      <vt:lpstr>LAPIN VAHVUUDET JA TULEVAISUUDEN HAASTEET http://luotsi.lappi.fi/kehitysnakymat </vt:lpstr>
      <vt:lpstr>ELINKEINOELÄMÄN TILANNE JA NÄKYMÄT</vt:lpstr>
      <vt:lpstr> </vt:lpstr>
      <vt:lpstr>PowerPoint-esitys</vt:lpstr>
      <vt:lpstr>PowerPoint-esitys</vt:lpstr>
      <vt:lpstr>PowerPoint-esitys</vt:lpstr>
      <vt:lpstr>PowerPoint-esitys</vt:lpstr>
      <vt:lpstr>PowerPoint-esitys</vt:lpstr>
      <vt:lpstr>Toimenpiteitä työvoiman saatavuuden parantamiseksi</vt:lpstr>
      <vt:lpstr>Osaajia yritysten tarpeisiin -pilotin tavoitteet</vt:lpstr>
      <vt:lpstr>Tavoitetila Lapissa vuonna 2020</vt:lpstr>
      <vt:lpstr>Yritykset menestyvät ja kansainvälistyvät  </vt:lpstr>
      <vt:lpstr>Lappi on helposti saavutettavissa  </vt:lpstr>
      <vt:lpstr>Lappi on helposti saavutettavissa  </vt:lpstr>
      <vt:lpstr>Biotalous kasvaa ja kehittyy  </vt:lpstr>
      <vt:lpstr>Matkailijoita ympäri vuoden   </vt:lpstr>
      <vt:lpstr>Lappi digitalisaation edelläkävijä  </vt:lpstr>
      <vt:lpstr>Työt ja tekijät kohtaavat  </vt:lpstr>
      <vt:lpstr>Osaamista elinkeinoelämän tarpeisiin  </vt:lpstr>
      <vt:lpstr>Lapin kansainväliset työmarkkinat  </vt:lpstr>
      <vt:lpstr>Ydinviestit</vt:lpstr>
    </vt:vector>
  </TitlesOfParts>
  <Company>Lapin TE-toimisto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Osaamisen kehittämistä työelämän tarpeisiin Lapissa 14.11.2018</dc:title>
  <dc:creator>Hyttinen Tero</dc:creator>
  <cp:keywords>Avauspuheenvuoro, Palvelujohtaja Tero Hyttinen</cp:keywords>
  <cp:lastModifiedBy>Ollitervo Tuire</cp:lastModifiedBy>
  <cp:revision>5</cp:revision>
  <cp:lastPrinted>2018-11-13T08:26:02Z</cp:lastPrinted>
  <dcterms:created xsi:type="dcterms:W3CDTF">2018-11-13T07:56:37Z</dcterms:created>
  <dcterms:modified xsi:type="dcterms:W3CDTF">2018-11-13T08:27:52Z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460.1018.02.001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te-keskus_laaja.potx</vt:lpwstr>
  </property>
  <property fmtid="{D5CDD505-2E9C-101B-9397-08002B2CF9AE}" pid="6" name="dvDefinition">
    <vt:lpwstr>1018 (dd_default.xml)</vt:lpwstr>
  </property>
  <property fmtid="{D5CDD505-2E9C-101B-9397-08002B2CF9AE}" pid="7" name="dvDefinitionID">
    <vt:lpwstr>1018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460.90.02.013</vt:lpwstr>
  </property>
  <property fmtid="{D5CDD505-2E9C-101B-9397-08002B2CF9AE}" pid="10" name="dvDefinitionVersion">
    <vt:lpwstr>02.001 / 30.6.2016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TET LAP</vt:lpwstr>
  </property>
  <property fmtid="{D5CDD505-2E9C-101B-9397-08002B2CF9AE}" pid="21" name="dvSite">
    <vt:lpwstr>Rovaniemi</vt:lpwstr>
  </property>
  <property fmtid="{D5CDD505-2E9C-101B-9397-08002B2CF9AE}" pid="22" name="dvNumbering">
    <vt:lpwstr>0</vt:lpwstr>
  </property>
  <property fmtid="{D5CDD505-2E9C-101B-9397-08002B2CF9AE}" pid="23" name="dvDUname">
    <vt:lpwstr>Hyttinen Tero</vt:lpwstr>
  </property>
  <property fmtid="{D5CDD505-2E9C-101B-9397-08002B2CF9AE}" pid="24" name="dvdufname">
    <vt:lpwstr>Tero</vt:lpwstr>
  </property>
  <property fmtid="{D5CDD505-2E9C-101B-9397-08002B2CF9AE}" pid="25" name="dvdulname">
    <vt:lpwstr>Hyttinen</vt:lpwstr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  <property fmtid="{D5CDD505-2E9C-101B-9397-08002B2CF9AE}" pid="29" name="Dokumentin_x0020_tila">
    <vt:lpwstr>Valmis</vt:lpwstr>
  </property>
  <property fmtid="{D5CDD505-2E9C-101B-9397-08002B2CF9AE}" pid="30" name="Päiväys">
    <vt:filetime>2018-11-12T22:00:00Z</vt:filetime>
  </property>
  <property fmtid="{D5CDD505-2E9C-101B-9397-08002B2CF9AE}" pid="31" name="KEHALaatija">
    <vt:lpwstr>Hyttinen Tero</vt:lpwstr>
  </property>
  <property fmtid="{D5CDD505-2E9C-101B-9397-08002B2CF9AE}" pid="32" name="Asiakirjan tyyppi">
    <vt:lpwstr>Esitys</vt:lpwstr>
  </property>
  <property fmtid="{D5CDD505-2E9C-101B-9397-08002B2CF9AE}" pid="33" name="Dokumenttityyppi">
    <vt:lpwstr>Esitys</vt:lpwstr>
  </property>
  <property fmtid="{D5CDD505-2E9C-101B-9397-08002B2CF9AE}" pid="34" name="Kieli">
    <vt:lpwstr>Suomi</vt:lpwstr>
  </property>
  <property fmtid="{D5CDD505-2E9C-101B-9397-08002B2CF9AE}" pid="35" name="Laatijaorganisaatio">
    <vt:lpwstr>Lapin TE-toimisto</vt:lpwstr>
  </property>
</Properties>
</file>