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sldIdLst>
    <p:sldId id="259" r:id="rId5"/>
    <p:sldId id="333" r:id="rId6"/>
    <p:sldId id="323" r:id="rId7"/>
    <p:sldId id="315" r:id="rId8"/>
    <p:sldId id="318" r:id="rId9"/>
    <p:sldId id="320" r:id="rId10"/>
    <p:sldId id="321" r:id="rId11"/>
    <p:sldId id="308" r:id="rId12"/>
    <p:sldId id="319" r:id="rId13"/>
    <p:sldId id="325" r:id="rId14"/>
    <p:sldId id="314" r:id="rId15"/>
    <p:sldId id="326" r:id="rId16"/>
    <p:sldId id="313" r:id="rId17"/>
    <p:sldId id="327" r:id="rId18"/>
    <p:sldId id="316" r:id="rId19"/>
    <p:sldId id="332" r:id="rId20"/>
    <p:sldId id="324" r:id="rId2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2863D8"/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886" autoAdjust="0"/>
  </p:normalViewPr>
  <p:slideViewPr>
    <p:cSldViewPr>
      <p:cViewPr varScale="1">
        <p:scale>
          <a:sx n="84" d="100"/>
          <a:sy n="84" d="100"/>
        </p:scale>
        <p:origin x="165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42CD9-F350-4165-AB42-8343341773F4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59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logo</a:t>
            </a:r>
            <a:endParaRPr lang="fi-FI" dirty="0"/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2.11.2015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5118" y="5580000"/>
            <a:ext cx="1058355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4839" y="5842800"/>
            <a:ext cx="1216612" cy="86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Rakennerahastohankkeen </a:t>
            </a:r>
            <a:r>
              <a:rPr lang="fi-FI" dirty="0" smtClean="0"/>
              <a:t>maksatusohje</a:t>
            </a:r>
            <a:endParaRPr lang="fi-FI" dirty="0"/>
          </a:p>
        </p:txBody>
      </p:sp>
      <p:sp>
        <p:nvSpPr>
          <p:cNvPr id="8" name="Alaotsikk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Kestävää kasvua ja työtä 2014 – 2020 </a:t>
            </a:r>
          </a:p>
          <a:p>
            <a:r>
              <a:rPr lang="fi-FI" dirty="0" smtClean="0"/>
              <a:t>Suomen rakennerahasto-ohjelma</a:t>
            </a:r>
          </a:p>
          <a:p>
            <a:endParaRPr lang="fi-FI" dirty="0" smtClean="0"/>
          </a:p>
          <a:p>
            <a:r>
              <a:rPr lang="fi-FI" dirty="0" smtClean="0"/>
              <a:t>Maksatus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15% EAKR</a:t>
            </a:r>
          </a:p>
          <a:p>
            <a:endParaRPr lang="fi-FI" dirty="0" smtClean="0"/>
          </a:p>
          <a:p>
            <a:r>
              <a:rPr lang="fi-FI" dirty="0" err="1" smtClean="0"/>
              <a:t>Pohjois</a:t>
            </a:r>
            <a:r>
              <a:rPr lang="fi-FI" smtClean="0"/>
              <a:t>-Pohjanmaan </a:t>
            </a:r>
            <a:r>
              <a:rPr lang="fi-FI" dirty="0" err="1" smtClean="0"/>
              <a:t>ELY-keskus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Tukikelpoiset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140000"/>
          </a:xfrm>
        </p:spPr>
        <p:txBody>
          <a:bodyPr/>
          <a:lstStyle/>
          <a:p>
            <a:r>
              <a:rPr lang="fi-FI" dirty="0" smtClean="0"/>
              <a:t>Kustannusten tulee olla voimassaolevan EU:n ja kansallisen lainsäädännön sekä hallintoviranomaisen ja rahoittavan viranomaisen antaman ohjeistuksen mukaisia.</a:t>
            </a:r>
          </a:p>
          <a:p>
            <a:r>
              <a:rPr lang="fi-FI" dirty="0" smtClean="0"/>
              <a:t>Kustannusten tulee olla rahoituspäätöksen ja hyväksytyn hankesuunnitelman mukaisia.</a:t>
            </a:r>
          </a:p>
          <a:p>
            <a:r>
              <a:rPr lang="fi-FI" dirty="0" smtClean="0"/>
              <a:t>Hankkeesta aiheutuneita, sen toteuttamiseksi tarpeellisia ja määrältään kohtuullisia.</a:t>
            </a:r>
          </a:p>
          <a:p>
            <a:r>
              <a:rPr lang="fi-FI" dirty="0" smtClean="0"/>
              <a:t>Kustannusten tulee olla tuensaajan tosiasiallisesti maksamia.</a:t>
            </a:r>
          </a:p>
          <a:p>
            <a:r>
              <a:rPr lang="fi-FI" dirty="0" smtClean="0"/>
              <a:t>Arvonlisävero, mikäli se jää toteuttajalle lopulliseksi kustannukseksi.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10</a:t>
            </a:fld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(1/6): välittömät kustannukset – palkkakustannukset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140000"/>
          </a:xfrm>
        </p:spPr>
        <p:txBody>
          <a:bodyPr/>
          <a:lstStyle/>
          <a:p>
            <a:r>
              <a:rPr lang="fi-FI" dirty="0" smtClean="0"/>
              <a:t>Erityisen tärkeää on määritellä hankehenkilöstö etukäteen, sillä muutokset vaativat muutoshakemuksen ja -päätöksen.</a:t>
            </a:r>
          </a:p>
          <a:p>
            <a:r>
              <a:rPr lang="fi-FI" dirty="0" smtClean="0"/>
              <a:t>Tukikelpoisia ovat palkkakulut ml. lakisääteiset sivukulut.</a:t>
            </a:r>
          </a:p>
          <a:p>
            <a:r>
              <a:rPr lang="fi-FI" dirty="0" smtClean="0"/>
              <a:t>Perustuvat lakiin taikka virka- tai työehtosopimukseen.</a:t>
            </a:r>
          </a:p>
          <a:p>
            <a:r>
              <a:rPr lang="fi-FI" dirty="0" smtClean="0"/>
              <a:t>Tukikelpoisia siltä osin kun eivät ylitä hakijayhteisön vastaavasta tehtävästä yleisesti maksaman palkan määrää.</a:t>
            </a:r>
          </a:p>
          <a:p>
            <a:r>
              <a:rPr lang="fi-FI" dirty="0" smtClean="0"/>
              <a:t>Hankehenkilöstöllä tulee olla kirjallinen tehtävänkuvaus.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11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(2/6): välittömät kustannukset – palkkakustannukset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140000"/>
          </a:xfrm>
        </p:spPr>
        <p:txBody>
          <a:bodyPr/>
          <a:lstStyle/>
          <a:p>
            <a:r>
              <a:rPr lang="fi-FI" dirty="0" smtClean="0"/>
              <a:t>Osa-aikaisten työajanseurannoista on käytävä ilmi hankkeen toteuttamiseksi tehty työ.</a:t>
            </a:r>
          </a:p>
          <a:p>
            <a:r>
              <a:rPr lang="fi-FI" dirty="0" smtClean="0"/>
              <a:t>Työaikakirjanpidon tulee olla työntekijän ja työnantajan allekirjoittama, sähköinen ok.</a:t>
            </a:r>
          </a:p>
          <a:p>
            <a:r>
              <a:rPr lang="fi-FI" dirty="0" smtClean="0"/>
              <a:t>Tukikelpoisia eivät ole tulospalkkiot, luontoisedut eivätkä bonukset.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12</a:t>
            </a:fld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(3/6): välittömät kustannukset – ostopalvelut 1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Hankkeen sisällölliseen toteuttamiseen liittyvät ostopalvelut mukaan lukien palveluihin sisältyvät matkakustannukset.</a:t>
            </a:r>
          </a:p>
          <a:p>
            <a:r>
              <a:rPr lang="fi-FI" dirty="0" smtClean="0"/>
              <a:t>Hankkeen tiedotuksesta ja viestinnästä aiheutuvat kustannukset.</a:t>
            </a:r>
          </a:p>
          <a:p>
            <a:r>
              <a:rPr lang="fi-FI" dirty="0" smtClean="0"/>
              <a:t>Suora yhteys hankkeen toteuttamiseen on voitava osoittaa kirjanpitotosittein.</a:t>
            </a:r>
          </a:p>
          <a:p>
            <a:r>
              <a:rPr lang="fi-FI" dirty="0" smtClean="0"/>
              <a:t>Kotimaisen kynnysarvon ylittävissä hankinnoissa on noudatettava lakia julkisista hankinnoista (348/2007).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13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(4/6): välittömät kustannukset – ostopalvelut 2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Kynnysarvon alittavista hankinnoista on pyydettävä todisteellisesti tarjous vähintään kolmelta tarjoajalta, jolloin hintataso ja hintojen kohtuullisuus tulee selvitetyksi (voidaan tehdä sähköpostitse).</a:t>
            </a:r>
          </a:p>
          <a:p>
            <a:r>
              <a:rPr lang="fi-FI" sz="2000" dirty="0" smtClean="0"/>
              <a:t>Kansallisen ja EU:n kynnysarvon ylittävistä hankinnoista maksatushakemuksessa ilmoitetaan (EURA2014:ssa ko. kustannusrivin kohdalle) tiedot hankinnasta:</a:t>
            </a:r>
          </a:p>
          <a:p>
            <a:pPr lvl="1"/>
            <a:r>
              <a:rPr lang="fi-FI" sz="1600" dirty="0" smtClean="0"/>
              <a:t>hankinnan nimi</a:t>
            </a:r>
          </a:p>
          <a:p>
            <a:pPr lvl="1"/>
            <a:r>
              <a:rPr lang="fi-FI" sz="1600" dirty="0" smtClean="0"/>
              <a:t>hankintalaji: urakka, palveluhankinta tai tavarahankinta</a:t>
            </a:r>
          </a:p>
          <a:p>
            <a:pPr lvl="1"/>
            <a:r>
              <a:rPr lang="fi-FI" sz="1600" dirty="0" smtClean="0"/>
              <a:t>hankinnan arvo (€)	</a:t>
            </a:r>
          </a:p>
          <a:p>
            <a:pPr lvl="1"/>
            <a:r>
              <a:rPr lang="fi-FI" sz="1600" dirty="0" smtClean="0"/>
              <a:t>hankintamenettely: avoin menettely, rajoitettu menettely,   neuvottelumenettely, suorahankinta, kilpailullinen neuvottelumenettely, puitejärjestely tai suunnittelukilpailu</a:t>
            </a:r>
          </a:p>
          <a:p>
            <a:pPr lvl="1"/>
            <a:r>
              <a:rPr lang="fi-FI" sz="1600" dirty="0" smtClean="0"/>
              <a:t>toimittajan nimi 	</a:t>
            </a:r>
          </a:p>
          <a:p>
            <a:pPr lvl="1"/>
            <a:r>
              <a:rPr lang="fi-FI" sz="1600" dirty="0" smtClean="0"/>
              <a:t>toimittajan Y-tunnus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14</a:t>
            </a:fld>
            <a:endParaRPr lang="fi-F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612000"/>
            <a:ext cx="8064448" cy="440736"/>
          </a:xfrm>
        </p:spPr>
        <p:txBody>
          <a:bodyPr/>
          <a:lstStyle/>
          <a:p>
            <a:r>
              <a:rPr lang="fi-FI" dirty="0" smtClean="0"/>
              <a:t>Maksatus (5/6): välittömät kustannukset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052736"/>
            <a:ext cx="7991992" cy="4932088"/>
          </a:xfrm>
        </p:spPr>
        <p:txBody>
          <a:bodyPr/>
          <a:lstStyle/>
          <a:p>
            <a:r>
              <a:rPr lang="fi-FI" dirty="0" smtClean="0"/>
              <a:t>Hankkeen sisällölliseen toteuttamiseen kuuluvien koneiden ja laitteiden hankinta-, leasing-, poisto- ja vuokrakustannukset.</a:t>
            </a:r>
          </a:p>
          <a:p>
            <a:r>
              <a:rPr lang="fi-FI" dirty="0" smtClean="0"/>
              <a:t>Hankkeen sisällölliseen toteuttamiseen kuuluvien rakennusten ja maa-alueiden hankinta- ja vuokrakustannukset.</a:t>
            </a:r>
          </a:p>
          <a:p>
            <a:r>
              <a:rPr lang="fi-FI" dirty="0" smtClean="0"/>
              <a:t>Hankkeen sisällölliseen toteuttamiseen liittyvät aineelliset ja aineettomat hankinnat.</a:t>
            </a:r>
          </a:p>
          <a:p>
            <a:r>
              <a:rPr lang="fi-FI" dirty="0" smtClean="0"/>
              <a:t>Euroopan komission linjausten mukaisesti näitä ns. välittömiä kustannuksia ei voida hyväksyä laskennallisina kustannuksina, vaan kustannusten suora yhteys hankkeeseen on osoitettava kirjanpidon tositteilla.     (</a:t>
            </a:r>
            <a:r>
              <a:rPr lang="fi-FI" dirty="0" err="1" smtClean="0"/>
              <a:t>Vna</a:t>
            </a:r>
            <a:r>
              <a:rPr lang="fi-FI" dirty="0" smtClean="0"/>
              <a:t> 358/2014, Liite 1, asetusmuistio 12§).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(6/6): välittömät kustannukset – matkakustannukset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140000"/>
          </a:xfrm>
        </p:spPr>
        <p:txBody>
          <a:bodyPr/>
          <a:lstStyle/>
          <a:p>
            <a:r>
              <a:rPr lang="fi-FI" dirty="0" smtClean="0"/>
              <a:t>Tuensaajaan sovellettavan virka- tai työehtosopimuksen mukaisia.</a:t>
            </a:r>
          </a:p>
          <a:p>
            <a:r>
              <a:rPr lang="fi-FI" dirty="0" smtClean="0"/>
              <a:t>Jos tuensaajaan sovellettava virka- tai työehtosopimus ei sisällä säännöksiä matkakustannusten korvaamisesta tai tuensaajaan ei sovelleta virka- tai työehtosopimusta, kustannukset korvataan valtion matkustussäännön mukaan.</a:t>
            </a:r>
          </a:p>
          <a:p>
            <a:r>
              <a:rPr lang="fi-FI" dirty="0" smtClean="0"/>
              <a:t>Hankkeen toteuttamiseksi tarpeellisten ulkomaanmatkojen kustannukset ovat tukikelpoisia, jos  tuen myöntävä viranomainen on hyväksynyt matkasuunnitelman ja -kustannukset sekä perustelut matkan tarpeellisuudesta etukäteen.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Tukikelvottomat kustannukset: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140000"/>
          </a:xfrm>
        </p:spPr>
        <p:txBody>
          <a:bodyPr/>
          <a:lstStyle/>
          <a:p>
            <a:r>
              <a:rPr lang="fi-FI" dirty="0" smtClean="0"/>
              <a:t>Kustannukset eivät ole tukikelpoisia siltä osin kun tuensaaja on saanut tai oikeutettu saamaan niihin korvausta muualta.</a:t>
            </a:r>
          </a:p>
          <a:p>
            <a:r>
              <a:rPr lang="fi-FI" dirty="0" smtClean="0"/>
              <a:t>Hankkeesta tuensaajalle aiheutuneet viivästyskorot, muut korkokulut, tilitapahtumista perittävät palvelumaksut, valuutanvaihtopalkkiot, kurssitappiot ja muut yksinomaan rahoitukseen liittyvät kustannukset.</a:t>
            </a:r>
          </a:p>
          <a:p>
            <a:r>
              <a:rPr lang="fi-FI" dirty="0" smtClean="0"/>
              <a:t>Sakot, pysäköintivirhemaksut, rikemaksut ja muut lakiin perustuvat taloudelliset seuraamukset sekä oikeudenkäyntikulut.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17</a:t>
            </a:fld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000" cy="900000"/>
          </a:xfrm>
        </p:spPr>
        <p:txBody>
          <a:bodyPr/>
          <a:lstStyle/>
          <a:p>
            <a:r>
              <a:rPr lang="fi-FI" dirty="0" smtClean="0"/>
              <a:t>EAKR </a:t>
            </a:r>
            <a:r>
              <a:rPr lang="fi-FI" dirty="0" err="1" smtClean="0"/>
              <a:t>flat</a:t>
            </a:r>
            <a:r>
              <a:rPr lang="fi-FI" dirty="0" smtClean="0"/>
              <a:t> </a:t>
            </a:r>
            <a:r>
              <a:rPr lang="fi-FI" dirty="0" err="1" smtClean="0"/>
              <a:t>rate</a:t>
            </a:r>
            <a:r>
              <a:rPr lang="fi-FI" dirty="0" smtClean="0"/>
              <a:t> 15 %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552" y="980728"/>
            <a:ext cx="7920880" cy="576064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fi-FI" sz="1600" b="1" dirty="0" smtClean="0">
                <a:latin typeface="+mn-lt"/>
              </a:rPr>
              <a:t>Hankehenkilöstön palkkakustannukset  ml. </a:t>
            </a:r>
            <a:r>
              <a:rPr lang="fi-FI" sz="1600" b="1" dirty="0" smtClean="0"/>
              <a:t>l</a:t>
            </a:r>
            <a:r>
              <a:rPr lang="fi-FI" sz="1600" b="1" dirty="0" smtClean="0">
                <a:latin typeface="+mn-lt"/>
              </a:rPr>
              <a:t>akisääteiset </a:t>
            </a:r>
            <a:r>
              <a:rPr lang="fi-FI" sz="1600" b="1" dirty="0" smtClean="0"/>
              <a:t>sivukulut</a:t>
            </a:r>
            <a:endParaRPr lang="fi-FI" sz="1600" b="1" dirty="0">
              <a:latin typeface="+mn-lt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39552" y="1556792"/>
            <a:ext cx="7920880" cy="2448272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 sz="1600" dirty="0" smtClean="0"/>
          </a:p>
          <a:p>
            <a:endParaRPr lang="fi-FI" sz="1600" dirty="0" smtClean="0"/>
          </a:p>
          <a:p>
            <a:endParaRPr lang="fi-FI" sz="1400" b="1" dirty="0" smtClean="0">
              <a:solidFill>
                <a:srgbClr val="9900CC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sisällölliseen toteuttamiseen kuuluvat ostopalvelut mukaan lukien </a:t>
            </a:r>
          </a:p>
          <a:p>
            <a:pPr marL="342900" indent="-342900"/>
            <a:r>
              <a:rPr lang="fi-FI" sz="1400" b="1" dirty="0" smtClean="0"/>
              <a:t>	palveluihin sisältyvät matkakustannukset,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tiedotuksesta ja viestinnästä aiheutuvat 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>
                <a:solidFill>
                  <a:srgbClr val="9900CC"/>
                </a:solidFill>
              </a:rPr>
              <a:t>hankkeen matkakustannukset,</a:t>
            </a:r>
            <a:endParaRPr lang="fi-FI" sz="1400" b="1" dirty="0" smtClean="0"/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tilintarkastuskustannukset,</a:t>
            </a:r>
          </a:p>
          <a:p>
            <a:pPr marL="342900" indent="-342900">
              <a:buFont typeface="+mj-lt"/>
              <a:buAutoNum type="arabicParenR" startAt="2"/>
            </a:pPr>
            <a:r>
              <a:rPr lang="fi-FI" sz="1400" b="1" dirty="0" smtClean="0"/>
              <a:t>hankkeen sisällölliseen toteuttamiseen kuuluvien koneiden ja laitteiden </a:t>
            </a:r>
          </a:p>
          <a:p>
            <a:pPr marL="342900" indent="-342900"/>
            <a:r>
              <a:rPr lang="fi-FI" sz="1400" b="1" dirty="0" smtClean="0"/>
              <a:t>	hankinta-, leasing-, poisto- ja vuokrakustannukset,</a:t>
            </a:r>
          </a:p>
          <a:p>
            <a:pPr marL="342900" indent="-342900">
              <a:buFont typeface="+mj-lt"/>
              <a:buAutoNum type="arabicParenR" startAt="6"/>
            </a:pPr>
            <a:r>
              <a:rPr lang="fi-FI" sz="1400" b="1" dirty="0" smtClean="0"/>
              <a:t>hankkeen sisällölliseen toteuttamiseen kuuluvien rakennusten ja </a:t>
            </a:r>
          </a:p>
          <a:p>
            <a:pPr marL="342900" indent="-342900"/>
            <a:r>
              <a:rPr lang="fi-FI" sz="1400" b="1" dirty="0" smtClean="0"/>
              <a:t>	maa-alueiden hankinta- ja vuokrakustannukset,</a:t>
            </a:r>
          </a:p>
          <a:p>
            <a:pPr marL="342900" indent="-342900">
              <a:buFont typeface="+mj-lt"/>
              <a:buAutoNum type="arabicParenR" startAt="7"/>
            </a:pPr>
            <a:r>
              <a:rPr lang="fi-FI" sz="1400" b="1" dirty="0" smtClean="0"/>
              <a:t>hankkeen sisällölliseen toteuttamiseen liittyvät aineelliset ja aineettomat </a:t>
            </a:r>
          </a:p>
          <a:p>
            <a:pPr marL="342900" indent="-342900"/>
            <a:r>
              <a:rPr lang="fi-FI" sz="1400" b="1" dirty="0" smtClean="0"/>
              <a:t>	hankinnat.</a:t>
            </a:r>
          </a:p>
          <a:p>
            <a:endParaRPr lang="fi-FI" sz="1600" b="1" dirty="0" smtClean="0"/>
          </a:p>
          <a:p>
            <a:endParaRPr lang="fi-FI" sz="1600" dirty="0" smtClean="0"/>
          </a:p>
          <a:p>
            <a:endParaRPr lang="fi-FI" sz="160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9552" y="4005064"/>
            <a:ext cx="7920880" cy="18002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400" b="1" dirty="0" err="1" smtClean="0"/>
              <a:t>Flat</a:t>
            </a:r>
            <a:r>
              <a:rPr lang="fi-FI" sz="1400" b="1" dirty="0" smtClean="0"/>
              <a:t> </a:t>
            </a:r>
            <a:r>
              <a:rPr lang="fi-FI" sz="1400" b="1" dirty="0" err="1" smtClean="0"/>
              <a:t>rate</a:t>
            </a:r>
            <a:r>
              <a:rPr lang="fi-FI" sz="1400" b="1" dirty="0" smtClean="0"/>
              <a:t> 15 % palkkakustannuksista: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toimistokustannukset,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osallistumismaksut koulutuksiin ja seminaareihin,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työterveyskustannukset,</a:t>
            </a:r>
          </a:p>
          <a:p>
            <a:pPr marL="342900" indent="-342900">
              <a:buFont typeface="+mj-lt"/>
              <a:buAutoNum type="arabicParenR"/>
            </a:pPr>
            <a:r>
              <a:rPr lang="fi-FI" sz="1400" b="1" dirty="0" smtClean="0"/>
              <a:t>hankehenkilöstön käyttöön varatuista toimitiloista ja koneista sekä laitteista </a:t>
            </a:r>
          </a:p>
          <a:p>
            <a:pPr marL="342900" indent="-342900"/>
            <a:r>
              <a:rPr lang="fi-FI" sz="1400" b="1" dirty="0" smtClean="0"/>
              <a:t>	aiheutuvat kustannukset,</a:t>
            </a:r>
          </a:p>
          <a:p>
            <a:pPr marL="342900" indent="-342900">
              <a:buFont typeface="+mj-lt"/>
              <a:buAutoNum type="arabicParenR" startAt="5"/>
            </a:pPr>
            <a:r>
              <a:rPr lang="fi-FI" sz="1400" b="1" dirty="0" smtClean="0"/>
              <a:t>hankkeen ohjausryhmän kustannukset</a:t>
            </a:r>
            <a:endParaRPr lang="fi-FI" sz="14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Tuen maksamisen ehdot: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Hankkeessa on pidettävä kirjanpitolain (1336/1997) velvoitteet täyttävää kirjanpitoa.</a:t>
            </a:r>
          </a:p>
          <a:p>
            <a:r>
              <a:rPr lang="fi-FI" dirty="0" smtClean="0"/>
              <a:t>Hankkeen, muiden kuin prosenttimääräisinä korvattavien kustannusten, tulojen ja rahoituksen on oltava erotettavissa tuensaajan kirjanpidossa siten, että tilinpidon ja tositteiden tarkastaminen ilman vaikeuksia on mahdollista.</a:t>
            </a:r>
          </a:p>
          <a:p>
            <a:r>
              <a:rPr lang="fi-FI" dirty="0" smtClean="0"/>
              <a:t>Erottaminen tulee tehdä esimerkiksi oman kustannuspaikan avulla.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3</a:t>
            </a:fld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(1/4):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4140000"/>
          </a:xfrm>
        </p:spPr>
        <p:txBody>
          <a:bodyPr/>
          <a:lstStyle/>
          <a:p>
            <a:r>
              <a:rPr lang="fi-FI" dirty="0" smtClean="0"/>
              <a:t>Maksatusta haetaan toteutuneiden kustannusten perusteella jälkikäteen EURA2014 –järjestelmässä, poikkeuksena ennakko.</a:t>
            </a:r>
          </a:p>
          <a:p>
            <a:r>
              <a:rPr lang="fi-FI" dirty="0" smtClean="0"/>
              <a:t>Maksatushakemuksen laatimisessa on noudatettava järjestelmässä olevia ohjeita.</a:t>
            </a:r>
          </a:p>
          <a:p>
            <a:r>
              <a:rPr lang="fi-FI" dirty="0" smtClean="0"/>
              <a:t>Maksatushakemuksessa esitetään kulut rahoituspäätöksellä hyväksytyn kustannusarvion mukaisesti.</a:t>
            </a:r>
          </a:p>
          <a:p>
            <a:r>
              <a:rPr lang="fi-FI" dirty="0" smtClean="0"/>
              <a:t>Maksatushakemuksella esitetään korvattavaksi kustannukset, jotka kohdistuvat maksatuskaudelle ja jotka voidaan kirjanpidolta ko. ajanjaksona todentaa.</a:t>
            </a:r>
          </a:p>
          <a:p>
            <a:pPr>
              <a:buNone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140000"/>
          </a:xfrm>
        </p:spPr>
        <p:txBody>
          <a:bodyPr/>
          <a:lstStyle/>
          <a:p>
            <a:r>
              <a:rPr lang="fi-FI" dirty="0" smtClean="0"/>
              <a:t>Välittömien kulujen liittyminen hankkeeseen on ilmettävä maksatusaineistosta.</a:t>
            </a:r>
          </a:p>
          <a:p>
            <a:r>
              <a:rPr lang="fi-FI" dirty="0" smtClean="0"/>
              <a:t>Tuen kohteena oleva tuote, palvelu tai muu suoritus on oltava maksettu ja tuensaajalle toimitettu ennen kuin kustannukset voidaan hakea maksuun.</a:t>
            </a:r>
          </a:p>
          <a:p>
            <a:r>
              <a:rPr lang="fi-FI" dirty="0" smtClean="0"/>
              <a:t>Useammassa erässä maksettavien hankintojen osalta maksettuja kustannuksia voidaan hakea maksuun, kun osa tuotteesta, palvelusta, tms. on toimitettu hankintasopimuksen mukaan.</a:t>
            </a:r>
          </a:p>
          <a:p>
            <a:r>
              <a:rPr lang="fi-FI" dirty="0" smtClean="0"/>
              <a:t>Maksatushakemus tehdään rahoituspäätöksessä mainittujen jaksojen mukaisesti.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(3/4):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196752"/>
            <a:ext cx="7991992" cy="4392488"/>
          </a:xfrm>
        </p:spPr>
        <p:txBody>
          <a:bodyPr/>
          <a:lstStyle/>
          <a:p>
            <a:r>
              <a:rPr lang="fi-FI" dirty="0" smtClean="0"/>
              <a:t>Maksatushakemuksen liitteenä on toimitettava hankkeen toteutuneita kustannuksia, tuloja ja rahoitusosuuksia koskeva kirjanpidon ote maksatuskaudelta.</a:t>
            </a:r>
          </a:p>
          <a:p>
            <a:r>
              <a:rPr lang="fi-FI" dirty="0" smtClean="0"/>
              <a:t>Prosenttimääräisinä korvattavista kustannuksista ei esitetä kirjanpidon otetta.</a:t>
            </a:r>
          </a:p>
          <a:p>
            <a:r>
              <a:rPr lang="fi-FI" dirty="0" smtClean="0"/>
              <a:t>Maksatushakemukseen tulee liittää myös hankkeella osa-aikaisesti työskentelevien päiväkohtaiset kokonaistyöajanseurantalomakkeet, joiden perusteella osa palkkakustannuksista kohdennetaan hankkeelle.</a:t>
            </a:r>
          </a:p>
          <a:p>
            <a:r>
              <a:rPr lang="fi-FI" dirty="0" smtClean="0"/>
              <a:t>Tukea ei makseta, jos vaadittua seuranataraporttia, loppuraporttia, pyydettyjä liitteitä tai muita lisäselvityksiä ei ole toimitettu.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6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(4/4): maksatushakemuksen laatiminen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Maksatushakemus on jätettävä EURA2014 -järjestelmässä kahden kuukauden kuluessa maksatuskauden päättymisestä. </a:t>
            </a:r>
            <a:endParaRPr lang="fi-FI" i="1" dirty="0" smtClean="0"/>
          </a:p>
          <a:p>
            <a:r>
              <a:rPr lang="fi-FI" dirty="0" smtClean="0"/>
              <a:t>Viimeinen maksatushakemus on jätettävä EURA2014 -järjestelmässä neljän kuukauden kuluessa päätöksellä hyväksytystä hankkeen päättymispäivämäärästä.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7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64000" cy="900000"/>
          </a:xfrm>
        </p:spPr>
        <p:txBody>
          <a:bodyPr/>
          <a:lstStyle/>
          <a:p>
            <a:r>
              <a:rPr lang="fi-FI" dirty="0" smtClean="0"/>
              <a:t>Maksatus (1/2):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140000"/>
          </a:xfrm>
        </p:spPr>
        <p:txBody>
          <a:bodyPr/>
          <a:lstStyle/>
          <a:p>
            <a:r>
              <a:rPr lang="fi-FI" dirty="0" smtClean="0"/>
              <a:t>Maksatushakemuksessa on ilmoitettava maksatuskaudella toteutunut tuensaajaorganisaation ulkopuolelta  hankkeelle osoitettu kunta-, muu julkinen ja yksityinen rahoitusosuus.</a:t>
            </a:r>
          </a:p>
          <a:p>
            <a:r>
              <a:rPr lang="fi-FI" dirty="0" smtClean="0"/>
              <a:t>Rahoitussuunnitelmaan nähden suurempana toteutunut rahoitusosuus vähentää maksettavaa tukea viimeisessä maksatuksessa.</a:t>
            </a:r>
          </a:p>
          <a:p>
            <a:r>
              <a:rPr lang="fi-FI" dirty="0" smtClean="0"/>
              <a:t>Myös muut mainitsemattomat mahdolliset tulo- ja rahoituslähteet on ilmoitettava ja ne vähentävät maksettavaa tukea.</a:t>
            </a:r>
          </a:p>
          <a:p>
            <a:r>
              <a:rPr lang="fi-FI" dirty="0" smtClean="0"/>
              <a:t>Toteutuneet tulot vähennetään tukikelpoisista kustannuksista maksatuskausittain.</a:t>
            </a:r>
            <a:endParaRPr lang="fi-FI" sz="2200" dirty="0" smtClean="0"/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8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Maksatus (2/2): rahoitussuunnitelma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196752"/>
            <a:ext cx="7991992" cy="4536504"/>
          </a:xfrm>
        </p:spPr>
        <p:txBody>
          <a:bodyPr/>
          <a:lstStyle/>
          <a:p>
            <a:r>
              <a:rPr lang="fi-FI" sz="2200" dirty="0" smtClean="0"/>
              <a:t>Hankkeen tuottamat sekä rahoitussuunnitelmaan kuuluvat että ennalta arvioimattomat tulot ilmoitettava maksatushakemuksessa.</a:t>
            </a:r>
          </a:p>
          <a:p>
            <a:r>
              <a:rPr lang="fi-FI" sz="2200" dirty="0" smtClean="0"/>
              <a:t>Tuloksi katsotaan kaikki hankkeen sen toteuttamisaikana tuottamat tuotteiden, palvelujen tai muun käyttö- tai vaihto-omaisuuden myynnistä saadut tulot sekä saadut käyttökorvaukset.</a:t>
            </a:r>
            <a:endParaRPr lang="fi-FI" sz="2200" dirty="0" smtClean="0">
              <a:solidFill>
                <a:srgbClr val="FF0000"/>
              </a:solidFill>
            </a:endParaRPr>
          </a:p>
          <a:p>
            <a:r>
              <a:rPr lang="fi-FI" sz="2200" dirty="0" smtClean="0"/>
              <a:t>Jos rahoitussuunnitelman mukainen ulkopuolinen rahoitus ei toteudu suunnitellusti, tuensaaja kattaa puuttuvan osuuden.</a:t>
            </a:r>
          </a:p>
          <a:p>
            <a:r>
              <a:rPr lang="fi-FI" sz="2200" dirty="0" smtClean="0"/>
              <a:t>Omarahoitusosuutta ei ilmoiteta maksatushakemuksessa, vaan EURA2014 -järjestelmä laskee omarahoituksen määrän rahoituspäätöksen ja toteutuneiden rahoitusosuuksien perusteella.</a:t>
            </a:r>
          </a:p>
          <a:p>
            <a:r>
              <a:rPr lang="fi-FI" sz="2200" dirty="0" smtClean="0"/>
              <a:t>Hanke EI saa tuottaa voittoa!</a:t>
            </a:r>
          </a:p>
          <a:p>
            <a:endParaRPr lang="fi-FI" sz="2200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6D19E-78B6-4D02-8772-4056A94F9977}" type="datetime1">
              <a:rPr lang="fi-FI" smtClean="0"/>
              <a:pPr/>
              <a:t>2.11.2015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Rakennerahastot_2014-2020_mallipohja_EAKR_ESR_FI_7.14 (1)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837F2EF1FBA04080958BD879C9B4CA" ma:contentTypeVersion="0" ma:contentTypeDescription="Luo uusi asiakirja." ma:contentTypeScope="" ma:versionID="47540c34f8c19c391e2085e18e03e12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E543A3-28E3-4D0A-8114-DF4010C02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7CCAF1-C434-4CFF-BCC5-646C8E7AA0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1F5020-A4E1-4075-BC51-A8CC8FDF6BB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TEM_Rakennerahastot_2014-2020_mallipohja_EAKR_ESR_FI_7.14 (1)</Template>
  <TotalTime>1479</TotalTime>
  <Words>988</Words>
  <Application>Microsoft Office PowerPoint</Application>
  <PresentationFormat>Näytössä katseltava diaesitys (4:3)</PresentationFormat>
  <Paragraphs>156</Paragraphs>
  <Slides>17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TEM_Rakennerahastot_2014-2020_mallipohja_EAKR_ESR_FI_7.14 (1)</vt:lpstr>
      <vt:lpstr>Rakennerahastohankkeen maksatusohje</vt:lpstr>
      <vt:lpstr>EAKR flat rate 15 %</vt:lpstr>
      <vt:lpstr>Tuen maksamisen ehdot:</vt:lpstr>
      <vt:lpstr>Maksatus (1/4): maksatushakemuksen laatiminen</vt:lpstr>
      <vt:lpstr>Maksatus (2/4): maksatushakemuksen laatiminen</vt:lpstr>
      <vt:lpstr>Maksatus (3/4): maksatushakemuksen laatiminen</vt:lpstr>
      <vt:lpstr>Maksatus (4/4): maksatushakemuksen laatiminen</vt:lpstr>
      <vt:lpstr>Maksatus (1/2): rahoitussuunnitelma</vt:lpstr>
      <vt:lpstr>Maksatus (2/2): rahoitussuunnitelma</vt:lpstr>
      <vt:lpstr>Tukikelpoiset kustannukset:</vt:lpstr>
      <vt:lpstr>Maksatus (1/6): välittömät kustannukset – palkkakustannukset 1</vt:lpstr>
      <vt:lpstr>Maksatus (2/6): välittömät kustannukset – palkkakustannukset 2</vt:lpstr>
      <vt:lpstr>Maksatus (3/6): välittömät kustannukset – ostopalvelut 1</vt:lpstr>
      <vt:lpstr>Maksatus (4/6): välittömät kustannukset – ostopalvelut 2</vt:lpstr>
      <vt:lpstr>Maksatus (5/6): välittömät kustannukset </vt:lpstr>
      <vt:lpstr>Maksatus (6/6): välittömät kustannukset – matkakustannukset </vt:lpstr>
      <vt:lpstr>Tukikelvottomat kustannukset:</vt:lpstr>
    </vt:vector>
  </TitlesOfParts>
  <Company>AVI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A003190</dc:creator>
  <cp:lastModifiedBy>Paloniemi Leena</cp:lastModifiedBy>
  <cp:revision>243</cp:revision>
  <dcterms:created xsi:type="dcterms:W3CDTF">2014-09-29T10:50:03Z</dcterms:created>
  <dcterms:modified xsi:type="dcterms:W3CDTF">2015-11-02T12:25:33Z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0x0101002C837F2EF1FBA04080958BD879C9B4CA</vt:lpwstr>
  </property>
</Properties>
</file>