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3"/>
  </p:notesMasterIdLst>
  <p:sldIdLst>
    <p:sldId id="259" r:id="rId5"/>
    <p:sldId id="328" r:id="rId6"/>
    <p:sldId id="323" r:id="rId7"/>
    <p:sldId id="315" r:id="rId8"/>
    <p:sldId id="318" r:id="rId9"/>
    <p:sldId id="320" r:id="rId10"/>
    <p:sldId id="321" r:id="rId11"/>
    <p:sldId id="308" r:id="rId12"/>
    <p:sldId id="319" r:id="rId13"/>
    <p:sldId id="325" r:id="rId14"/>
    <p:sldId id="314" r:id="rId15"/>
    <p:sldId id="326" r:id="rId16"/>
    <p:sldId id="313" r:id="rId17"/>
    <p:sldId id="327" r:id="rId18"/>
    <p:sldId id="316" r:id="rId19"/>
    <p:sldId id="324" r:id="rId20"/>
    <p:sldId id="329" r:id="rId21"/>
    <p:sldId id="330" r:id="rId2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00"/>
    <a:srgbClr val="2863D8"/>
    <a:srgbClr val="5F378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58" autoAdjust="0"/>
    <p:restoredTop sz="94886" autoAdjust="0"/>
  </p:normalViewPr>
  <p:slideViewPr>
    <p:cSldViewPr>
      <p:cViewPr varScale="1">
        <p:scale>
          <a:sx n="84" d="100"/>
          <a:sy n="84" d="100"/>
        </p:scale>
        <p:origin x="1656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62EC5-578B-4A9C-A38A-7DF582604A86}" type="datetimeFigureOut">
              <a:rPr lang="fi-FI" smtClean="0"/>
              <a:pPr/>
              <a:t>2.11.2015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42CD9-F350-4165-AB42-8343341773F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6317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42CD9-F350-4165-AB42-8343341773F4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599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TEM_RR_PPT-taustat_RGB_kans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441651"/>
            <a:ext cx="7772400" cy="1470025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26904" y="3060000"/>
            <a:ext cx="6480000" cy="9000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852000" y="4426838"/>
            <a:ext cx="1440000" cy="252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772000" y="4138846"/>
            <a:ext cx="3600000" cy="252000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10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360000" y="579600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12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031332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13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3697880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pic>
        <p:nvPicPr>
          <p:cNvPr id="6" name="Picture 5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4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Tekstidia: tyhj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B9E0-AE4D-47F9-9DDE-55B177305E0F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Picture 9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8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B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441651"/>
            <a:ext cx="7772400" cy="1470025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852000" y="4428000"/>
            <a:ext cx="1440000" cy="252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772000" y="4140000"/>
            <a:ext cx="3600000" cy="252000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12" name="Alaotsikko 2"/>
          <p:cNvSpPr>
            <a:spLocks noGrp="1"/>
          </p:cNvSpPr>
          <p:nvPr>
            <p:ph type="subTitle" idx="1"/>
          </p:nvPr>
        </p:nvSpPr>
        <p:spPr>
          <a:xfrm>
            <a:off x="1322086" y="3060000"/>
            <a:ext cx="6480000" cy="9000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9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360000" y="579600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20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031332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21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3697880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pic>
        <p:nvPicPr>
          <p:cNvPr id="15" name="Picture 14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3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ärillinen väli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Picture 9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1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A_kuvadia: tumm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0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B_kuvadia: vaale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EM_RR_PPT-taustat_RGB_valk_kehys_tumm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9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ekstidia: y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40000" y="1584000"/>
            <a:ext cx="8064000" cy="4140000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wrap="none"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wrap="none" rIns="0"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wrap="none" rIns="0"/>
          <a:lstStyle>
            <a:lvl1pPr algn="l">
              <a:defRPr/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0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5_Tekstidia: ka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40000" y="1584000"/>
            <a:ext cx="3924000" cy="45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584000"/>
            <a:ext cx="3960000" cy="45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11C6-550F-476F-A8E9-87059F984CC5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3" name="Picture 12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1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ekstidia: yksip. väliotsikoll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0000" y="1584000"/>
            <a:ext cx="8064448" cy="360000"/>
          </a:xfrm>
        </p:spPr>
        <p:txBody>
          <a:bodyPr wrap="square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40000" y="1980000"/>
            <a:ext cx="8064448" cy="36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FA39-4A70-4416-BD6A-317A14324BE2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3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7_Tekstidia: vain otsikk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D5EEE-C8B3-43A5-8984-4E9E998B8BE3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9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40000" y="612000"/>
            <a:ext cx="8064000" cy="9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0000" y="1584000"/>
            <a:ext cx="8064000" cy="414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2666284" y="6309320"/>
            <a:ext cx="108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21B48D5-7DCF-4B12-8FC3-76BB2D33A198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54030" y="6309320"/>
            <a:ext cx="1980000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89137" y="6309320"/>
            <a:ext cx="432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6" r:id="rId2"/>
    <p:sldLayoutId id="2147483659" r:id="rId3"/>
    <p:sldLayoutId id="2147483665" r:id="rId4"/>
    <p:sldLayoutId id="2147483667" r:id="rId5"/>
    <p:sldLayoutId id="2147483660" r:id="rId6"/>
    <p:sldLayoutId id="2147483661" r:id="rId7"/>
    <p:sldLayoutId id="2147483662" r:id="rId8"/>
    <p:sldLayoutId id="2147483663" r:id="rId9"/>
    <p:sldLayoutId id="2147483664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Rakennerahastohankkeen maksatusohje</a:t>
            </a:r>
            <a:endParaRPr lang="fi-FI" dirty="0"/>
          </a:p>
        </p:txBody>
      </p:sp>
      <p:sp>
        <p:nvSpPr>
          <p:cNvPr id="8" name="Alaotsikko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Kestävää kasvua ja työtä 2014 – 2020 </a:t>
            </a:r>
          </a:p>
          <a:p>
            <a:r>
              <a:rPr lang="fi-FI" dirty="0" smtClean="0"/>
              <a:t>Suomen rakennerahasto-ohjelma</a:t>
            </a:r>
          </a:p>
          <a:p>
            <a:endParaRPr lang="fi-FI" dirty="0" smtClean="0"/>
          </a:p>
          <a:p>
            <a:r>
              <a:rPr lang="fi-FI" dirty="0" smtClean="0"/>
              <a:t>Maksatus </a:t>
            </a:r>
            <a:r>
              <a:rPr lang="fi-FI" dirty="0" err="1" smtClean="0"/>
              <a:t>flat</a:t>
            </a:r>
            <a:r>
              <a:rPr lang="fi-FI" dirty="0" smtClean="0"/>
              <a:t> </a:t>
            </a:r>
            <a:r>
              <a:rPr lang="fi-FI" dirty="0" err="1" smtClean="0"/>
              <a:t>rate</a:t>
            </a:r>
            <a:r>
              <a:rPr lang="fi-FI" dirty="0" smtClean="0"/>
              <a:t> 17%</a:t>
            </a:r>
          </a:p>
          <a:p>
            <a:endParaRPr lang="fi-FI" dirty="0" smtClean="0"/>
          </a:p>
          <a:p>
            <a:r>
              <a:rPr lang="fi-FI" smtClean="0"/>
              <a:t>Pohjois</a:t>
            </a:r>
            <a:r>
              <a:rPr lang="fi-FI" dirty="0" smtClean="0"/>
              <a:t>-Pohjanmaan  ELY-keskus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Tukikelpoiset kustannukset: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196752"/>
            <a:ext cx="8064000" cy="4140000"/>
          </a:xfrm>
        </p:spPr>
        <p:txBody>
          <a:bodyPr/>
          <a:lstStyle/>
          <a:p>
            <a:r>
              <a:rPr lang="fi-FI" dirty="0" smtClean="0"/>
              <a:t>Kustannusten tulee olla voimassaolevan EU:n ja kansallisen lainsäädännön sekä hallintoviranomaisen ja rahoittavan viranomaisen antaman ohjeistuksen mukaisia.</a:t>
            </a:r>
          </a:p>
          <a:p>
            <a:r>
              <a:rPr lang="fi-FI" dirty="0" smtClean="0"/>
              <a:t>Kustannusten tulee olla rahoituspäätöksen ja hyväksytyn hankesuunnitelman mukaisia.</a:t>
            </a:r>
          </a:p>
          <a:p>
            <a:r>
              <a:rPr lang="fi-FI" dirty="0" smtClean="0"/>
              <a:t>Hankkeesta aiheutuneita, sen toteuttamiseksi tarpeellisia ja määrältään kohtuullisia.</a:t>
            </a:r>
          </a:p>
          <a:p>
            <a:r>
              <a:rPr lang="fi-FI" dirty="0" smtClean="0"/>
              <a:t>Kustannusten tulee olla tuensaajan tosiasiallisesti maksamia.</a:t>
            </a:r>
          </a:p>
          <a:p>
            <a:r>
              <a:rPr lang="fi-FI" dirty="0" smtClean="0"/>
              <a:t>Arvonlisävero, mikäli se jää toteuttajalle lopulliseksi kustannukseksi.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10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(1/5): välittömät kustannukset – palkkakustannukset 1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700808"/>
            <a:ext cx="8064000" cy="4140000"/>
          </a:xfrm>
        </p:spPr>
        <p:txBody>
          <a:bodyPr/>
          <a:lstStyle/>
          <a:p>
            <a:r>
              <a:rPr lang="fi-FI" dirty="0" smtClean="0"/>
              <a:t>Erityisen tärkeää on määritellä hankehenkilöstö etukäteen, sillä muutokset vaativat muutoshakemuksen ja -päätöksen.</a:t>
            </a:r>
          </a:p>
          <a:p>
            <a:r>
              <a:rPr lang="fi-FI" dirty="0" smtClean="0"/>
              <a:t>Tukikelpoisia ovat palkkakulut ml. lakisääteiset sivukulut.</a:t>
            </a:r>
          </a:p>
          <a:p>
            <a:r>
              <a:rPr lang="fi-FI" dirty="0" smtClean="0"/>
              <a:t>Perustuvat lakiin taikka virka- tai työehtosopimukseen.</a:t>
            </a:r>
          </a:p>
          <a:p>
            <a:r>
              <a:rPr lang="fi-FI" dirty="0" smtClean="0"/>
              <a:t>Tukikelpoisia siltä osin kun eivät ylitä hakijayhteisön vastaavasta tehtävästä yleisesti maksaman palkan määrää.</a:t>
            </a:r>
          </a:p>
          <a:p>
            <a:r>
              <a:rPr lang="fi-FI" dirty="0" smtClean="0"/>
              <a:t>Hankehenkilöstöllä tulee olla kirjallinen tehtävänkuvaus.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11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(2/5): välittömät kustannukset – palkkakustannukset 2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000" cy="4140000"/>
          </a:xfrm>
        </p:spPr>
        <p:txBody>
          <a:bodyPr/>
          <a:lstStyle/>
          <a:p>
            <a:r>
              <a:rPr lang="fi-FI" dirty="0" smtClean="0"/>
              <a:t>Osa-aikaisten työajanseurannoista on käytävä ilmi hankkeen toteuttamiseksi tehty työ.</a:t>
            </a:r>
          </a:p>
          <a:p>
            <a:r>
              <a:rPr lang="fi-FI" dirty="0" smtClean="0"/>
              <a:t>Työaikakirjanpidon tulee olla työntekijän ja työnantajan allekirjoittama, sähköinen ok.</a:t>
            </a:r>
          </a:p>
          <a:p>
            <a:r>
              <a:rPr lang="fi-FI" dirty="0" smtClean="0"/>
              <a:t>Tukikelpoisia eivät ole tulospalkkiot, luontoisedut eivätkä bonukset.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12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(3/5): välittömät kustannukset – ostopalvelut 1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Hankkeen sisällölliseen toteuttamiseen liittyvät ostopalvelut mukaan lukien palveluihin sisältyvät matkakustannukset.</a:t>
            </a:r>
          </a:p>
          <a:p>
            <a:r>
              <a:rPr lang="fi-FI" dirty="0" smtClean="0"/>
              <a:t>Hankkeen tiedotuksesta ja viestinnästä aiheutuvat kustannukset.</a:t>
            </a:r>
          </a:p>
          <a:p>
            <a:r>
              <a:rPr lang="fi-FI" dirty="0" smtClean="0"/>
              <a:t>Suora yhteys hankkeen toteuttamiseen on voitava osoittaa kirjanpitotosittein.</a:t>
            </a:r>
          </a:p>
          <a:p>
            <a:r>
              <a:rPr lang="fi-FI" dirty="0" smtClean="0"/>
              <a:t>Kotimaisen kynnysarvon ylittävissä hankinnoissa on noudatettava lakia julkisista hankinnoista (348/2007).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13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(4/5): välittömät kustannukset – ostopalvelut 2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 smtClean="0"/>
              <a:t>Kynnysarvon alittavista hankinnoista on pyydettävä todisteellisesti tarjous vähintään kolmelta tarjoajalta, jolloin hintataso ja hintojen kohtuullisuus tulee selvitetyksi (voidaan tehdä sähköpostitse).</a:t>
            </a:r>
          </a:p>
          <a:p>
            <a:r>
              <a:rPr lang="fi-FI" sz="2000" dirty="0" smtClean="0"/>
              <a:t>Kansallisen ja EU:n kynnysarvon ylittävistä hankinnoista maksatushakemuksessa ilmoitetaan (EURA2014:ssa ko. kustannusrivin kohdalle) tiedot hankinnasta:</a:t>
            </a:r>
          </a:p>
          <a:p>
            <a:pPr lvl="1"/>
            <a:r>
              <a:rPr lang="fi-FI" sz="1600" dirty="0" smtClean="0"/>
              <a:t>hankinnan nimi</a:t>
            </a:r>
          </a:p>
          <a:p>
            <a:pPr lvl="1"/>
            <a:r>
              <a:rPr lang="fi-FI" sz="1600" dirty="0" smtClean="0"/>
              <a:t>hankintalaji: urakka, palveluhankinta tai tavarahankinta</a:t>
            </a:r>
          </a:p>
          <a:p>
            <a:pPr lvl="1"/>
            <a:r>
              <a:rPr lang="fi-FI" sz="1600" dirty="0" smtClean="0"/>
              <a:t>hankinnan arvo (€)	</a:t>
            </a:r>
          </a:p>
          <a:p>
            <a:pPr lvl="1"/>
            <a:r>
              <a:rPr lang="fi-FI" sz="1600" dirty="0" smtClean="0"/>
              <a:t>hankintamenettely: avoin menettely, rajoitettu menettely,   neuvottelumenettely, suorahankinta, kilpailullinen neuvottelumenettely, puitejärjestely tai suunnittelukilpailu</a:t>
            </a:r>
          </a:p>
          <a:p>
            <a:pPr lvl="1"/>
            <a:r>
              <a:rPr lang="fi-FI" sz="1600" dirty="0" smtClean="0"/>
              <a:t>toimittajan nimi 	</a:t>
            </a:r>
          </a:p>
          <a:p>
            <a:pPr lvl="1"/>
            <a:r>
              <a:rPr lang="fi-FI" sz="1600" dirty="0" smtClean="0"/>
              <a:t>toimittajan Y-tunnus 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14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(5/5): välittömät kustannukset – kohderyhmästä aiheutuvat kulut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844824"/>
            <a:ext cx="8064000" cy="4140000"/>
          </a:xfrm>
        </p:spPr>
        <p:txBody>
          <a:bodyPr/>
          <a:lstStyle/>
          <a:p>
            <a:r>
              <a:rPr lang="fi-FI" dirty="0" smtClean="0"/>
              <a:t>Kohderyhmän käyttöä varten tehdyt pienhankinnat.</a:t>
            </a:r>
          </a:p>
          <a:p>
            <a:r>
              <a:rPr lang="fi-FI" dirty="0" smtClean="0"/>
              <a:t>Kohderyhmän käyttöön varattujen tilojen vuokrakustannukset.</a:t>
            </a:r>
          </a:p>
          <a:p>
            <a:r>
              <a:rPr lang="fi-FI" dirty="0" smtClean="0"/>
              <a:t>Euroopan komission linjausten mukaisesti näitä ns. välittömiä kustannuksia ei voida hyväksyä laskennallisina kustannuksina, vaan kustannusten suora yhteys hankkeeseen on osoitettava kirjanpidon tositteilla.     (</a:t>
            </a:r>
            <a:r>
              <a:rPr lang="fi-FI" dirty="0" err="1" smtClean="0"/>
              <a:t>Vna</a:t>
            </a:r>
            <a:r>
              <a:rPr lang="fi-FI" dirty="0" smtClean="0"/>
              <a:t> 358/2014, Liite 1, asetusmuistio 12§).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15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Tukikelvottomat kustannukset: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000" cy="4140000"/>
          </a:xfrm>
        </p:spPr>
        <p:txBody>
          <a:bodyPr/>
          <a:lstStyle/>
          <a:p>
            <a:r>
              <a:rPr lang="fi-FI" dirty="0" smtClean="0"/>
              <a:t>Kustannukset eivät ole tukikelpoisia siltä osin kun tuensaaja on saanut tai oikeutettu saamaan niihin korvausta muualta.</a:t>
            </a:r>
          </a:p>
          <a:p>
            <a:r>
              <a:rPr lang="fi-FI" dirty="0" smtClean="0"/>
              <a:t>Hankkeesta tuensaajalle aiheutuneet viivästyskorot, muut korkokulut, tilitapahtumista perittävät palvelumaksut, valuutanvaihtopalkkiot, kurssitappiot ja muut yksinomaan rahoitukseen liittyvät kustannukset.</a:t>
            </a:r>
          </a:p>
          <a:p>
            <a:r>
              <a:rPr lang="fi-FI" dirty="0" smtClean="0"/>
              <a:t>Sakot, pysäköintivirhemaksut, rikemaksut ja muut lakiin perustuvat taloudelliset seuraamukset sekä oikeudenkäyntikulut.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16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(1/2): erikseen raportoitavat osallistujien</a:t>
            </a:r>
            <a:br>
              <a:rPr lang="fi-FI" dirty="0" smtClean="0"/>
            </a:br>
            <a:r>
              <a:rPr lang="fi-FI" dirty="0" smtClean="0"/>
              <a:t>palkkakustannukset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Osallistujien palkkakustannukset vain kunnan ja muun julkisen osalta hyväksyttäviä.</a:t>
            </a:r>
          </a:p>
          <a:p>
            <a:r>
              <a:rPr lang="fi-FI" dirty="0" smtClean="0"/>
              <a:t>Tuensaajalle ei makseta tukea osallistujien palkkakustannuksia vastaan, mutta ne kerryttävät ohjelman julkista rahoitusosuutta, josta komissio maksaa osuutensa Suomelle.</a:t>
            </a:r>
          </a:p>
          <a:p>
            <a:r>
              <a:rPr lang="fi-FI" dirty="0" smtClean="0"/>
              <a:t>Tuensaajaorganisaation tai tuen siirronsaajaorganisaation maksamia palkkoja ei voida laskea mukaan.</a:t>
            </a:r>
          </a:p>
          <a:p>
            <a:r>
              <a:rPr lang="fi-FI" dirty="0" smtClean="0"/>
              <a:t>Vain kolmannen osapuolen maksamat osallistujien palkkakustannukset.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17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(2/2): erikseen raportoitavat osallistujien</a:t>
            </a:r>
            <a:br>
              <a:rPr lang="fi-FI" dirty="0" smtClean="0"/>
            </a:br>
            <a:r>
              <a:rPr lang="fi-FI" dirty="0" smtClean="0"/>
              <a:t>palkkakustannukset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TEMin</a:t>
            </a:r>
            <a:r>
              <a:rPr lang="fi-FI" dirty="0" smtClean="0"/>
              <a:t> vahvistaman ammattialakohtaisen keskituntipalkkoihin perustuvan taulukon mukaan.</a:t>
            </a:r>
          </a:p>
          <a:p>
            <a:r>
              <a:rPr lang="fi-FI" dirty="0" smtClean="0"/>
              <a:t>Tuensaaja raportoi maksatushakemuksessa:</a:t>
            </a:r>
          </a:p>
          <a:p>
            <a:pPr>
              <a:buNone/>
            </a:pPr>
            <a:r>
              <a:rPr lang="fi-FI" dirty="0" smtClean="0"/>
              <a:t>	-	osallistujien työnantajat</a:t>
            </a:r>
          </a:p>
          <a:p>
            <a:pPr>
              <a:buNone/>
            </a:pPr>
            <a:r>
              <a:rPr lang="fi-FI" dirty="0" smtClean="0"/>
              <a:t>	-	osallistujien palkkakustannukset ammattialoittain 	yksikkökustannusmallin mukaan: </a:t>
            </a:r>
            <a:r>
              <a:rPr lang="fi-FI" i="1" dirty="0" smtClean="0"/>
              <a:t>tunnit 	osallistumisajalta x keskimääräinen tuntipalkka</a:t>
            </a:r>
          </a:p>
          <a:p>
            <a:r>
              <a:rPr lang="fi-FI" dirty="0" smtClean="0"/>
              <a:t>Tarkoituksena yksinkertaistaa vaikeasti todennettavien osallistujien todellisten palkkakustannusten selvittelyä.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18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ESR </a:t>
            </a:r>
            <a:r>
              <a:rPr lang="fi-FI" dirty="0" err="1" smtClean="0"/>
              <a:t>flat</a:t>
            </a:r>
            <a:r>
              <a:rPr lang="fi-FI" dirty="0" smtClean="0"/>
              <a:t> </a:t>
            </a:r>
            <a:r>
              <a:rPr lang="fi-FI" dirty="0" err="1" smtClean="0"/>
              <a:t>rate</a:t>
            </a:r>
            <a:r>
              <a:rPr lang="fi-FI" dirty="0" smtClean="0"/>
              <a:t> 17 %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2</a:t>
            </a:fld>
            <a:endParaRPr lang="fi-FI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11560" y="1412776"/>
            <a:ext cx="7920880" cy="504056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fi-FI" sz="1600" b="1" dirty="0" smtClean="0">
                <a:latin typeface="+mn-lt"/>
              </a:rPr>
              <a:t>Hankehenkilöstön palkkakustannukset  ml. </a:t>
            </a:r>
            <a:r>
              <a:rPr lang="fi-FI" sz="1600" b="1" dirty="0" smtClean="0"/>
              <a:t>l</a:t>
            </a:r>
            <a:r>
              <a:rPr lang="fi-FI" sz="1600" b="1" dirty="0" smtClean="0">
                <a:latin typeface="+mn-lt"/>
              </a:rPr>
              <a:t>akisääteiset </a:t>
            </a:r>
            <a:r>
              <a:rPr lang="fi-FI" sz="1600" b="1" dirty="0" smtClean="0"/>
              <a:t>sivukulut</a:t>
            </a:r>
            <a:endParaRPr lang="fi-FI" sz="1600" b="1" dirty="0">
              <a:latin typeface="+mn-lt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11560" y="1916832"/>
            <a:ext cx="7920880" cy="1656184"/>
          </a:xfrm>
          <a:prstGeom prst="rect">
            <a:avLst/>
          </a:prstGeom>
          <a:solidFill>
            <a:srgbClr val="66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i-FI" sz="1400" dirty="0" smtClean="0"/>
          </a:p>
          <a:p>
            <a:pPr marL="342900" indent="-342900">
              <a:buFont typeface="+mj-lt"/>
              <a:buAutoNum type="arabicParenR"/>
            </a:pPr>
            <a:r>
              <a:rPr lang="fi-FI" sz="1400" b="1" dirty="0" smtClean="0"/>
              <a:t>sisällölliseen toteuttamiseen kuuluvat ostopalvelut mukaan lukien </a:t>
            </a:r>
          </a:p>
          <a:p>
            <a:pPr marL="342900" indent="-342900"/>
            <a:r>
              <a:rPr lang="fi-FI" sz="1400" b="1" dirty="0" smtClean="0"/>
              <a:t>	palveluihin sisältyvät matkakustannukset,</a:t>
            </a:r>
          </a:p>
          <a:p>
            <a:pPr marL="342900" indent="-342900">
              <a:buFont typeface="+mj-lt"/>
              <a:buAutoNum type="arabicParenR" startAt="2"/>
            </a:pPr>
            <a:r>
              <a:rPr lang="fi-FI" sz="1400" b="1" dirty="0" smtClean="0"/>
              <a:t>tiedotuksesta ja viestinnästä aiheutuvat kustannukset,</a:t>
            </a:r>
          </a:p>
          <a:p>
            <a:pPr marL="342900" indent="-342900">
              <a:buFont typeface="+mj-lt"/>
              <a:buAutoNum type="arabicParenR" startAt="2"/>
            </a:pPr>
            <a:r>
              <a:rPr lang="fi-FI" sz="1400" b="1" dirty="0" smtClean="0"/>
              <a:t>hankkeen tilintarkastuskustannukset,</a:t>
            </a:r>
          </a:p>
          <a:p>
            <a:pPr marL="342900" indent="-342900">
              <a:buFont typeface="+mj-lt"/>
              <a:buAutoNum type="arabicParenR" startAt="2"/>
            </a:pPr>
            <a:r>
              <a:rPr lang="fi-FI" sz="1400" b="1" dirty="0" smtClean="0"/>
              <a:t>hankkeen kohderyhmän käyttöön varattujen tilojen vuokrakustannukset,</a:t>
            </a:r>
          </a:p>
          <a:p>
            <a:pPr marL="342900" indent="-342900">
              <a:buFont typeface="+mj-lt"/>
              <a:buAutoNum type="arabicParenR" startAt="2"/>
            </a:pPr>
            <a:r>
              <a:rPr lang="fi-FI" sz="1400" b="1" dirty="0" smtClean="0"/>
              <a:t>hankkeen kohderyhmän käyttöä varten tehdyt pienhankinnat.</a:t>
            </a:r>
            <a:endParaRPr lang="fi-FI" sz="1600" dirty="0" smtClean="0"/>
          </a:p>
          <a:p>
            <a:endParaRPr lang="fi-FI" sz="1600" dirty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611560" y="3573016"/>
            <a:ext cx="7920880" cy="1872208"/>
          </a:xfrm>
          <a:prstGeom prst="rect">
            <a:avLst/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400" b="1" dirty="0" err="1" smtClean="0"/>
              <a:t>Flat</a:t>
            </a:r>
            <a:r>
              <a:rPr lang="fi-FI" sz="1400" b="1" dirty="0" smtClean="0"/>
              <a:t> </a:t>
            </a:r>
            <a:r>
              <a:rPr lang="fi-FI" sz="1400" b="1" dirty="0" err="1" smtClean="0"/>
              <a:t>rate</a:t>
            </a:r>
            <a:r>
              <a:rPr lang="fi-FI" sz="1400" b="1" dirty="0" smtClean="0"/>
              <a:t> 17 % palkkakustannuksista:</a:t>
            </a:r>
          </a:p>
          <a:p>
            <a:pPr marL="342900" indent="-342900">
              <a:buFont typeface="+mj-lt"/>
              <a:buAutoNum type="arabicParenR"/>
            </a:pPr>
            <a:r>
              <a:rPr lang="fi-FI" sz="1400" b="1" dirty="0" smtClean="0"/>
              <a:t>hankkeen matkakustannukset,</a:t>
            </a:r>
          </a:p>
          <a:p>
            <a:pPr marL="342900" indent="-342900">
              <a:buFont typeface="+mj-lt"/>
              <a:buAutoNum type="arabicParenR"/>
            </a:pPr>
            <a:r>
              <a:rPr lang="fi-FI" sz="1400" b="1" dirty="0" smtClean="0"/>
              <a:t>toimistokustannukset,</a:t>
            </a:r>
          </a:p>
          <a:p>
            <a:pPr marL="342900" indent="-342900">
              <a:buFont typeface="+mj-lt"/>
              <a:buAutoNum type="arabicParenR"/>
            </a:pPr>
            <a:r>
              <a:rPr lang="fi-FI" sz="1400" b="1" dirty="0" smtClean="0"/>
              <a:t>hankehenkilöstön osallistumismaksut koulutuksiin ja seminaareihin,</a:t>
            </a:r>
          </a:p>
          <a:p>
            <a:pPr marL="342900" indent="-342900">
              <a:buFont typeface="+mj-lt"/>
              <a:buAutoNum type="arabicParenR"/>
            </a:pPr>
            <a:r>
              <a:rPr lang="fi-FI" sz="1400" b="1" dirty="0" smtClean="0"/>
              <a:t>hankehenkilöstön työterveyskustannukset,</a:t>
            </a:r>
          </a:p>
          <a:p>
            <a:pPr marL="342900" indent="-342900">
              <a:buFont typeface="+mj-lt"/>
              <a:buAutoNum type="arabicParenR"/>
            </a:pPr>
            <a:r>
              <a:rPr lang="fi-FI" sz="1400" b="1" dirty="0" smtClean="0"/>
              <a:t>hankehenkilöstön käyttöön varatuista toimitiloista ja koneista sekä laitteista </a:t>
            </a:r>
          </a:p>
          <a:p>
            <a:pPr marL="342900" indent="-342900"/>
            <a:r>
              <a:rPr lang="fi-FI" sz="1400" b="1" dirty="0" smtClean="0"/>
              <a:t>       aiheutuvat kustannukset,</a:t>
            </a:r>
          </a:p>
          <a:p>
            <a:pPr marL="342900" indent="-342900">
              <a:buFont typeface="+mj-lt"/>
              <a:buAutoNum type="arabicParenR" startAt="6"/>
            </a:pPr>
            <a:r>
              <a:rPr lang="fi-FI" sz="1400" b="1" dirty="0" smtClean="0"/>
              <a:t>hankkeen ohjausryhmän kustannukset</a:t>
            </a:r>
            <a:endParaRPr lang="fi-FI" sz="14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Tuen maksamisen ehdot: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Hankkeessa on pidettävä kirjanpitolain (1336/1997) velvoitteet täyttävää kirjanpitoa.</a:t>
            </a:r>
          </a:p>
          <a:p>
            <a:r>
              <a:rPr lang="fi-FI" dirty="0" smtClean="0"/>
              <a:t>Hankkeen, muiden kuin prosenttimääräisinä korvattavien kustannusten, tulojen ja rahoituksen on oltava erotettavissa tuensaajan kirjanpidossa siten, että tilinpidon ja tositteiden tarkastaminen ilman vaikeuksia on mahdollista.</a:t>
            </a:r>
          </a:p>
          <a:p>
            <a:r>
              <a:rPr lang="fi-FI" dirty="0" smtClean="0"/>
              <a:t>Erottaminen tulee tehdä esimerkiksi oman kustannuspaikan avulla.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3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(1/4): maksatushakemuksen laatiminen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4140000"/>
          </a:xfrm>
        </p:spPr>
        <p:txBody>
          <a:bodyPr/>
          <a:lstStyle/>
          <a:p>
            <a:r>
              <a:rPr lang="fi-FI" dirty="0" smtClean="0"/>
              <a:t>Maksatusta haetaan toteutuneiden kustannusten perusteella jälkikäteen EURA2014 –järjestelmässä, poikkeuksena ennakko.</a:t>
            </a:r>
          </a:p>
          <a:p>
            <a:r>
              <a:rPr lang="fi-FI" dirty="0" smtClean="0"/>
              <a:t>Maksatushakemuksen laatimisessa on noudatettava järjestelmässä olevia ohjeita.</a:t>
            </a:r>
          </a:p>
          <a:p>
            <a:r>
              <a:rPr lang="fi-FI" dirty="0" smtClean="0"/>
              <a:t>Maksatushakemuksessa esitetään kulut rahoituspäätöksellä hyväksytyn kustannusarvion mukaisesti.</a:t>
            </a:r>
          </a:p>
          <a:p>
            <a:r>
              <a:rPr lang="fi-FI" dirty="0" smtClean="0"/>
              <a:t>Maksatushakemuksella esitetään korvattavaksi kustannukset, jotka kohdistuvat maksatuskaudelle ja jotka voidaan kirjanpidolta ko. ajanjaksona todentaa.</a:t>
            </a:r>
          </a:p>
          <a:p>
            <a:pPr>
              <a:buNone/>
            </a:pPr>
            <a:endParaRPr lang="fi-FI" dirty="0" smtClean="0">
              <a:solidFill>
                <a:srgbClr val="FF0000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4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(2/4): maksatushakemuksen laatiminen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4140000"/>
          </a:xfrm>
        </p:spPr>
        <p:txBody>
          <a:bodyPr/>
          <a:lstStyle/>
          <a:p>
            <a:r>
              <a:rPr lang="fi-FI" dirty="0" smtClean="0"/>
              <a:t>Välittömien kulujen liittyminen hankkeeseen on ilmettävä maksatusaineistosta.</a:t>
            </a:r>
          </a:p>
          <a:p>
            <a:r>
              <a:rPr lang="fi-FI" dirty="0" smtClean="0"/>
              <a:t>Tuen kohteena oleva tuote, palvelu tai muu suoritus on oltava maksettu ja tuensaajalle toimitettu ennen kuin kustannukset voidaan hakea maksuun.</a:t>
            </a:r>
          </a:p>
          <a:p>
            <a:r>
              <a:rPr lang="fi-FI" dirty="0" smtClean="0"/>
              <a:t>Useammassa erässä maksettavien hankintojen osalta maksettuja kustannuksia voidaan hakea maksuun, kun osa tuotteesta, palvelusta, tms. on toimitettu hankintasopimuksen mukaan.</a:t>
            </a:r>
          </a:p>
          <a:p>
            <a:r>
              <a:rPr lang="fi-FI" dirty="0" smtClean="0"/>
              <a:t>Maksatushakemus tehdään rahoituspäätöksessä mainittujen jaksojen mukaisesti.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5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(3/4): maksatushakemuksen laatiminen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196752"/>
            <a:ext cx="7991992" cy="4392488"/>
          </a:xfrm>
        </p:spPr>
        <p:txBody>
          <a:bodyPr/>
          <a:lstStyle/>
          <a:p>
            <a:r>
              <a:rPr lang="fi-FI" dirty="0" smtClean="0"/>
              <a:t>Maksatushakemuksen liitteenä on toimitettava hankkeen toteutuneita kustannuksia, tuloja ja rahoitusosuuksia koskeva kirjanpidon ote maksatuskaudelta.</a:t>
            </a:r>
          </a:p>
          <a:p>
            <a:r>
              <a:rPr lang="fi-FI" dirty="0" smtClean="0"/>
              <a:t>Prosenttimääräisinä korvattavista kustannuksista ei esitetä kirjanpidon otetta.</a:t>
            </a:r>
          </a:p>
          <a:p>
            <a:r>
              <a:rPr lang="fi-FI" dirty="0" smtClean="0"/>
              <a:t>Maksatushakemukseen tulee liittää myös hankkeella osa-aikaisesti työskentelevien päiväkohtaiset kokonaistyöajanseurantalomakkeet, joiden perusteella osa palkkakustannuksista kohdennetaan hankkeelle.</a:t>
            </a:r>
          </a:p>
          <a:p>
            <a:r>
              <a:rPr lang="fi-FI" dirty="0" smtClean="0"/>
              <a:t>Tukea ei makseta, jos </a:t>
            </a:r>
            <a:r>
              <a:rPr lang="fi-FI" smtClean="0"/>
              <a:t>vaadittua seurantaraporttia</a:t>
            </a:r>
            <a:r>
              <a:rPr lang="fi-FI" dirty="0" smtClean="0"/>
              <a:t>, loppuraporttia, pyydettyjä liitteitä tai muita lisäselvityksiä ei ole toimitettu.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6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(4/4): maksatushakemuksen laatiminen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Maksatushakemus on jätettävä EURA2014 -järjestelmässä kahden kuukauden kuluessa maksatuskauden päättymisestä. </a:t>
            </a:r>
            <a:endParaRPr lang="fi-FI" i="1" dirty="0" smtClean="0"/>
          </a:p>
          <a:p>
            <a:r>
              <a:rPr lang="fi-FI" dirty="0" smtClean="0"/>
              <a:t>Viimeinen maksatushakemus on jätettävä EURA2014 -järjestelmässä neljän kuukauden kuluessa päätöksellä hyväksytystä hankkeen päättymispäivämäärästä.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7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064000" cy="900000"/>
          </a:xfrm>
        </p:spPr>
        <p:txBody>
          <a:bodyPr/>
          <a:lstStyle/>
          <a:p>
            <a:r>
              <a:rPr lang="fi-FI" dirty="0" smtClean="0"/>
              <a:t>Maksatus (1/2): rahoitussuunnitelma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268760"/>
            <a:ext cx="8064000" cy="4140000"/>
          </a:xfrm>
        </p:spPr>
        <p:txBody>
          <a:bodyPr/>
          <a:lstStyle/>
          <a:p>
            <a:r>
              <a:rPr lang="fi-FI" dirty="0" smtClean="0"/>
              <a:t>Maksatushakemuksessa on ilmoitettava maksatuskaudella toteutunut tuensaajaorganisaation ulkopuolelta  hankkeelle osoitettu kunta-, muu julkinen ja yksityinen rahoitusosuus.</a:t>
            </a:r>
          </a:p>
          <a:p>
            <a:r>
              <a:rPr lang="fi-FI" dirty="0" smtClean="0"/>
              <a:t>Rahoitussuunnitelmaan nähden suurempana toteutunut rahoitusosuus vähentää maksettavaa tukea viimeisessä maksatuksessa.</a:t>
            </a:r>
          </a:p>
          <a:p>
            <a:r>
              <a:rPr lang="fi-FI" dirty="0" smtClean="0"/>
              <a:t>Myös muut mainitsemattomat mahdolliset tulo- ja rahoituslähteet on ilmoitettava ja ne vähentävät maksettavaa tukea.</a:t>
            </a:r>
          </a:p>
          <a:p>
            <a:r>
              <a:rPr lang="fi-FI" dirty="0" smtClean="0"/>
              <a:t>Toteutuneet tulot vähennetään tukikelpoisista kustannuksista maksatuskausittain.</a:t>
            </a:r>
            <a:endParaRPr lang="fi-FI" sz="2200" dirty="0" smtClean="0"/>
          </a:p>
          <a:p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8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(2/2): rahoitussuunnitelma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196752"/>
            <a:ext cx="7991992" cy="4680520"/>
          </a:xfrm>
        </p:spPr>
        <p:txBody>
          <a:bodyPr/>
          <a:lstStyle/>
          <a:p>
            <a:r>
              <a:rPr lang="fi-FI" sz="2200" dirty="0" smtClean="0"/>
              <a:t>Hankkeen tuottamat sekä rahoitussuunnitelmaan kuuluvat että ennalta arvioimattomat tulot ilmoitettava maksatushakemuksessa.</a:t>
            </a:r>
          </a:p>
          <a:p>
            <a:r>
              <a:rPr lang="fi-FI" sz="2200" dirty="0" smtClean="0"/>
              <a:t>Tuloksi katsotaan kaikki hankkeen sen toteuttamisaikana tuottamat tuotteiden, palvelujen tai muun käyttö- tai vaihto-omaisuuden myynnistä saadut tulot sekä saadut käyttökorvaukset.</a:t>
            </a:r>
            <a:endParaRPr lang="fi-FI" sz="2200" dirty="0" smtClean="0">
              <a:solidFill>
                <a:srgbClr val="FF0000"/>
              </a:solidFill>
            </a:endParaRPr>
          </a:p>
          <a:p>
            <a:r>
              <a:rPr lang="fi-FI" sz="2200" dirty="0" smtClean="0"/>
              <a:t>Jos rahoitussuunnitelman mukainen ulkopuolinen rahoitus ei toteudu suunnitellusti, tuensaaja kattaa puuttuvan osuuden.</a:t>
            </a:r>
          </a:p>
          <a:p>
            <a:r>
              <a:rPr lang="fi-FI" sz="2200" dirty="0" smtClean="0"/>
              <a:t>Omarahoitusosuutta ei ilmoiteta maksatushakemuksessa, vaan EURA2014 -järjestelmä laskee omarahoituksen määrän rahoituspäätöksen ja toteutuneiden rahoitusosuuksien perusteella.</a:t>
            </a:r>
          </a:p>
          <a:p>
            <a:r>
              <a:rPr lang="fi-FI" sz="2200" dirty="0" smtClean="0"/>
              <a:t>Hanke EI saa tuottaa voittoa!</a:t>
            </a:r>
          </a:p>
          <a:p>
            <a:endParaRPr lang="fi-FI" sz="2200" dirty="0" smtClean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9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_Rakennerahastot_2014-2020_mallipohja_EAKR_ESR_FI_7.14 (1)">
  <a:themeElements>
    <a:clrScheme name="TEM_Rakennerahastot">
      <a:dk1>
        <a:sysClr val="windowText" lastClr="000000"/>
      </a:dk1>
      <a:lt1>
        <a:srgbClr val="FFFFFF"/>
      </a:lt1>
      <a:dk2>
        <a:srgbClr val="646464"/>
      </a:dk2>
      <a:lt2>
        <a:srgbClr val="FFFFFF"/>
      </a:lt2>
      <a:accent1>
        <a:srgbClr val="8CBE41"/>
      </a:accent1>
      <a:accent2>
        <a:srgbClr val="5BC6E8"/>
      </a:accent2>
      <a:accent3>
        <a:srgbClr val="009FDA"/>
      </a:accent3>
      <a:accent4>
        <a:srgbClr val="5F378C"/>
      </a:accent4>
      <a:accent5>
        <a:srgbClr val="E2007A"/>
      </a:accent5>
      <a:accent6>
        <a:srgbClr val="F6921E"/>
      </a:accent6>
      <a:hlink>
        <a:srgbClr val="00549F"/>
      </a:hlink>
      <a:folHlink>
        <a:srgbClr val="00B299"/>
      </a:folHlink>
    </a:clrScheme>
    <a:fontScheme name="TEM_Rakennerahast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C837F2EF1FBA04080958BD879C9B4CA" ma:contentTypeVersion="0" ma:contentTypeDescription="Luo uusi asiakirja." ma:contentTypeScope="" ma:versionID="47540c34f8c19c391e2085e18e03e12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e0100cabb18a25d4bc9820569b44ec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75C09E-6BBB-4618-BC97-8F928AB3A6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81F5020-A4E1-4075-BC51-A8CC8FDF6BB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77CCAF1-C434-4CFF-BCC5-646C8E7AA0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TEM_Rakennerahastot_2014-2020_mallipohja_EAKR_ESR_FI_7.14 (1)</Template>
  <TotalTime>1458</TotalTime>
  <Words>993</Words>
  <Application>Microsoft Office PowerPoint</Application>
  <PresentationFormat>Näytössä katseltava diaesitys (4:3)</PresentationFormat>
  <Paragraphs>158</Paragraphs>
  <Slides>18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21" baseType="lpstr">
      <vt:lpstr>Arial</vt:lpstr>
      <vt:lpstr>Calibri</vt:lpstr>
      <vt:lpstr>TEM_Rakennerahastot_2014-2020_mallipohja_EAKR_ESR_FI_7.14 (1)</vt:lpstr>
      <vt:lpstr>Rakennerahastohankkeen maksatusohje</vt:lpstr>
      <vt:lpstr>ESR flat rate 17 %</vt:lpstr>
      <vt:lpstr>Tuen maksamisen ehdot:</vt:lpstr>
      <vt:lpstr>Maksatus (1/4): maksatushakemuksen laatiminen</vt:lpstr>
      <vt:lpstr>Maksatus (2/4): maksatushakemuksen laatiminen</vt:lpstr>
      <vt:lpstr>Maksatus (3/4): maksatushakemuksen laatiminen</vt:lpstr>
      <vt:lpstr>Maksatus (4/4): maksatushakemuksen laatiminen</vt:lpstr>
      <vt:lpstr>Maksatus (1/2): rahoitussuunnitelma</vt:lpstr>
      <vt:lpstr>Maksatus (2/2): rahoitussuunnitelma</vt:lpstr>
      <vt:lpstr>Tukikelpoiset kustannukset:</vt:lpstr>
      <vt:lpstr>Maksatus (1/5): välittömät kustannukset – palkkakustannukset 1</vt:lpstr>
      <vt:lpstr>Maksatus (2/5): välittömät kustannukset – palkkakustannukset 2</vt:lpstr>
      <vt:lpstr>Maksatus (3/5): välittömät kustannukset – ostopalvelut 1</vt:lpstr>
      <vt:lpstr>Maksatus (4/5): välittömät kustannukset – ostopalvelut 2</vt:lpstr>
      <vt:lpstr>Maksatus (5/5): välittömät kustannukset – kohderyhmästä aiheutuvat kulut</vt:lpstr>
      <vt:lpstr>Tukikelvottomat kustannukset:</vt:lpstr>
      <vt:lpstr>Maksatus (1/2): erikseen raportoitavat osallistujien palkkakustannukset</vt:lpstr>
      <vt:lpstr>Maksatus (2/2): erikseen raportoitavat osallistujien palkkakustannukset</vt:lpstr>
    </vt:vector>
  </TitlesOfParts>
  <Company>AVI ELY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A003190</dc:creator>
  <cp:lastModifiedBy>Paloniemi Leena</cp:lastModifiedBy>
  <cp:revision>238</cp:revision>
  <dcterms:created xsi:type="dcterms:W3CDTF">2014-09-29T10:50:03Z</dcterms:created>
  <dcterms:modified xsi:type="dcterms:W3CDTF">2015-11-02T12:25:57Z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0x0101002C837F2EF1FBA04080958BD879C9B4CA</vt:lpwstr>
  </property>
</Properties>
</file>