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wmf" ContentType="image/x-wmf"/>
  <Default Extension="xml" ContentType="application/xml"/>
  <Default Extension="tif" ContentType="image/tiff"/>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authors.xml" ContentType="application/vnd.ms-powerpoint.auth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97" r:id="rId3"/>
    <p:sldId id="299" r:id="rId4"/>
    <p:sldId id="319" r:id="rId5"/>
    <p:sldId id="320" r:id="rId6"/>
    <p:sldId id="321" r:id="rId7"/>
    <p:sldId id="322" r:id="rId8"/>
    <p:sldId id="300" r:id="rId9"/>
    <p:sldId id="323" r:id="rId10"/>
    <p:sldId id="324" r:id="rId11"/>
    <p:sldId id="325" r:id="rId1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477" userDrawn="1">
          <p15:clr>
            <a:srgbClr val="A4A3A4"/>
          </p15:clr>
        </p15:guide>
        <p15:guide id="2" pos="1888" userDrawn="1">
          <p15:clr>
            <a:srgbClr val="A4A3A4"/>
          </p15:clr>
        </p15:guide>
        <p15:guide id="4" orient="horz" pos="4532" userDrawn="1">
          <p15:clr>
            <a:srgbClr val="A4A3A4"/>
          </p15:clr>
        </p15:guide>
        <p15:guide id="5" orient="horz" pos="3574" userDrawn="1">
          <p15:clr>
            <a:srgbClr val="A4A3A4"/>
          </p15:clr>
        </p15:guide>
        <p15:guide id="7" pos="2976" userDrawn="1">
          <p15:clr>
            <a:srgbClr val="A4A3A4"/>
          </p15:clr>
        </p15:guide>
        <p15:guide id="8" orient="horz" pos="4965" userDrawn="1">
          <p15:clr>
            <a:srgbClr val="A4A3A4"/>
          </p15:clr>
        </p15:guide>
        <p15:guide id="9" orient="horz" pos="4617" userDrawn="1">
          <p15:clr>
            <a:srgbClr val="A4A3A4"/>
          </p15:clr>
        </p15:guide>
        <p15:guide id="10" pos="3566" userDrawn="1">
          <p15:clr>
            <a:srgbClr val="A4A3A4"/>
          </p15:clr>
        </p15:guide>
        <p15:guide id="11" orient="horz" pos="5595" userDrawn="1">
          <p15:clr>
            <a:srgbClr val="A4A3A4"/>
          </p15:clr>
        </p15:guide>
        <p15:guide id="12" orient="horz" pos="5690" userDrawn="1">
          <p15:clr>
            <a:srgbClr val="A4A3A4"/>
          </p15:clr>
        </p15:guide>
        <p15:guide id="13" pos="754" userDrawn="1">
          <p15:clr>
            <a:srgbClr val="A4A3A4"/>
          </p15:clr>
        </p15:guide>
        <p15:guide id="14" orient="horz" pos="4254" userDrawn="1">
          <p15:clr>
            <a:srgbClr val="A4A3A4"/>
          </p15:clr>
        </p15:guide>
        <p15:guide id="16" pos="1434" userDrawn="1">
          <p15:clr>
            <a:srgbClr val="A4A3A4"/>
          </p15:clr>
        </p15:guide>
        <p15:guide id="18" orient="horz" pos="4072" userDrawn="1">
          <p15:clr>
            <a:srgbClr val="A4A3A4"/>
          </p15:clr>
        </p15:guide>
        <p15:guide id="20" pos="618" userDrawn="1">
          <p15:clr>
            <a:srgbClr val="A4A3A4"/>
          </p15:clr>
        </p15:guide>
        <p15:guide id="21" pos="890" userDrawn="1">
          <p15:clr>
            <a:srgbClr val="A4A3A4"/>
          </p15:clr>
        </p15:guide>
        <p15:guide id="22" pos="1014" userDrawn="1">
          <p15:clr>
            <a:srgbClr val="A4A3A4"/>
          </p15:clr>
        </p15:guide>
        <p15:guide id="24" orient="horz" pos="2508" userDrawn="1">
          <p15:clr>
            <a:srgbClr val="A4A3A4"/>
          </p15:clr>
        </p15:guide>
        <p15:guide id="25" orient="horz" pos="3800" userDrawn="1">
          <p15:clr>
            <a:srgbClr val="A4A3A4"/>
          </p15:clr>
        </p15:guide>
        <p15:guide id="26" orient="horz" pos="1623" userDrawn="1">
          <p15:clr>
            <a:srgbClr val="A4A3A4"/>
          </p15:clr>
        </p15:guide>
        <p15:guide id="27" orient="horz" pos="1593" userDrawn="1">
          <p15:clr>
            <a:srgbClr val="A4A3A4"/>
          </p15:clr>
        </p15:guide>
        <p15:guide id="28" orient="horz" pos="1758" userDrawn="1">
          <p15:clr>
            <a:srgbClr val="A4A3A4"/>
          </p15:clr>
        </p15:guide>
        <p15:guide id="29" orient="horz" pos="4526" userDrawn="1">
          <p15:clr>
            <a:srgbClr val="A4A3A4"/>
          </p15:clr>
        </p15:guide>
        <p15:guide id="30" orient="horz" pos="1888" userDrawn="1">
          <p15:clr>
            <a:srgbClr val="A4A3A4"/>
          </p15:clr>
        </p15:guide>
        <p15:guide id="31" pos="1923" userDrawn="1">
          <p15:clr>
            <a:srgbClr val="A4A3A4"/>
          </p15:clr>
        </p15:guide>
        <p15:guide id="32" orient="horz" pos="1110" userDrawn="1">
          <p15:clr>
            <a:srgbClr val="A4A3A4"/>
          </p15:clr>
        </p15:guide>
        <p15:guide id="33" pos="2205" userDrawn="1">
          <p15:clr>
            <a:srgbClr val="A4A3A4"/>
          </p15:clr>
        </p15:guide>
        <p15:guide id="34" pos="2432" userDrawn="1">
          <p15:clr>
            <a:srgbClr val="A4A3A4"/>
          </p15:clr>
        </p15:guide>
        <p15:guide id="35" orient="horz" pos="3165" userDrawn="1">
          <p15:clr>
            <a:srgbClr val="A4A3A4"/>
          </p15:clr>
        </p15:guide>
        <p15:guide id="36" orient="horz" pos="4118" userDrawn="1">
          <p15:clr>
            <a:srgbClr val="A4A3A4"/>
          </p15:clr>
        </p15:guide>
        <p15:guide id="37" orient="horz" pos="2621" userDrawn="1">
          <p15:clr>
            <a:srgbClr val="A4A3A4"/>
          </p15:clr>
        </p15:guide>
        <p15:guide id="38" pos="1208" userDrawn="1">
          <p15:clr>
            <a:srgbClr val="A4A3A4"/>
          </p15:clr>
        </p15:guide>
        <p15:guide id="39" orient="horz" pos="1044" userDrawn="1">
          <p15:clr>
            <a:srgbClr val="A4A3A4"/>
          </p15:clr>
        </p15:guide>
        <p15:guide id="40" orient="horz" pos="1164" userDrawn="1">
          <p15:clr>
            <a:srgbClr val="A4A3A4"/>
          </p15:clr>
        </p15:guide>
        <p15:guide id="41" orient="horz" pos="5655"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45AF413-9E8C-9985-DC5C-CFF1217CD89F}" name="Siiskonen Minna" initials="SM" userId="S::MiS@ad.ains.fi::4240c923-d37c-4bf5-aa6b-b7eea2670c72" providerId="AD"/>
  <p188:author id="{24C57FBF-3EB1-4959-EC6E-74041970967D}" name="Lehtinen Suvi" initials="LS" userId="S::suvi-tuuli.lehtinen@ains.fi::7528b7ef-e6f0-45dc-bc5d-747eccab5082"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50" autoAdjust="0"/>
    <p:restoredTop sz="94660"/>
  </p:normalViewPr>
  <p:slideViewPr>
    <p:cSldViewPr>
      <p:cViewPr varScale="1">
        <p:scale>
          <a:sx n="113" d="100"/>
          <a:sy n="113" d="100"/>
        </p:scale>
        <p:origin x="4152" y="126"/>
      </p:cViewPr>
      <p:guideLst>
        <p:guide pos="2477"/>
        <p:guide pos="1888"/>
        <p:guide orient="horz" pos="4532"/>
        <p:guide orient="horz" pos="3574"/>
        <p:guide pos="2976"/>
        <p:guide orient="horz" pos="4965"/>
        <p:guide orient="horz" pos="4617"/>
        <p:guide pos="3566"/>
        <p:guide orient="horz" pos="5595"/>
        <p:guide orient="horz" pos="5690"/>
        <p:guide pos="754"/>
        <p:guide orient="horz" pos="4254"/>
        <p:guide pos="1434"/>
        <p:guide orient="horz" pos="4072"/>
        <p:guide pos="618"/>
        <p:guide pos="890"/>
        <p:guide pos="1014"/>
        <p:guide orient="horz" pos="2508"/>
        <p:guide orient="horz" pos="3800"/>
        <p:guide orient="horz" pos="1623"/>
        <p:guide orient="horz" pos="1593"/>
        <p:guide orient="horz" pos="1758"/>
        <p:guide orient="horz" pos="4526"/>
        <p:guide orient="horz" pos="1888"/>
        <p:guide pos="1923"/>
        <p:guide orient="horz" pos="1110"/>
        <p:guide pos="2205"/>
        <p:guide pos="2432"/>
        <p:guide orient="horz" pos="3165"/>
        <p:guide orient="horz" pos="4118"/>
        <p:guide orient="horz" pos="2621"/>
        <p:guide pos="1208"/>
        <p:guide orient="horz" pos="1044"/>
        <p:guide orient="horz" pos="1164"/>
        <p:guide orient="horz" pos="5655"/>
      </p:guideLst>
    </p:cSldViewPr>
  </p:slideViewPr>
  <p:notesTextViewPr>
    <p:cViewPr>
      <p:scale>
        <a:sx n="1" d="1"/>
        <a:sy n="1" d="1"/>
      </p:scale>
      <p:origin x="0" y="0"/>
    </p:cViewPr>
  </p:notesTextViewPr>
  <p:gridSpacing cx="72000" cy="72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8/10/relationships/authors" Target="author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 Id="rId22" Type="http://schemas.openxmlformats.org/officeDocument/2006/relationships/customXml" Target="../customXml/item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636A49-9D05-4B2B-B7B7-AA4B735B2D50}" type="datetimeFigureOut">
              <a:rPr lang="fi-FI" smtClean="0"/>
              <a:t>20.12.2022</a:t>
            </a:fld>
            <a:endParaRPr lang="fi-FI"/>
          </a:p>
        </p:txBody>
      </p:sp>
      <p:sp>
        <p:nvSpPr>
          <p:cNvPr id="4" name="Dian kuvan paikkamerkki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5D1037-AE42-48C6-BDCA-E6958B78ED09}" type="slidenum">
              <a:rPr lang="fi-FI" smtClean="0"/>
              <a:t>‹#›</a:t>
            </a:fld>
            <a:endParaRPr lang="fi-FI"/>
          </a:p>
        </p:txBody>
      </p:sp>
    </p:spTree>
    <p:extLst>
      <p:ext uri="{BB962C8B-B14F-4D97-AF65-F5344CB8AC3E}">
        <p14:creationId xmlns:p14="http://schemas.microsoft.com/office/powerpoint/2010/main" val="2462699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i-FI"/>
              <a:t>Muokkaa perustyyl. napsautt.</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673C9478-1903-4B86-90D8-70795249E052}" type="datetimeFigureOut">
              <a:rPr lang="fi-FI" smtClean="0"/>
              <a:t>20.12.2022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987900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673C9478-1903-4B86-90D8-70795249E052}" type="datetimeFigureOut">
              <a:rPr lang="fi-FI" smtClean="0"/>
              <a:t>20.12.2022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183958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i-FI"/>
              <a:t>Muokkaa perustyyl. napsautt.</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673C9478-1903-4B86-90D8-70795249E052}" type="datetimeFigureOut">
              <a:rPr lang="fi-FI" smtClean="0"/>
              <a:t>20.12.2022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2905546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Content Placeholder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673C9478-1903-4B86-90D8-70795249E052}" type="datetimeFigureOut">
              <a:rPr lang="fi-FI" smtClean="0"/>
              <a:t>20.12.2022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2160538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i-FI"/>
              <a:t>Muokkaa perustyyl. napsautt.</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673C9478-1903-4B86-90D8-70795249E052}" type="datetimeFigureOut">
              <a:rPr lang="fi-FI" smtClean="0"/>
              <a:t>20.12.2022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3534019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673C9478-1903-4B86-90D8-70795249E052}" type="datetimeFigureOut">
              <a:rPr lang="fi-FI" smtClean="0"/>
              <a:t>20.12.2022</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1985964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i-FI"/>
              <a:t>Muokkaa perustyyl. napsautt.</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i-FI"/>
              <a:t>Muokkaa tekstin perustyylejä</a:t>
            </a:r>
          </a:p>
        </p:txBody>
      </p:sp>
      <p:sp>
        <p:nvSpPr>
          <p:cNvPr id="4" name="Content Placeholder 3"/>
          <p:cNvSpPr>
            <a:spLocks noGrp="1"/>
          </p:cNvSpPr>
          <p:nvPr>
            <p:ph sz="half" idx="2"/>
          </p:nvPr>
        </p:nvSpPr>
        <p:spPr>
          <a:xfrm>
            <a:off x="472381" y="3618442"/>
            <a:ext cx="2901255" cy="5322183"/>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i-FI"/>
              <a:t>Muokkaa tekstin perustyylejä</a:t>
            </a:r>
          </a:p>
        </p:txBody>
      </p:sp>
      <p:sp>
        <p:nvSpPr>
          <p:cNvPr id="6" name="Content Placeholder 5"/>
          <p:cNvSpPr>
            <a:spLocks noGrp="1"/>
          </p:cNvSpPr>
          <p:nvPr>
            <p:ph sz="quarter" idx="4"/>
          </p:nvPr>
        </p:nvSpPr>
        <p:spPr>
          <a:xfrm>
            <a:off x="3471863" y="3618442"/>
            <a:ext cx="2915543" cy="5322183"/>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673C9478-1903-4B86-90D8-70795249E052}" type="datetimeFigureOut">
              <a:rPr lang="fi-FI" smtClean="0"/>
              <a:t>20.12.2022</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3336765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Date Placeholder 2"/>
          <p:cNvSpPr>
            <a:spLocks noGrp="1"/>
          </p:cNvSpPr>
          <p:nvPr>
            <p:ph type="dt" sz="half" idx="10"/>
          </p:nvPr>
        </p:nvSpPr>
        <p:spPr/>
        <p:txBody>
          <a:bodyPr/>
          <a:lstStyle/>
          <a:p>
            <a:fld id="{673C9478-1903-4B86-90D8-70795249E052}" type="datetimeFigureOut">
              <a:rPr lang="fi-FI" smtClean="0"/>
              <a:t>20.12.2022</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2445486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3C9478-1903-4B86-90D8-70795249E052}" type="datetimeFigureOut">
              <a:rPr lang="fi-FI" smtClean="0"/>
              <a:t>20.12.2022</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2411986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i-FI"/>
              <a:t>Muokkaa perustyyl. napsautt.</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a:t>Muokkaa tekstin perustyylejä</a:t>
            </a:r>
          </a:p>
        </p:txBody>
      </p:sp>
      <p:sp>
        <p:nvSpPr>
          <p:cNvPr id="5" name="Date Placeholder 4"/>
          <p:cNvSpPr>
            <a:spLocks noGrp="1"/>
          </p:cNvSpPr>
          <p:nvPr>
            <p:ph type="dt" sz="half" idx="10"/>
          </p:nvPr>
        </p:nvSpPr>
        <p:spPr/>
        <p:txBody>
          <a:bodyPr/>
          <a:lstStyle/>
          <a:p>
            <a:fld id="{673C9478-1903-4B86-90D8-70795249E052}" type="datetimeFigureOut">
              <a:rPr lang="fi-FI" smtClean="0"/>
              <a:t>20.12.2022</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3913209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i-FI"/>
              <a:t>Muokkaa perustyyl. napsautt.</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i-FI"/>
              <a:t>Lisää kuva napsauttamalla kuvaketta</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a:t>Muokkaa tekstin perustyylejä</a:t>
            </a:r>
          </a:p>
        </p:txBody>
      </p:sp>
      <p:sp>
        <p:nvSpPr>
          <p:cNvPr id="5" name="Date Placeholder 4"/>
          <p:cNvSpPr>
            <a:spLocks noGrp="1"/>
          </p:cNvSpPr>
          <p:nvPr>
            <p:ph type="dt" sz="half" idx="10"/>
          </p:nvPr>
        </p:nvSpPr>
        <p:spPr/>
        <p:txBody>
          <a:bodyPr/>
          <a:lstStyle/>
          <a:p>
            <a:fld id="{673C9478-1903-4B86-90D8-70795249E052}" type="datetimeFigureOut">
              <a:rPr lang="fi-FI" smtClean="0"/>
              <a:t>20.12.2022</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1763018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i-FI"/>
              <a:t>Muokkaa perustyyl. napsautt.</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73C9478-1903-4B86-90D8-70795249E052}" type="datetimeFigureOut">
              <a:rPr lang="fi-FI" smtClean="0"/>
              <a:t>20.12.2022</a:t>
            </a:fld>
            <a:endParaRPr lang="fi-FI"/>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B78C1BA-D23B-4A8D-A634-845BEEF3F752}" type="slidenum">
              <a:rPr lang="fi-FI" smtClean="0"/>
              <a:t>‹#›</a:t>
            </a:fld>
            <a:endParaRPr lang="fi-FI"/>
          </a:p>
        </p:txBody>
      </p:sp>
    </p:spTree>
    <p:extLst>
      <p:ext uri="{BB962C8B-B14F-4D97-AF65-F5344CB8AC3E}">
        <p14:creationId xmlns:p14="http://schemas.microsoft.com/office/powerpoint/2010/main" val="12045572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2.png"/><Relationship Id="rId7" Type="http://schemas.openxmlformats.org/officeDocument/2006/relationships/image" Target="../media/image7.wmf"/><Relationship Id="rId12" Type="http://schemas.openxmlformats.org/officeDocument/2006/relationships/image" Target="../media/image16.png"/><Relationship Id="rId2" Type="http://schemas.openxmlformats.org/officeDocument/2006/relationships/image" Target="../media/image1.tif"/><Relationship Id="rId1" Type="http://schemas.openxmlformats.org/officeDocument/2006/relationships/slideLayout" Target="../slideLayouts/slideLayout2.xml"/><Relationship Id="rId6" Type="http://schemas.openxmlformats.org/officeDocument/2006/relationships/image" Target="../media/image8.wmf"/><Relationship Id="rId11" Type="http://schemas.openxmlformats.org/officeDocument/2006/relationships/image" Target="../media/image15.png"/><Relationship Id="rId5" Type="http://schemas.openxmlformats.org/officeDocument/2006/relationships/image" Target="../media/image11.png"/><Relationship Id="rId10" Type="http://schemas.openxmlformats.org/officeDocument/2006/relationships/image" Target="../media/image14.png"/><Relationship Id="rId4" Type="http://schemas.openxmlformats.org/officeDocument/2006/relationships/image" Target="../media/image3.png"/><Relationship Id="rId9" Type="http://schemas.openxmlformats.org/officeDocument/2006/relationships/image" Target="../media/image19.wmf"/></Relationships>
</file>

<file path=ppt/slides/_rels/slide11.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image" Target="../media/image2.png"/><Relationship Id="rId7" Type="http://schemas.openxmlformats.org/officeDocument/2006/relationships/image" Target="../media/image10.png"/><Relationship Id="rId2" Type="http://schemas.openxmlformats.org/officeDocument/2006/relationships/image" Target="../media/image1.tif"/><Relationship Id="rId1" Type="http://schemas.openxmlformats.org/officeDocument/2006/relationships/slideLayout" Target="../slideLayouts/slideLayout2.xml"/><Relationship Id="rId6" Type="http://schemas.openxmlformats.org/officeDocument/2006/relationships/image" Target="../media/image7.wmf"/><Relationship Id="rId11" Type="http://schemas.openxmlformats.org/officeDocument/2006/relationships/image" Target="../media/image16.png"/><Relationship Id="rId5" Type="http://schemas.openxmlformats.org/officeDocument/2006/relationships/image" Target="../media/image11.png"/><Relationship Id="rId10" Type="http://schemas.openxmlformats.org/officeDocument/2006/relationships/image" Target="../media/image15.png"/><Relationship Id="rId4" Type="http://schemas.openxmlformats.org/officeDocument/2006/relationships/image" Target="../media/image3.png"/><Relationship Id="rId9" Type="http://schemas.openxmlformats.org/officeDocument/2006/relationships/image" Target="../media/image14.png"/></Relationships>
</file>

<file path=ppt/slides/_rels/slide2.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image" Target="../media/image12.wmf"/><Relationship Id="rId18" Type="http://schemas.openxmlformats.org/officeDocument/2006/relationships/image" Target="../media/image17.wmf"/><Relationship Id="rId3" Type="http://schemas.openxmlformats.org/officeDocument/2006/relationships/image" Target="../media/image2.png"/><Relationship Id="rId7" Type="http://schemas.openxmlformats.org/officeDocument/2006/relationships/image" Target="../media/image6.wmf"/><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tif"/><Relationship Id="rId16"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5.wmf"/><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wmf"/><Relationship Id="rId4" Type="http://schemas.openxmlformats.org/officeDocument/2006/relationships/image" Target="../media/image3.png"/><Relationship Id="rId9" Type="http://schemas.openxmlformats.org/officeDocument/2006/relationships/image" Target="../media/image8.wmf"/><Relationship Id="rId14" Type="http://schemas.openxmlformats.org/officeDocument/2006/relationships/image" Target="../media/image13.wmf"/></Relationships>
</file>

<file path=ppt/slides/_rels/slide3.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image" Target="../media/image14.png"/><Relationship Id="rId3" Type="http://schemas.openxmlformats.org/officeDocument/2006/relationships/image" Target="../media/image2.png"/><Relationship Id="rId7" Type="http://schemas.openxmlformats.org/officeDocument/2006/relationships/image" Target="../media/image7.wmf"/><Relationship Id="rId12" Type="http://schemas.openxmlformats.org/officeDocument/2006/relationships/image" Target="../media/image4.png"/><Relationship Id="rId2" Type="http://schemas.openxmlformats.org/officeDocument/2006/relationships/image" Target="../media/image1.tif"/><Relationship Id="rId16" Type="http://schemas.openxmlformats.org/officeDocument/2006/relationships/image" Target="../media/image17.wmf"/><Relationship Id="rId1" Type="http://schemas.openxmlformats.org/officeDocument/2006/relationships/slideLayout" Target="../slideLayouts/slideLayout2.xml"/><Relationship Id="rId6" Type="http://schemas.openxmlformats.org/officeDocument/2006/relationships/image" Target="../media/image8.wmf"/><Relationship Id="rId11" Type="http://schemas.openxmlformats.org/officeDocument/2006/relationships/image" Target="../media/image10.png"/><Relationship Id="rId5" Type="http://schemas.openxmlformats.org/officeDocument/2006/relationships/image" Target="../media/image11.png"/><Relationship Id="rId15" Type="http://schemas.openxmlformats.org/officeDocument/2006/relationships/image" Target="../media/image16.png"/><Relationship Id="rId10" Type="http://schemas.openxmlformats.org/officeDocument/2006/relationships/image" Target="../media/image13.wmf"/><Relationship Id="rId4" Type="http://schemas.openxmlformats.org/officeDocument/2006/relationships/image" Target="../media/image3.png"/><Relationship Id="rId9" Type="http://schemas.openxmlformats.org/officeDocument/2006/relationships/image" Target="../media/image9.wmf"/><Relationship Id="rId14" Type="http://schemas.openxmlformats.org/officeDocument/2006/relationships/image" Target="../media/image15.png"/></Relationships>
</file>

<file path=ppt/slides/_rels/slide4.x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image" Target="../media/image14.png"/><Relationship Id="rId3" Type="http://schemas.openxmlformats.org/officeDocument/2006/relationships/image" Target="../media/image2.png"/><Relationship Id="rId7" Type="http://schemas.openxmlformats.org/officeDocument/2006/relationships/image" Target="../media/image7.wmf"/><Relationship Id="rId12" Type="http://schemas.openxmlformats.org/officeDocument/2006/relationships/image" Target="../media/image18.wmf"/><Relationship Id="rId2" Type="http://schemas.openxmlformats.org/officeDocument/2006/relationships/image" Target="../media/image1.tif"/><Relationship Id="rId16" Type="http://schemas.openxmlformats.org/officeDocument/2006/relationships/image" Target="../media/image17.wmf"/><Relationship Id="rId1" Type="http://schemas.openxmlformats.org/officeDocument/2006/relationships/slideLayout" Target="../slideLayouts/slideLayout2.xml"/><Relationship Id="rId6" Type="http://schemas.openxmlformats.org/officeDocument/2006/relationships/image" Target="../media/image8.wmf"/><Relationship Id="rId11" Type="http://schemas.openxmlformats.org/officeDocument/2006/relationships/image" Target="../media/image4.png"/><Relationship Id="rId5" Type="http://schemas.openxmlformats.org/officeDocument/2006/relationships/image" Target="../media/image11.png"/><Relationship Id="rId15" Type="http://schemas.openxmlformats.org/officeDocument/2006/relationships/image" Target="../media/image16.png"/><Relationship Id="rId10" Type="http://schemas.openxmlformats.org/officeDocument/2006/relationships/image" Target="../media/image10.png"/><Relationship Id="rId4" Type="http://schemas.openxmlformats.org/officeDocument/2006/relationships/image" Target="../media/image3.png"/><Relationship Id="rId9" Type="http://schemas.openxmlformats.org/officeDocument/2006/relationships/image" Target="../media/image13.wmf"/><Relationship Id="rId14" Type="http://schemas.openxmlformats.org/officeDocument/2006/relationships/image" Target="../media/image15.png"/></Relationships>
</file>

<file path=ppt/slides/_rels/slide5.x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image" Target="../media/image14.png"/><Relationship Id="rId3" Type="http://schemas.openxmlformats.org/officeDocument/2006/relationships/image" Target="../media/image2.png"/><Relationship Id="rId7" Type="http://schemas.openxmlformats.org/officeDocument/2006/relationships/image" Target="../media/image7.wmf"/><Relationship Id="rId12" Type="http://schemas.openxmlformats.org/officeDocument/2006/relationships/image" Target="../media/image19.wmf"/><Relationship Id="rId2" Type="http://schemas.openxmlformats.org/officeDocument/2006/relationships/image" Target="../media/image1.tif"/><Relationship Id="rId16" Type="http://schemas.openxmlformats.org/officeDocument/2006/relationships/image" Target="../media/image17.wmf"/><Relationship Id="rId1" Type="http://schemas.openxmlformats.org/officeDocument/2006/relationships/slideLayout" Target="../slideLayouts/slideLayout2.xml"/><Relationship Id="rId6" Type="http://schemas.openxmlformats.org/officeDocument/2006/relationships/image" Target="../media/image8.wmf"/><Relationship Id="rId11" Type="http://schemas.openxmlformats.org/officeDocument/2006/relationships/image" Target="../media/image4.png"/><Relationship Id="rId5" Type="http://schemas.openxmlformats.org/officeDocument/2006/relationships/image" Target="../media/image11.png"/><Relationship Id="rId15" Type="http://schemas.openxmlformats.org/officeDocument/2006/relationships/image" Target="../media/image16.png"/><Relationship Id="rId10" Type="http://schemas.openxmlformats.org/officeDocument/2006/relationships/image" Target="../media/image10.png"/><Relationship Id="rId4" Type="http://schemas.openxmlformats.org/officeDocument/2006/relationships/image" Target="../media/image3.png"/><Relationship Id="rId9" Type="http://schemas.openxmlformats.org/officeDocument/2006/relationships/image" Target="../media/image13.wmf"/><Relationship Id="rId14" Type="http://schemas.openxmlformats.org/officeDocument/2006/relationships/image" Target="../media/image15.png"/></Relationships>
</file>

<file path=ppt/slides/_rels/slide6.xml.rels><?xml version="1.0" encoding="UTF-8" standalone="yes"?>
<Relationships xmlns="http://schemas.openxmlformats.org/package/2006/relationships"><Relationship Id="rId8" Type="http://schemas.openxmlformats.org/officeDocument/2006/relationships/image" Target="../media/image20.wmf"/><Relationship Id="rId13" Type="http://schemas.openxmlformats.org/officeDocument/2006/relationships/image" Target="../media/image9.wmf"/><Relationship Id="rId3" Type="http://schemas.openxmlformats.org/officeDocument/2006/relationships/image" Target="../media/image14.png"/><Relationship Id="rId7" Type="http://schemas.openxmlformats.org/officeDocument/2006/relationships/image" Target="../media/image17.wmf"/><Relationship Id="rId12" Type="http://schemas.openxmlformats.org/officeDocument/2006/relationships/image" Target="../media/image7.wmf"/><Relationship Id="rId2" Type="http://schemas.openxmlformats.org/officeDocument/2006/relationships/image" Target="../media/image1.tif"/><Relationship Id="rId1" Type="http://schemas.openxmlformats.org/officeDocument/2006/relationships/slideLayout" Target="../slideLayouts/slideLayout2.xml"/><Relationship Id="rId6" Type="http://schemas.openxmlformats.org/officeDocument/2006/relationships/image" Target="../media/image16.png"/><Relationship Id="rId11" Type="http://schemas.openxmlformats.org/officeDocument/2006/relationships/image" Target="../media/image11.png"/><Relationship Id="rId5" Type="http://schemas.openxmlformats.org/officeDocument/2006/relationships/image" Target="../media/image10.png"/><Relationship Id="rId15" Type="http://schemas.openxmlformats.org/officeDocument/2006/relationships/image" Target="../media/image4.png"/><Relationship Id="rId10" Type="http://schemas.openxmlformats.org/officeDocument/2006/relationships/image" Target="../media/image3.png"/><Relationship Id="rId4" Type="http://schemas.openxmlformats.org/officeDocument/2006/relationships/image" Target="../media/image15.png"/><Relationship Id="rId9" Type="http://schemas.openxmlformats.org/officeDocument/2006/relationships/image" Target="../media/image2.png"/><Relationship Id="rId14" Type="http://schemas.openxmlformats.org/officeDocument/2006/relationships/image" Target="../media/image13.wmf"/></Relationships>
</file>

<file path=ppt/slides/_rels/slide7.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6.png"/><Relationship Id="rId3" Type="http://schemas.openxmlformats.org/officeDocument/2006/relationships/image" Target="../media/image2.png"/><Relationship Id="rId7" Type="http://schemas.openxmlformats.org/officeDocument/2006/relationships/image" Target="../media/image8.wmf"/><Relationship Id="rId12" Type="http://schemas.openxmlformats.org/officeDocument/2006/relationships/image" Target="../media/image15.png"/><Relationship Id="rId2" Type="http://schemas.openxmlformats.org/officeDocument/2006/relationships/image" Target="../media/image1.tif"/><Relationship Id="rId1" Type="http://schemas.openxmlformats.org/officeDocument/2006/relationships/slideLayout" Target="../slideLayouts/slideLayout2.xml"/><Relationship Id="rId6" Type="http://schemas.openxmlformats.org/officeDocument/2006/relationships/image" Target="../media/image7.wmf"/><Relationship Id="rId11" Type="http://schemas.openxmlformats.org/officeDocument/2006/relationships/image" Target="../media/image14.png"/><Relationship Id="rId5" Type="http://schemas.openxmlformats.org/officeDocument/2006/relationships/image" Target="../media/image6.wmf"/><Relationship Id="rId10" Type="http://schemas.openxmlformats.org/officeDocument/2006/relationships/image" Target="../media/image12.wmf"/><Relationship Id="rId4" Type="http://schemas.openxmlformats.org/officeDocument/2006/relationships/image" Target="../media/image3.png"/><Relationship Id="rId9" Type="http://schemas.openxmlformats.org/officeDocument/2006/relationships/image" Target="../media/image11.png"/></Relationships>
</file>

<file path=ppt/slides/_rels/slide8.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6.wmf"/><Relationship Id="rId7" Type="http://schemas.openxmlformats.org/officeDocument/2006/relationships/image" Target="../media/image8.wmf"/><Relationship Id="rId12" Type="http://schemas.openxmlformats.org/officeDocument/2006/relationships/image" Target="../media/image16.png"/><Relationship Id="rId2" Type="http://schemas.openxmlformats.org/officeDocument/2006/relationships/image" Target="../media/image1.tif"/><Relationship Id="rId1" Type="http://schemas.openxmlformats.org/officeDocument/2006/relationships/slideLayout" Target="../slideLayouts/slideLayout2.xml"/><Relationship Id="rId6" Type="http://schemas.openxmlformats.org/officeDocument/2006/relationships/image" Target="../media/image11.png"/><Relationship Id="rId11" Type="http://schemas.openxmlformats.org/officeDocument/2006/relationships/image" Target="../media/image15.png"/><Relationship Id="rId5" Type="http://schemas.openxmlformats.org/officeDocument/2006/relationships/image" Target="../media/image3.png"/><Relationship Id="rId10" Type="http://schemas.openxmlformats.org/officeDocument/2006/relationships/image" Target="../media/image14.png"/><Relationship Id="rId4" Type="http://schemas.openxmlformats.org/officeDocument/2006/relationships/image" Target="../media/image2.png"/><Relationship Id="rId9" Type="http://schemas.openxmlformats.org/officeDocument/2006/relationships/image" Target="../media/image10.png"/></Relationships>
</file>

<file path=ppt/slides/_rels/slide9.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18.wmf"/><Relationship Id="rId7" Type="http://schemas.openxmlformats.org/officeDocument/2006/relationships/image" Target="../media/image8.wmf"/><Relationship Id="rId12" Type="http://schemas.openxmlformats.org/officeDocument/2006/relationships/image" Target="../media/image16.png"/><Relationship Id="rId2" Type="http://schemas.openxmlformats.org/officeDocument/2006/relationships/image" Target="../media/image1.tif"/><Relationship Id="rId1" Type="http://schemas.openxmlformats.org/officeDocument/2006/relationships/slideLayout" Target="../slideLayouts/slideLayout2.xml"/><Relationship Id="rId6" Type="http://schemas.openxmlformats.org/officeDocument/2006/relationships/image" Target="../media/image11.png"/><Relationship Id="rId11" Type="http://schemas.openxmlformats.org/officeDocument/2006/relationships/image" Target="../media/image15.png"/><Relationship Id="rId5" Type="http://schemas.openxmlformats.org/officeDocument/2006/relationships/image" Target="../media/image3.png"/><Relationship Id="rId10" Type="http://schemas.openxmlformats.org/officeDocument/2006/relationships/image" Target="../media/image14.png"/><Relationship Id="rId4" Type="http://schemas.openxmlformats.org/officeDocument/2006/relationships/image" Target="../media/image2.pn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73"/>
          <p:cNvSpPr txBox="1">
            <a:spLocks noChangeArrowheads="1"/>
          </p:cNvSpPr>
          <p:nvPr/>
        </p:nvSpPr>
        <p:spPr bwMode="auto">
          <a:xfrm>
            <a:off x="333374" y="849313"/>
            <a:ext cx="6264275" cy="5139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1400" b="1" dirty="0">
                <a:latin typeface="Arial" panose="020B0604020202020204" pitchFamily="34" charset="0"/>
                <a:cs typeface="Arial" panose="020B0604020202020204" pitchFamily="34" charset="0"/>
              </a:rPr>
              <a:t>2 – Liikkuva työ</a:t>
            </a:r>
          </a:p>
          <a:p>
            <a:pPr>
              <a:spcBef>
                <a:spcPct val="0"/>
              </a:spcBef>
              <a:buFontTx/>
              <a:buNone/>
            </a:pPr>
            <a:r>
              <a:rPr lang="fi-FI" altLang="fi-FI" sz="1400" dirty="0">
                <a:latin typeface="Arial" panose="020B0604020202020204" pitchFamily="34" charset="0"/>
                <a:cs typeface="Arial" panose="020B0604020202020204" pitchFamily="34" charset="0"/>
              </a:rPr>
              <a:t>OHJEITA MALLIKUVIEN KÄYTTÖÖN</a:t>
            </a:r>
          </a:p>
          <a:p>
            <a:pPr>
              <a:spcBef>
                <a:spcPct val="0"/>
              </a:spcBef>
              <a:buFontTx/>
              <a:buNone/>
            </a:pPr>
            <a:endParaRPr lang="fi-FI" altLang="fi-FI" sz="1200" b="1" dirty="0">
              <a:latin typeface="Arial" panose="020B0604020202020204" pitchFamily="34" charset="0"/>
              <a:cs typeface="Arial" panose="020B0604020202020204" pitchFamily="34" charset="0"/>
            </a:endParaRPr>
          </a:p>
          <a:p>
            <a:pPr>
              <a:spcBef>
                <a:spcPct val="0"/>
              </a:spcBef>
              <a:buFontTx/>
              <a:buNone/>
            </a:pPr>
            <a:r>
              <a:rPr lang="fi-FI" altLang="fi-FI" sz="1200" dirty="0">
                <a:latin typeface="Arial" panose="020B0604020202020204" pitchFamily="34" charset="0"/>
                <a:cs typeface="Arial" panose="020B0604020202020204" pitchFamily="34" charset="0"/>
              </a:rPr>
              <a:t>Näitä mallikuvia tulee käyttää silloin kun työ on luonteeltaan liikkuvaa, esim. kaapeleiden auraaminen tai kaapelin / johdon purku kelalta tms.</a:t>
            </a:r>
          </a:p>
          <a:p>
            <a:pPr>
              <a:spcBef>
                <a:spcPct val="0"/>
              </a:spcBef>
              <a:buFontTx/>
              <a:buNone/>
            </a:pPr>
            <a:endParaRPr lang="fi-FI" altLang="fi-FI" sz="1200" dirty="0">
              <a:latin typeface="Arial" panose="020B0604020202020204" pitchFamily="34" charset="0"/>
              <a:cs typeface="Arial" panose="020B0604020202020204" pitchFamily="34" charset="0"/>
            </a:endParaRPr>
          </a:p>
          <a:p>
            <a:pPr>
              <a:spcBef>
                <a:spcPct val="0"/>
              </a:spcBef>
              <a:buNone/>
            </a:pPr>
            <a:r>
              <a:rPr lang="fi-FI" altLang="fi-FI" sz="1200" dirty="0">
                <a:latin typeface="Arial" panose="020B0604020202020204" pitchFamily="34" charset="0"/>
                <a:cs typeface="Arial" panose="020B0604020202020204" pitchFamily="34" charset="0"/>
              </a:rPr>
              <a:t>Mallikuvia 2.1</a:t>
            </a:r>
            <a:r>
              <a:rPr lang="fi-FI" sz="1200" dirty="0">
                <a:latin typeface="Arial" panose="020B0604020202020204" pitchFamily="34" charset="0"/>
                <a:cs typeface="Arial" panose="020B0604020202020204" pitchFamily="34" charset="0"/>
              </a:rPr>
              <a:t>–</a:t>
            </a:r>
            <a:r>
              <a:rPr lang="fi-FI" altLang="fi-FI" sz="1200" dirty="0">
                <a:latin typeface="Arial" panose="020B0604020202020204" pitchFamily="34" charset="0"/>
                <a:cs typeface="Arial" panose="020B0604020202020204" pitchFamily="34" charset="0"/>
              </a:rPr>
              <a:t>2.5 tulee käyttää tyypillisesti alemman tieverkon teillä (seutu- ja yhdystiet), joilla tien leveys on alle 6,5 metriä ja pientareet ovat erittäin kapeat tai niitä ei ole ollenkaan. Myös tyypillisesti sorateillä tulee käyttää mallikuvia 2.1</a:t>
            </a:r>
            <a:r>
              <a:rPr lang="fi-FI" sz="1200" dirty="0">
                <a:latin typeface="Arial" panose="020B0604020202020204" pitchFamily="34" charset="0"/>
                <a:cs typeface="Arial" panose="020B0604020202020204" pitchFamily="34" charset="0"/>
              </a:rPr>
              <a:t>–</a:t>
            </a:r>
            <a:r>
              <a:rPr lang="fi-FI" altLang="fi-FI" sz="1200" dirty="0">
                <a:latin typeface="Arial" panose="020B0604020202020204" pitchFamily="34" charset="0"/>
                <a:cs typeface="Arial" panose="020B0604020202020204" pitchFamily="34" charset="0"/>
              </a:rPr>
              <a:t>2.5, kun työkoneet tai muu kalusto sijoitetaan tien reunaan.</a:t>
            </a:r>
          </a:p>
          <a:p>
            <a:pPr>
              <a:spcBef>
                <a:spcPct val="0"/>
              </a:spcBef>
              <a:buFontTx/>
              <a:buNone/>
            </a:pPr>
            <a:endParaRPr lang="fi-FI" altLang="fi-FI" sz="1200" dirty="0">
              <a:latin typeface="Arial" panose="020B0604020202020204" pitchFamily="34" charset="0"/>
              <a:cs typeface="Arial" panose="020B0604020202020204" pitchFamily="34" charset="0"/>
            </a:endParaRPr>
          </a:p>
          <a:p>
            <a:pPr>
              <a:spcBef>
                <a:spcPct val="0"/>
              </a:spcBef>
              <a:buNone/>
            </a:pPr>
            <a:r>
              <a:rPr lang="fi-FI" altLang="fi-FI" sz="1200" dirty="0">
                <a:latin typeface="Arial" panose="020B0604020202020204" pitchFamily="34" charset="0"/>
                <a:cs typeface="Arial" panose="020B0604020202020204" pitchFamily="34" charset="0"/>
              </a:rPr>
              <a:t>Mallikuvia 2.6</a:t>
            </a:r>
            <a:r>
              <a:rPr lang="fi-FI" sz="1200" dirty="0">
                <a:latin typeface="Arial" panose="020B0604020202020204" pitchFamily="34" charset="0"/>
                <a:cs typeface="Arial" panose="020B0604020202020204" pitchFamily="34" charset="0"/>
              </a:rPr>
              <a:t>–</a:t>
            </a:r>
            <a:r>
              <a:rPr lang="fi-FI" altLang="fi-FI" sz="1200" dirty="0">
                <a:latin typeface="Arial" panose="020B0604020202020204" pitchFamily="34" charset="0"/>
                <a:cs typeface="Arial" panose="020B0604020202020204" pitchFamily="34" charset="0"/>
              </a:rPr>
              <a:t>2.10 voidaan käyttää pääsääntöisesti vain silloin kun työskennellään tiellä, jonka pientareet ovat leveät tai työkoneet voidaan sijoittaa osittain ojan luiskaan, ja jonka ajoradan leveys on vähintään 6,5</a:t>
            </a:r>
            <a:r>
              <a:rPr lang="fi-FI" sz="1200" dirty="0">
                <a:latin typeface="Arial" panose="020B0604020202020204" pitchFamily="34" charset="0"/>
                <a:cs typeface="Arial" panose="020B0604020202020204" pitchFamily="34" charset="0"/>
              </a:rPr>
              <a:t>–</a:t>
            </a:r>
            <a:r>
              <a:rPr lang="fi-FI" altLang="fi-FI" sz="1200" dirty="0">
                <a:latin typeface="Arial" panose="020B0604020202020204" pitchFamily="34" charset="0"/>
                <a:cs typeface="Arial" panose="020B0604020202020204" pitchFamily="34" charset="0"/>
              </a:rPr>
              <a:t>7,0 metriä. Tyypillisesti tämän kaltaisia teitä ovat valta- ja kantatiet.</a:t>
            </a:r>
          </a:p>
          <a:p>
            <a:pPr>
              <a:spcBef>
                <a:spcPct val="0"/>
              </a:spcBef>
              <a:buFontTx/>
              <a:buNone/>
            </a:pPr>
            <a:endParaRPr lang="fi-FI" altLang="fi-FI" sz="1200" dirty="0">
              <a:latin typeface="Arial" panose="020B0604020202020204" pitchFamily="34" charset="0"/>
              <a:cs typeface="Arial" panose="020B0604020202020204" pitchFamily="34" charset="0"/>
            </a:endParaRPr>
          </a:p>
          <a:p>
            <a:pPr lvl="0">
              <a:spcBef>
                <a:spcPct val="0"/>
              </a:spcBef>
              <a:buNone/>
            </a:pPr>
            <a:r>
              <a:rPr lang="fi-FI" altLang="fi-FI" sz="1200" dirty="0">
                <a:latin typeface="Arial" panose="020B0604020202020204" pitchFamily="34" charset="0"/>
                <a:cs typeface="Arial" panose="020B0604020202020204" pitchFamily="34" charset="0"/>
              </a:rPr>
              <a:t>Liikenteenohjaajana toimivilla henkilöillä ja kaikilla muilla tiellä työskentelevillä on oltava vähintään Tieturva 1 -pätevyys. Liikenteenohjaussuunnitelman laatijalta edellytetään riittävää kokemusta suunnitelmien laatimisesta ja hänellä tulee olla voimassa oleva Tieturva 2 -pätevyys. </a:t>
            </a:r>
          </a:p>
          <a:p>
            <a:pPr lvl="0">
              <a:spcBef>
                <a:spcPct val="0"/>
              </a:spcBef>
              <a:buNone/>
            </a:pPr>
            <a:endParaRPr lang="fi-FI" altLang="fi-FI" sz="1200" dirty="0">
              <a:latin typeface="Arial" panose="020B0604020202020204" pitchFamily="34" charset="0"/>
              <a:cs typeface="Arial" panose="020B0604020202020204" pitchFamily="34" charset="0"/>
            </a:endParaRPr>
          </a:p>
          <a:p>
            <a:pPr>
              <a:spcBef>
                <a:spcPct val="0"/>
              </a:spcBef>
              <a:buFontTx/>
              <a:buNone/>
            </a:pPr>
            <a:r>
              <a:rPr lang="fi-FI" altLang="fi-FI" sz="1200" dirty="0">
                <a:latin typeface="Arial" panose="020B0604020202020204" pitchFamily="34" charset="0"/>
                <a:cs typeface="Arial" panose="020B0604020202020204" pitchFamily="34" charset="0"/>
              </a:rPr>
              <a:t>Liikennemäärän ollessa yli 1 500 ajon/vrk tulee liikennemerkit sijoittaa ajoradan molemmin puolin. Liikennemäärän ollessa yli 15 000 ajon/vrk ja tien pysyvän nopeusrajoituksen ollessa vähintään 80 km/h tulee liikennemerkkien olla suurikokoisia. </a:t>
            </a:r>
          </a:p>
          <a:p>
            <a:pPr>
              <a:spcBef>
                <a:spcPct val="0"/>
              </a:spcBef>
              <a:buFontTx/>
              <a:buNone/>
            </a:pPr>
            <a:endParaRPr lang="fi-FI" altLang="fi-FI" sz="1200" dirty="0">
              <a:latin typeface="Arial" panose="020B0604020202020204" pitchFamily="34" charset="0"/>
              <a:cs typeface="Arial" panose="020B0604020202020204" pitchFamily="34" charset="0"/>
            </a:endParaRPr>
          </a:p>
          <a:p>
            <a:pPr>
              <a:spcBef>
                <a:spcPct val="0"/>
              </a:spcBef>
              <a:buFontTx/>
              <a:buNone/>
            </a:pPr>
            <a:r>
              <a:rPr lang="fi-FI" altLang="fi-FI" sz="1200" dirty="0">
                <a:latin typeface="Arial" panose="020B0604020202020204" pitchFamily="34" charset="0"/>
                <a:cs typeface="Arial" panose="020B0604020202020204" pitchFamily="34" charset="0"/>
              </a:rPr>
              <a:t>Moottori- ja moottoriliikenneteillä tilapäisten merkkien tulee kuitenkin aina olla suurikokoisia.</a:t>
            </a:r>
          </a:p>
        </p:txBody>
      </p:sp>
    </p:spTree>
    <p:extLst>
      <p:ext uri="{BB962C8B-B14F-4D97-AF65-F5344CB8AC3E}">
        <p14:creationId xmlns:p14="http://schemas.microsoft.com/office/powerpoint/2010/main" val="4109539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r="-1000"/>
          </a:stretch>
        </a:blipFill>
        <a:effectLst/>
      </p:bgPr>
    </p:bg>
    <p:spTree>
      <p:nvGrpSpPr>
        <p:cNvPr id="1" name=""/>
        <p:cNvGrpSpPr/>
        <p:nvPr/>
      </p:nvGrpSpPr>
      <p:grpSpPr>
        <a:xfrm>
          <a:off x="0" y="0"/>
          <a:ext cx="0" cy="0"/>
          <a:chOff x="0" y="0"/>
          <a:chExt cx="0" cy="0"/>
        </a:xfrm>
      </p:grpSpPr>
      <p:grpSp>
        <p:nvGrpSpPr>
          <p:cNvPr id="183" name="Ryhmä 182"/>
          <p:cNvGrpSpPr/>
          <p:nvPr/>
        </p:nvGrpSpPr>
        <p:grpSpPr>
          <a:xfrm rot="10800000">
            <a:off x="791038" y="1574731"/>
            <a:ext cx="5341212" cy="2505127"/>
            <a:chOff x="741182" y="6695360"/>
            <a:chExt cx="5341212" cy="2505127"/>
          </a:xfrm>
        </p:grpSpPr>
        <p:grpSp>
          <p:nvGrpSpPr>
            <p:cNvPr id="184" name="Ryhmä 183"/>
            <p:cNvGrpSpPr/>
            <p:nvPr/>
          </p:nvGrpSpPr>
          <p:grpSpPr>
            <a:xfrm>
              <a:off x="741182" y="6695360"/>
              <a:ext cx="5341212" cy="2505127"/>
              <a:chOff x="719323" y="6720892"/>
              <a:chExt cx="5341212" cy="2505127"/>
            </a:xfrm>
          </p:grpSpPr>
          <p:grpSp>
            <p:nvGrpSpPr>
              <p:cNvPr id="186" name="Ryhmä 185"/>
              <p:cNvGrpSpPr/>
              <p:nvPr/>
            </p:nvGrpSpPr>
            <p:grpSpPr>
              <a:xfrm rot="10800000">
                <a:off x="719323" y="6720892"/>
                <a:ext cx="5341212" cy="2505127"/>
                <a:chOff x="791611" y="1561893"/>
                <a:chExt cx="5341212" cy="2505127"/>
              </a:xfrm>
            </p:grpSpPr>
            <p:pic>
              <p:nvPicPr>
                <p:cNvPr id="188" name="Kuva 2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3739294" y="1845621"/>
                  <a:ext cx="142025"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9"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2984525" y="1845754"/>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90" name="Ryhmä 189"/>
                <p:cNvGrpSpPr/>
                <p:nvPr/>
              </p:nvGrpSpPr>
              <p:grpSpPr>
                <a:xfrm>
                  <a:off x="791611" y="1561893"/>
                  <a:ext cx="5341212" cy="2505127"/>
                  <a:chOff x="791611" y="1561893"/>
                  <a:chExt cx="5341212" cy="2505127"/>
                </a:xfrm>
              </p:grpSpPr>
              <p:grpSp>
                <p:nvGrpSpPr>
                  <p:cNvPr id="191" name="Ryhmä 190"/>
                  <p:cNvGrpSpPr/>
                  <p:nvPr/>
                </p:nvGrpSpPr>
                <p:grpSpPr>
                  <a:xfrm rot="10800000">
                    <a:off x="791611" y="1758139"/>
                    <a:ext cx="551082" cy="2308881"/>
                    <a:chOff x="3357000" y="6311868"/>
                    <a:chExt cx="551082" cy="2308881"/>
                  </a:xfrm>
                </p:grpSpPr>
                <p:cxnSp>
                  <p:nvCxnSpPr>
                    <p:cNvPr id="214" name="Suora yhdysviiva 213"/>
                    <p:cNvCxnSpPr/>
                    <p:nvPr/>
                  </p:nvCxnSpPr>
                  <p:spPr>
                    <a:xfrm flipV="1">
                      <a:off x="3429000" y="6393000"/>
                      <a:ext cx="1266" cy="21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5" name="Suora yhdysviiva 214"/>
                    <p:cNvCxnSpPr/>
                    <p:nvPr/>
                  </p:nvCxnSpPr>
                  <p:spPr>
                    <a:xfrm rot="10800000">
                      <a:off x="3357000" y="6395481"/>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7" name="Suora yhdysviiva 216"/>
                    <p:cNvCxnSpPr/>
                    <p:nvPr/>
                  </p:nvCxnSpPr>
                  <p:spPr>
                    <a:xfrm rot="10800000">
                      <a:off x="3357000" y="855300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18" name="Tekstiruutu 217"/>
                    <p:cNvSpPr txBox="1"/>
                    <p:nvPr/>
                  </p:nvSpPr>
                  <p:spPr>
                    <a:xfrm>
                      <a:off x="3538706" y="6311868"/>
                      <a:ext cx="226924"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219" name="Tekstiruutu 218"/>
                    <p:cNvSpPr txBox="1"/>
                    <p:nvPr/>
                  </p:nvSpPr>
                  <p:spPr>
                    <a:xfrm>
                      <a:off x="3553729" y="8466861"/>
                      <a:ext cx="354353"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grpSp>
              <p:grpSp>
                <p:nvGrpSpPr>
                  <p:cNvPr id="192" name="Ryhmä 191"/>
                  <p:cNvGrpSpPr/>
                  <p:nvPr/>
                </p:nvGrpSpPr>
                <p:grpSpPr>
                  <a:xfrm>
                    <a:off x="5510399" y="2825034"/>
                    <a:ext cx="622424" cy="1237854"/>
                    <a:chOff x="3349652" y="6312090"/>
                    <a:chExt cx="622424" cy="1237854"/>
                  </a:xfrm>
                </p:grpSpPr>
                <p:cxnSp>
                  <p:nvCxnSpPr>
                    <p:cNvPr id="209" name="Suora yhdysviiva 208"/>
                    <p:cNvCxnSpPr/>
                    <p:nvPr/>
                  </p:nvCxnSpPr>
                  <p:spPr>
                    <a:xfrm rot="10800000" flipH="1">
                      <a:off x="3422061" y="6393030"/>
                      <a:ext cx="6442" cy="107997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0" name="Suora yhdysviiva 209"/>
                    <p:cNvCxnSpPr/>
                    <p:nvPr/>
                  </p:nvCxnSpPr>
                  <p:spPr>
                    <a:xfrm rot="10800000">
                      <a:off x="3350424" y="6391515"/>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Suora yhdysviiva 210"/>
                    <p:cNvCxnSpPr/>
                    <p:nvPr/>
                  </p:nvCxnSpPr>
                  <p:spPr>
                    <a:xfrm rot="10800000">
                      <a:off x="3349652" y="7472342"/>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12" name="Tekstiruutu 211"/>
                    <p:cNvSpPr txBox="1"/>
                    <p:nvPr/>
                  </p:nvSpPr>
                  <p:spPr>
                    <a:xfrm>
                      <a:off x="3544046" y="6312090"/>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sp>
                  <p:nvSpPr>
                    <p:cNvPr id="213" name="Tekstiruutu 212"/>
                    <p:cNvSpPr txBox="1"/>
                    <p:nvPr/>
                  </p:nvSpPr>
                  <p:spPr>
                    <a:xfrm>
                      <a:off x="3550621" y="7396056"/>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nvGrpSpPr>
                  <p:cNvPr id="193" name="Ryhmä 192"/>
                  <p:cNvGrpSpPr/>
                  <p:nvPr/>
                </p:nvGrpSpPr>
                <p:grpSpPr>
                  <a:xfrm rot="10800000">
                    <a:off x="1745720" y="1561893"/>
                    <a:ext cx="3369314" cy="1521955"/>
                    <a:chOff x="1743213" y="7655314"/>
                    <a:chExt cx="3369314" cy="1521955"/>
                  </a:xfrm>
                </p:grpSpPr>
                <p:grpSp>
                  <p:nvGrpSpPr>
                    <p:cNvPr id="196" name="Ryhmä 195"/>
                    <p:cNvGrpSpPr/>
                    <p:nvPr/>
                  </p:nvGrpSpPr>
                  <p:grpSpPr>
                    <a:xfrm rot="10800000">
                      <a:off x="2877130" y="7829066"/>
                      <a:ext cx="1103988" cy="1064475"/>
                      <a:chOff x="2883462" y="2085031"/>
                      <a:chExt cx="1103988" cy="1064475"/>
                    </a:xfrm>
                  </p:grpSpPr>
                  <p:pic>
                    <p:nvPicPr>
                      <p:cNvPr id="206"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896078" y="3084418"/>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883462"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3896963"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97" name="Ryhmä 196"/>
                    <p:cNvGrpSpPr/>
                    <p:nvPr/>
                  </p:nvGrpSpPr>
                  <p:grpSpPr>
                    <a:xfrm>
                      <a:off x="1996340" y="7655314"/>
                      <a:ext cx="926918" cy="1238227"/>
                      <a:chOff x="2002399" y="7313259"/>
                      <a:chExt cx="926918" cy="1238227"/>
                    </a:xfrm>
                  </p:grpSpPr>
                  <p:cxnSp>
                    <p:nvCxnSpPr>
                      <p:cNvPr id="204" name="Suora yhdysviiva 203"/>
                      <p:cNvCxnSpPr>
                        <a:stCxn id="206" idx="2"/>
                        <a:endCxn id="185" idx="0"/>
                      </p:cNvCxnSpPr>
                      <p:nvPr/>
                    </p:nvCxnSpPr>
                    <p:spPr>
                      <a:xfrm flipH="1" flipV="1">
                        <a:off x="2008331" y="7313259"/>
                        <a:ext cx="920986" cy="17375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5" name="Suora yhdysviiva 204"/>
                      <p:cNvCxnSpPr>
                        <a:stCxn id="208" idx="2"/>
                        <a:endCxn id="203" idx="2"/>
                      </p:cNvCxnSpPr>
                      <p:nvPr/>
                    </p:nvCxnSpPr>
                    <p:spPr>
                      <a:xfrm rot="10800000">
                        <a:off x="2002399" y="8458327"/>
                        <a:ext cx="926034"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98" name="Ryhmä 197"/>
                    <p:cNvGrpSpPr/>
                    <p:nvPr/>
                  </p:nvGrpSpPr>
                  <p:grpSpPr>
                    <a:xfrm rot="10800000">
                      <a:off x="1743213" y="8356304"/>
                      <a:ext cx="506254" cy="820965"/>
                      <a:chOff x="1846813" y="4149886"/>
                      <a:chExt cx="506254" cy="820965"/>
                    </a:xfrm>
                  </p:grpSpPr>
                  <p:pic>
                    <p:nvPicPr>
                      <p:cNvPr id="202" name="Kuva 201"/>
                      <p:cNvPicPr>
                        <a:picLocks noChangeAspect="1"/>
                      </p:cNvPicPr>
                      <p:nvPr/>
                    </p:nvPicPr>
                    <p:blipFill>
                      <a:blip r:embed="rId6">
                        <a:extLst>
                          <a:ext uri="{28A0092B-C50C-407E-A947-70E740481C1C}">
                            <a14:useLocalDpi xmlns:a14="http://schemas.microsoft.com/office/drawing/2010/main" val="0"/>
                          </a:ext>
                        </a:extLst>
                      </a:blip>
                      <a:srcRect/>
                      <a:stretch/>
                    </p:blipFill>
                    <p:spPr>
                      <a:xfrm rot="10800000">
                        <a:off x="1914246" y="4149886"/>
                        <a:ext cx="359569" cy="359569"/>
                      </a:xfrm>
                      <a:prstGeom prst="rect">
                        <a:avLst/>
                      </a:prstGeom>
                    </p:spPr>
                  </p:pic>
                  <p:pic>
                    <p:nvPicPr>
                      <p:cNvPr id="203" name="Kuva 202"/>
                      <p:cNvPicPr>
                        <a:picLocks noChangeAspect="1"/>
                      </p:cNvPicPr>
                      <p:nvPr/>
                    </p:nvPicPr>
                    <p:blipFill>
                      <a:blip r:embed="rId7">
                        <a:extLst>
                          <a:ext uri="{28A0092B-C50C-407E-A947-70E740481C1C}">
                            <a14:useLocalDpi xmlns:a14="http://schemas.microsoft.com/office/drawing/2010/main" val="0"/>
                          </a:ext>
                        </a:extLst>
                      </a:blip>
                      <a:srcRect/>
                      <a:stretch/>
                    </p:blipFill>
                    <p:spPr>
                      <a:xfrm rot="10800000">
                        <a:off x="1846813" y="4527035"/>
                        <a:ext cx="506254" cy="443816"/>
                      </a:xfrm>
                      <a:prstGeom prst="rect">
                        <a:avLst/>
                      </a:prstGeom>
                    </p:spPr>
                  </p:pic>
                </p:grpSp>
                <p:pic>
                  <p:nvPicPr>
                    <p:cNvPr id="199" name="Kuva 198"/>
                    <p:cNvPicPr>
                      <a:picLocks noChangeAspect="1"/>
                    </p:cNvPicPr>
                    <p:nvPr/>
                  </p:nvPicPr>
                  <p:blipFill>
                    <a:blip r:embed="rId6">
                      <a:extLst>
                        <a:ext uri="{28A0092B-C50C-407E-A947-70E740481C1C}">
                          <a14:useLocalDpi xmlns:a14="http://schemas.microsoft.com/office/drawing/2010/main" val="0"/>
                        </a:ext>
                      </a:extLst>
                    </a:blip>
                    <a:srcRect/>
                    <a:stretch/>
                  </p:blipFill>
                  <p:spPr>
                    <a:xfrm>
                      <a:off x="4685525" y="8817700"/>
                      <a:ext cx="359569" cy="359569"/>
                    </a:xfrm>
                    <a:prstGeom prst="rect">
                      <a:avLst/>
                    </a:prstGeom>
                  </p:spPr>
                </p:pic>
                <p:pic>
                  <p:nvPicPr>
                    <p:cNvPr id="200" name="Kuva 199"/>
                    <p:cNvPicPr>
                      <a:picLocks noChangeAspect="1"/>
                    </p:cNvPicPr>
                    <p:nvPr/>
                  </p:nvPicPr>
                  <p:blipFill>
                    <a:blip r:embed="rId7">
                      <a:extLst>
                        <a:ext uri="{28A0092B-C50C-407E-A947-70E740481C1C}">
                          <a14:useLocalDpi xmlns:a14="http://schemas.microsoft.com/office/drawing/2010/main" val="0"/>
                        </a:ext>
                      </a:extLst>
                    </a:blip>
                    <a:srcRect/>
                    <a:stretch/>
                  </p:blipFill>
                  <p:spPr>
                    <a:xfrm>
                      <a:off x="4606273" y="8356304"/>
                      <a:ext cx="506254" cy="443816"/>
                    </a:xfrm>
                    <a:prstGeom prst="rect">
                      <a:avLst/>
                    </a:prstGeom>
                  </p:spPr>
                </p:pic>
                <p:cxnSp>
                  <p:nvCxnSpPr>
                    <p:cNvPr id="201" name="Suora yhdysviiva 200"/>
                    <p:cNvCxnSpPr>
                      <a:stCxn id="200" idx="2"/>
                      <a:endCxn id="207" idx="2"/>
                    </p:cNvCxnSpPr>
                    <p:nvPr/>
                  </p:nvCxnSpPr>
                  <p:spPr>
                    <a:xfrm flipH="1">
                      <a:off x="3935875" y="8800382"/>
                      <a:ext cx="923525"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94"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56352"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87428"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187" name="Suora yhdysviiva 186"/>
              <p:cNvCxnSpPr/>
              <p:nvPr/>
            </p:nvCxnSpPr>
            <p:spPr>
              <a:xfrm>
                <a:off x="1319865" y="6795733"/>
                <a:ext cx="4166855" cy="2103"/>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pic>
          <p:nvPicPr>
            <p:cNvPr id="185" name="Kuva 184"/>
            <p:cNvPicPr>
              <a:picLocks noChangeAspect="1"/>
            </p:cNvPicPr>
            <p:nvPr/>
          </p:nvPicPr>
          <p:blipFill>
            <a:blip r:embed="rId9">
              <a:extLst>
                <a:ext uri="{28A0092B-C50C-407E-A947-70E740481C1C}">
                  <a14:useLocalDpi xmlns:a14="http://schemas.microsoft.com/office/drawing/2010/main" val="0"/>
                </a:ext>
              </a:extLst>
            </a:blip>
            <a:srcRect/>
            <a:stretch/>
          </p:blipFill>
          <p:spPr>
            <a:xfrm rot="10800000">
              <a:off x="1838030" y="7318532"/>
              <a:ext cx="360000" cy="360000"/>
            </a:xfrm>
            <a:prstGeom prst="rect">
              <a:avLst/>
            </a:prstGeom>
          </p:spPr>
        </p:pic>
      </p:grpSp>
      <p:sp>
        <p:nvSpPr>
          <p:cNvPr id="235" name="Suorakulmio 244"/>
          <p:cNvSpPr>
            <a:spLocks noChangeArrowheads="1"/>
          </p:cNvSpPr>
          <p:nvPr/>
        </p:nvSpPr>
        <p:spPr bwMode="auto">
          <a:xfrm>
            <a:off x="3388809" y="4811716"/>
            <a:ext cx="1795000" cy="2308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900" b="1" dirty="0">
                <a:solidFill>
                  <a:srgbClr val="000000"/>
                </a:solidFill>
                <a:latin typeface="Arial" panose="020B0604020202020204" pitchFamily="34" charset="0"/>
                <a:cs typeface="Arial" panose="020B0604020202020204" pitchFamily="34" charset="0"/>
              </a:rPr>
              <a:t>Työalue</a:t>
            </a:r>
          </a:p>
        </p:txBody>
      </p:sp>
      <p:grpSp>
        <p:nvGrpSpPr>
          <p:cNvPr id="5" name="Ryhmä 4"/>
          <p:cNvGrpSpPr/>
          <p:nvPr/>
        </p:nvGrpSpPr>
        <p:grpSpPr>
          <a:xfrm>
            <a:off x="741182" y="6699492"/>
            <a:ext cx="5325234" cy="2500995"/>
            <a:chOff x="741182" y="6699492"/>
            <a:chExt cx="5325234" cy="2500995"/>
          </a:xfrm>
        </p:grpSpPr>
        <p:grpSp>
          <p:nvGrpSpPr>
            <p:cNvPr id="112" name="Ryhmä 111"/>
            <p:cNvGrpSpPr/>
            <p:nvPr/>
          </p:nvGrpSpPr>
          <p:grpSpPr>
            <a:xfrm>
              <a:off x="741182" y="6699492"/>
              <a:ext cx="5325234" cy="2500995"/>
              <a:chOff x="719323" y="6725024"/>
              <a:chExt cx="5325234" cy="2500995"/>
            </a:xfrm>
          </p:grpSpPr>
          <p:grpSp>
            <p:nvGrpSpPr>
              <p:cNvPr id="113" name="Ryhmä 112"/>
              <p:cNvGrpSpPr/>
              <p:nvPr/>
            </p:nvGrpSpPr>
            <p:grpSpPr>
              <a:xfrm rot="10800000">
                <a:off x="719323" y="6725024"/>
                <a:ext cx="5325234" cy="2500995"/>
                <a:chOff x="807589" y="1561893"/>
                <a:chExt cx="5325234" cy="2500995"/>
              </a:xfrm>
            </p:grpSpPr>
            <p:pic>
              <p:nvPicPr>
                <p:cNvPr id="115" name="Kuva 2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3739294" y="1845621"/>
                  <a:ext cx="142025"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6"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2984525" y="1845754"/>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7" name="Ryhmä 116"/>
                <p:cNvGrpSpPr/>
                <p:nvPr/>
              </p:nvGrpSpPr>
              <p:grpSpPr>
                <a:xfrm>
                  <a:off x="807589" y="1561893"/>
                  <a:ext cx="5325234" cy="2500995"/>
                  <a:chOff x="807589" y="1561893"/>
                  <a:chExt cx="5325234" cy="2500995"/>
                </a:xfrm>
              </p:grpSpPr>
              <p:grpSp>
                <p:nvGrpSpPr>
                  <p:cNvPr id="118" name="Ryhmä 117"/>
                  <p:cNvGrpSpPr/>
                  <p:nvPr/>
                </p:nvGrpSpPr>
                <p:grpSpPr>
                  <a:xfrm rot="10800000">
                    <a:off x="807589" y="1741831"/>
                    <a:ext cx="535104" cy="2308881"/>
                    <a:chOff x="3357000" y="6328176"/>
                    <a:chExt cx="535104" cy="2308881"/>
                  </a:xfrm>
                </p:grpSpPr>
                <p:cxnSp>
                  <p:nvCxnSpPr>
                    <p:cNvPr id="141" name="Suora yhdysviiva 140"/>
                    <p:cNvCxnSpPr/>
                    <p:nvPr/>
                  </p:nvCxnSpPr>
                  <p:spPr>
                    <a:xfrm flipV="1">
                      <a:off x="3429000" y="6393000"/>
                      <a:ext cx="1266" cy="21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Suora yhdysviiva 141"/>
                    <p:cNvCxnSpPr/>
                    <p:nvPr/>
                  </p:nvCxnSpPr>
                  <p:spPr>
                    <a:xfrm rot="10800000">
                      <a:off x="3357000" y="6395481"/>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 name="Suora yhdysviiva 143"/>
                    <p:cNvCxnSpPr/>
                    <p:nvPr/>
                  </p:nvCxnSpPr>
                  <p:spPr>
                    <a:xfrm rot="10800000">
                      <a:off x="3357000" y="855300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5" name="Tekstiruutu 144"/>
                    <p:cNvSpPr txBox="1"/>
                    <p:nvPr/>
                  </p:nvSpPr>
                  <p:spPr>
                    <a:xfrm>
                      <a:off x="3522728" y="6328176"/>
                      <a:ext cx="226924"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146" name="Tekstiruutu 145"/>
                    <p:cNvSpPr txBox="1"/>
                    <p:nvPr/>
                  </p:nvSpPr>
                  <p:spPr>
                    <a:xfrm>
                      <a:off x="3537751" y="8483169"/>
                      <a:ext cx="354353"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grpSp>
              <p:grpSp>
                <p:nvGrpSpPr>
                  <p:cNvPr id="119" name="Ryhmä 118"/>
                  <p:cNvGrpSpPr/>
                  <p:nvPr/>
                </p:nvGrpSpPr>
                <p:grpSpPr>
                  <a:xfrm>
                    <a:off x="5510399" y="2825034"/>
                    <a:ext cx="622424" cy="1237854"/>
                    <a:chOff x="3349652" y="6312090"/>
                    <a:chExt cx="622424" cy="1237854"/>
                  </a:xfrm>
                </p:grpSpPr>
                <p:cxnSp>
                  <p:nvCxnSpPr>
                    <p:cNvPr id="136" name="Suora yhdysviiva 135"/>
                    <p:cNvCxnSpPr/>
                    <p:nvPr/>
                  </p:nvCxnSpPr>
                  <p:spPr>
                    <a:xfrm rot="10800000" flipH="1">
                      <a:off x="3422061" y="6393030"/>
                      <a:ext cx="6442" cy="107997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Suora yhdysviiva 136"/>
                    <p:cNvCxnSpPr/>
                    <p:nvPr/>
                  </p:nvCxnSpPr>
                  <p:spPr>
                    <a:xfrm rot="10800000">
                      <a:off x="3350424" y="6391515"/>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Suora yhdysviiva 137"/>
                    <p:cNvCxnSpPr/>
                    <p:nvPr/>
                  </p:nvCxnSpPr>
                  <p:spPr>
                    <a:xfrm rot="10800000">
                      <a:off x="3349652" y="7472342"/>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9" name="Tekstiruutu 138"/>
                    <p:cNvSpPr txBox="1"/>
                    <p:nvPr/>
                  </p:nvSpPr>
                  <p:spPr>
                    <a:xfrm>
                      <a:off x="3544046" y="6312090"/>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sp>
                  <p:nvSpPr>
                    <p:cNvPr id="140" name="Tekstiruutu 139"/>
                    <p:cNvSpPr txBox="1"/>
                    <p:nvPr/>
                  </p:nvSpPr>
                  <p:spPr>
                    <a:xfrm>
                      <a:off x="3550621" y="7396056"/>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nvGrpSpPr>
                  <p:cNvPr id="120" name="Ryhmä 119"/>
                  <p:cNvGrpSpPr/>
                  <p:nvPr/>
                </p:nvGrpSpPr>
                <p:grpSpPr>
                  <a:xfrm rot="10800000">
                    <a:off x="1745720" y="1561893"/>
                    <a:ext cx="3369314" cy="1521955"/>
                    <a:chOff x="1743213" y="7655314"/>
                    <a:chExt cx="3369314" cy="1521955"/>
                  </a:xfrm>
                </p:grpSpPr>
                <p:grpSp>
                  <p:nvGrpSpPr>
                    <p:cNvPr id="123" name="Ryhmä 122"/>
                    <p:cNvGrpSpPr/>
                    <p:nvPr/>
                  </p:nvGrpSpPr>
                  <p:grpSpPr>
                    <a:xfrm rot="10800000">
                      <a:off x="2877130" y="7829066"/>
                      <a:ext cx="1103988" cy="1064475"/>
                      <a:chOff x="2883462" y="2085031"/>
                      <a:chExt cx="1103988" cy="1064475"/>
                    </a:xfrm>
                  </p:grpSpPr>
                  <p:pic>
                    <p:nvPicPr>
                      <p:cNvPr id="133"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896078" y="3084418"/>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4"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883462"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5"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3896963"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4" name="Ryhmä 123"/>
                    <p:cNvGrpSpPr/>
                    <p:nvPr/>
                  </p:nvGrpSpPr>
                  <p:grpSpPr>
                    <a:xfrm>
                      <a:off x="1996340" y="7655314"/>
                      <a:ext cx="926918" cy="1238227"/>
                      <a:chOff x="2002399" y="7313259"/>
                      <a:chExt cx="926918" cy="1238227"/>
                    </a:xfrm>
                  </p:grpSpPr>
                  <p:cxnSp>
                    <p:nvCxnSpPr>
                      <p:cNvPr id="131" name="Suora yhdysviiva 130"/>
                      <p:cNvCxnSpPr>
                        <a:stCxn id="133" idx="2"/>
                        <a:endCxn id="108" idx="0"/>
                      </p:cNvCxnSpPr>
                      <p:nvPr/>
                    </p:nvCxnSpPr>
                    <p:spPr>
                      <a:xfrm flipH="1" flipV="1">
                        <a:off x="2008331" y="7313259"/>
                        <a:ext cx="920986" cy="17375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uora yhdysviiva 131"/>
                      <p:cNvCxnSpPr>
                        <a:stCxn id="135" idx="2"/>
                        <a:endCxn id="130" idx="2"/>
                      </p:cNvCxnSpPr>
                      <p:nvPr/>
                    </p:nvCxnSpPr>
                    <p:spPr>
                      <a:xfrm rot="10800000">
                        <a:off x="2002399" y="8458327"/>
                        <a:ext cx="926034"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5" name="Ryhmä 124"/>
                    <p:cNvGrpSpPr/>
                    <p:nvPr/>
                  </p:nvGrpSpPr>
                  <p:grpSpPr>
                    <a:xfrm rot="10800000">
                      <a:off x="1743213" y="8356303"/>
                      <a:ext cx="506254" cy="820966"/>
                      <a:chOff x="1846813" y="4149886"/>
                      <a:chExt cx="506254" cy="820966"/>
                    </a:xfrm>
                  </p:grpSpPr>
                  <p:pic>
                    <p:nvPicPr>
                      <p:cNvPr id="129" name="Kuva 128"/>
                      <p:cNvPicPr>
                        <a:picLocks noChangeAspect="1"/>
                      </p:cNvPicPr>
                      <p:nvPr/>
                    </p:nvPicPr>
                    <p:blipFill>
                      <a:blip r:embed="rId6">
                        <a:extLst>
                          <a:ext uri="{28A0092B-C50C-407E-A947-70E740481C1C}">
                            <a14:useLocalDpi xmlns:a14="http://schemas.microsoft.com/office/drawing/2010/main" val="0"/>
                          </a:ext>
                        </a:extLst>
                      </a:blip>
                      <a:srcRect/>
                      <a:stretch/>
                    </p:blipFill>
                    <p:spPr>
                      <a:xfrm rot="10800000">
                        <a:off x="1914246" y="4149886"/>
                        <a:ext cx="359569" cy="359569"/>
                      </a:xfrm>
                      <a:prstGeom prst="rect">
                        <a:avLst/>
                      </a:prstGeom>
                    </p:spPr>
                  </p:pic>
                  <p:pic>
                    <p:nvPicPr>
                      <p:cNvPr id="130" name="Kuva 129"/>
                      <p:cNvPicPr>
                        <a:picLocks noChangeAspect="1"/>
                      </p:cNvPicPr>
                      <p:nvPr/>
                    </p:nvPicPr>
                    <p:blipFill>
                      <a:blip r:embed="rId7">
                        <a:extLst>
                          <a:ext uri="{28A0092B-C50C-407E-A947-70E740481C1C}">
                            <a14:useLocalDpi xmlns:a14="http://schemas.microsoft.com/office/drawing/2010/main" val="0"/>
                          </a:ext>
                        </a:extLst>
                      </a:blip>
                      <a:srcRect/>
                      <a:stretch/>
                    </p:blipFill>
                    <p:spPr>
                      <a:xfrm rot="10800000">
                        <a:off x="1846813" y="4527036"/>
                        <a:ext cx="506254" cy="443816"/>
                      </a:xfrm>
                      <a:prstGeom prst="rect">
                        <a:avLst/>
                      </a:prstGeom>
                    </p:spPr>
                  </p:pic>
                </p:grpSp>
                <p:pic>
                  <p:nvPicPr>
                    <p:cNvPr id="126" name="Kuva 125"/>
                    <p:cNvPicPr>
                      <a:picLocks noChangeAspect="1"/>
                    </p:cNvPicPr>
                    <p:nvPr/>
                  </p:nvPicPr>
                  <p:blipFill>
                    <a:blip r:embed="rId6">
                      <a:extLst>
                        <a:ext uri="{28A0092B-C50C-407E-A947-70E740481C1C}">
                          <a14:useLocalDpi xmlns:a14="http://schemas.microsoft.com/office/drawing/2010/main" val="0"/>
                        </a:ext>
                      </a:extLst>
                    </a:blip>
                    <a:srcRect/>
                    <a:stretch/>
                  </p:blipFill>
                  <p:spPr>
                    <a:xfrm>
                      <a:off x="4685525" y="8817700"/>
                      <a:ext cx="359569" cy="359569"/>
                    </a:xfrm>
                    <a:prstGeom prst="rect">
                      <a:avLst/>
                    </a:prstGeom>
                  </p:spPr>
                </p:pic>
                <p:pic>
                  <p:nvPicPr>
                    <p:cNvPr id="127" name="Kuva 126"/>
                    <p:cNvPicPr>
                      <a:picLocks noChangeAspect="1"/>
                    </p:cNvPicPr>
                    <p:nvPr/>
                  </p:nvPicPr>
                  <p:blipFill>
                    <a:blip r:embed="rId7">
                      <a:extLst>
                        <a:ext uri="{28A0092B-C50C-407E-A947-70E740481C1C}">
                          <a14:useLocalDpi xmlns:a14="http://schemas.microsoft.com/office/drawing/2010/main" val="0"/>
                        </a:ext>
                      </a:extLst>
                    </a:blip>
                    <a:srcRect/>
                    <a:stretch/>
                  </p:blipFill>
                  <p:spPr>
                    <a:xfrm>
                      <a:off x="4606273" y="8356303"/>
                      <a:ext cx="506254" cy="443816"/>
                    </a:xfrm>
                    <a:prstGeom prst="rect">
                      <a:avLst/>
                    </a:prstGeom>
                  </p:spPr>
                </p:pic>
                <p:cxnSp>
                  <p:nvCxnSpPr>
                    <p:cNvPr id="128" name="Suora yhdysviiva 127"/>
                    <p:cNvCxnSpPr>
                      <a:stCxn id="127" idx="2"/>
                      <a:endCxn id="134" idx="2"/>
                    </p:cNvCxnSpPr>
                    <p:nvPr/>
                  </p:nvCxnSpPr>
                  <p:spPr>
                    <a:xfrm flipH="1">
                      <a:off x="3935875" y="8800382"/>
                      <a:ext cx="923525"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21"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56352"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87428"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114" name="Suora yhdysviiva 113"/>
              <p:cNvCxnSpPr/>
              <p:nvPr/>
            </p:nvCxnSpPr>
            <p:spPr>
              <a:xfrm>
                <a:off x="1319865" y="6795733"/>
                <a:ext cx="4166855" cy="2103"/>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pic>
          <p:nvPicPr>
            <p:cNvPr id="108" name="Kuva 107"/>
            <p:cNvPicPr>
              <a:picLocks noChangeAspect="1"/>
            </p:cNvPicPr>
            <p:nvPr/>
          </p:nvPicPr>
          <p:blipFill>
            <a:blip r:embed="rId9">
              <a:extLst>
                <a:ext uri="{28A0092B-C50C-407E-A947-70E740481C1C}">
                  <a14:useLocalDpi xmlns:a14="http://schemas.microsoft.com/office/drawing/2010/main" val="0"/>
                </a:ext>
              </a:extLst>
            </a:blip>
            <a:srcRect/>
            <a:stretch/>
          </p:blipFill>
          <p:spPr>
            <a:xfrm rot="10800000">
              <a:off x="1838030" y="7318532"/>
              <a:ext cx="360000" cy="360000"/>
            </a:xfrm>
            <a:prstGeom prst="rect">
              <a:avLst/>
            </a:prstGeom>
          </p:spPr>
        </p:pic>
      </p:grpSp>
      <p:sp>
        <p:nvSpPr>
          <p:cNvPr id="107" name="Dian numeron paikkamerkki 5"/>
          <p:cNvSpPr txBox="1">
            <a:spLocks/>
          </p:cNvSpPr>
          <p:nvPr/>
        </p:nvSpPr>
        <p:spPr>
          <a:xfrm>
            <a:off x="2538285" y="9282163"/>
            <a:ext cx="1800000" cy="527403"/>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fi-FI" sz="1100" dirty="0"/>
              <a:t>2.9</a:t>
            </a:r>
          </a:p>
        </p:txBody>
      </p:sp>
      <p:sp>
        <p:nvSpPr>
          <p:cNvPr id="2" name="Suorakulmio 1">
            <a:extLst>
              <a:ext uri="{FF2B5EF4-FFF2-40B4-BE49-F238E27FC236}">
                <a16:creationId xmlns:a16="http://schemas.microsoft.com/office/drawing/2014/main" id="{851CF7F6-AA05-464C-94CE-FF7C85C1E500}"/>
              </a:ext>
            </a:extLst>
          </p:cNvPr>
          <p:cNvSpPr/>
          <p:nvPr/>
        </p:nvSpPr>
        <p:spPr>
          <a:xfrm>
            <a:off x="1070985" y="5533755"/>
            <a:ext cx="1689623" cy="5847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spcBef>
                <a:spcPct val="0"/>
              </a:spcBef>
            </a:pPr>
            <a:r>
              <a:rPr lang="fi-FI" altLang="fi-FI" sz="800" dirty="0">
                <a:solidFill>
                  <a:srgbClr val="000000"/>
                </a:solidFill>
                <a:latin typeface="Arial" panose="020B0604020202020204" pitchFamily="34" charset="0"/>
                <a:cs typeface="Arial" panose="020B0604020202020204" pitchFamily="34" charset="0"/>
              </a:rPr>
              <a:t>Liikkuvassa työssä käytetään aina hinattavaa varoituslaitetta tai työajoneuvon perään kiinnitettyä vastaavaa sulkuaitaa. </a:t>
            </a:r>
          </a:p>
        </p:txBody>
      </p:sp>
      <p:grpSp>
        <p:nvGrpSpPr>
          <p:cNvPr id="14" name="Ryhmä 13">
            <a:extLst>
              <a:ext uri="{FF2B5EF4-FFF2-40B4-BE49-F238E27FC236}">
                <a16:creationId xmlns:a16="http://schemas.microsoft.com/office/drawing/2014/main" id="{D8B8773C-DCBF-FAB1-89D2-25C05A09A18C}"/>
              </a:ext>
            </a:extLst>
          </p:cNvPr>
          <p:cNvGrpSpPr/>
          <p:nvPr/>
        </p:nvGrpSpPr>
        <p:grpSpPr>
          <a:xfrm>
            <a:off x="3037916" y="4519964"/>
            <a:ext cx="2012742" cy="1811709"/>
            <a:chOff x="3037916" y="4519964"/>
            <a:chExt cx="2012742" cy="1811709"/>
          </a:xfrm>
        </p:grpSpPr>
        <p:grpSp>
          <p:nvGrpSpPr>
            <p:cNvPr id="236" name="Ryhmä 235"/>
            <p:cNvGrpSpPr>
              <a:grpSpLocks noChangeAspect="1"/>
            </p:cNvGrpSpPr>
            <p:nvPr/>
          </p:nvGrpSpPr>
          <p:grpSpPr>
            <a:xfrm>
              <a:off x="3417395" y="4519964"/>
              <a:ext cx="1633263" cy="1811709"/>
              <a:chOff x="3313513" y="4692443"/>
              <a:chExt cx="1554327" cy="1724149"/>
            </a:xfrm>
          </p:grpSpPr>
          <p:pic>
            <p:nvPicPr>
              <p:cNvPr id="237" name="Kuva 236"/>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122296" y="5502192"/>
                <a:ext cx="745544" cy="914400"/>
              </a:xfrm>
              <a:prstGeom prst="rect">
                <a:avLst/>
              </a:prstGeom>
            </p:spPr>
          </p:pic>
          <p:grpSp>
            <p:nvGrpSpPr>
              <p:cNvPr id="238" name="Ryhmä 237"/>
              <p:cNvGrpSpPr/>
              <p:nvPr/>
            </p:nvGrpSpPr>
            <p:grpSpPr>
              <a:xfrm>
                <a:off x="3313513" y="4692443"/>
                <a:ext cx="1471102" cy="1297114"/>
                <a:chOff x="3313513" y="4692443"/>
                <a:chExt cx="1471102" cy="1297114"/>
              </a:xfrm>
            </p:grpSpPr>
            <p:grpSp>
              <p:nvGrpSpPr>
                <p:cNvPr id="239" name="Ryhmä 173"/>
                <p:cNvGrpSpPr>
                  <a:grpSpLocks noChangeAspect="1"/>
                </p:cNvGrpSpPr>
                <p:nvPr/>
              </p:nvGrpSpPr>
              <p:grpSpPr bwMode="auto">
                <a:xfrm>
                  <a:off x="3493433" y="5319463"/>
                  <a:ext cx="356235" cy="501014"/>
                  <a:chOff x="2207620" y="5710128"/>
                  <a:chExt cx="297486" cy="417622"/>
                </a:xfrm>
              </p:grpSpPr>
              <p:pic>
                <p:nvPicPr>
                  <p:cNvPr id="259" name="Kuva 174"/>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2256466" y="5710128"/>
                    <a:ext cx="206883" cy="375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0"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420000">
                    <a:off x="2207620" y="5765107"/>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1"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420000">
                    <a:off x="2408593" y="5765106"/>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2"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420000">
                    <a:off x="2208037" y="6035764"/>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3"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420000">
                    <a:off x="2411506" y="6035764"/>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40" name="Ryhmä 179"/>
                <p:cNvGrpSpPr>
                  <a:grpSpLocks noChangeAspect="1"/>
                </p:cNvGrpSpPr>
                <p:nvPr/>
              </p:nvGrpSpPr>
              <p:grpSpPr bwMode="auto">
                <a:xfrm>
                  <a:off x="3553533" y="4692443"/>
                  <a:ext cx="249557" cy="451485"/>
                  <a:chOff x="2221105" y="5054220"/>
                  <a:chExt cx="206883" cy="375761"/>
                </a:xfrm>
              </p:grpSpPr>
              <p:pic>
                <p:nvPicPr>
                  <p:cNvPr id="257" name="Kuva 180"/>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2221105" y="5054220"/>
                    <a:ext cx="206883" cy="375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8"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420000">
                    <a:off x="2277745" y="5108140"/>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41" name="Ryhmä 240"/>
                <p:cNvGrpSpPr/>
                <p:nvPr/>
              </p:nvGrpSpPr>
              <p:grpSpPr>
                <a:xfrm>
                  <a:off x="3313513" y="5046059"/>
                  <a:ext cx="805102" cy="916591"/>
                  <a:chOff x="3464124" y="5074638"/>
                  <a:chExt cx="805102" cy="916591"/>
                </a:xfrm>
              </p:grpSpPr>
              <p:cxnSp>
                <p:nvCxnSpPr>
                  <p:cNvPr id="247" name="Suora yhdysviiva 387"/>
                  <p:cNvCxnSpPr>
                    <a:cxnSpLocks noChangeShapeType="1"/>
                  </p:cNvCxnSpPr>
                  <p:nvPr/>
                </p:nvCxnSpPr>
                <p:spPr bwMode="auto">
                  <a:xfrm flipH="1">
                    <a:off x="4010617" y="5988230"/>
                    <a:ext cx="258609" cy="2999"/>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grpSp>
                <p:nvGrpSpPr>
                  <p:cNvPr id="252" name="Ryhmä 251"/>
                  <p:cNvGrpSpPr/>
                  <p:nvPr/>
                </p:nvGrpSpPr>
                <p:grpSpPr>
                  <a:xfrm>
                    <a:off x="3464124" y="5074638"/>
                    <a:ext cx="261191" cy="54685"/>
                    <a:chOff x="2537960" y="4907574"/>
                    <a:chExt cx="261191" cy="54685"/>
                  </a:xfrm>
                </p:grpSpPr>
                <p:cxnSp>
                  <p:nvCxnSpPr>
                    <p:cNvPr id="253" name="Suora yhdysviiva 387"/>
                    <p:cNvCxnSpPr>
                      <a:cxnSpLocks noChangeShapeType="1"/>
                    </p:cNvCxnSpPr>
                    <p:nvPr/>
                  </p:nvCxnSpPr>
                  <p:spPr bwMode="auto">
                    <a:xfrm flipV="1">
                      <a:off x="2537960" y="4907574"/>
                      <a:ext cx="55563"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254" name="Suora yhdysviiva 387"/>
                    <p:cNvCxnSpPr>
                      <a:cxnSpLocks noChangeShapeType="1"/>
                    </p:cNvCxnSpPr>
                    <p:nvPr/>
                  </p:nvCxnSpPr>
                  <p:spPr bwMode="auto">
                    <a:xfrm>
                      <a:off x="2562601" y="4936606"/>
                      <a:ext cx="208146" cy="265"/>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255" name="Suora yhdysviiva 387"/>
                    <p:cNvCxnSpPr>
                      <a:cxnSpLocks noChangeShapeType="1"/>
                    </p:cNvCxnSpPr>
                    <p:nvPr/>
                  </p:nvCxnSpPr>
                  <p:spPr bwMode="auto">
                    <a:xfrm flipV="1">
                      <a:off x="2743589" y="4911459"/>
                      <a:ext cx="55562"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grpSp>
            </p:grpSp>
            <p:pic>
              <p:nvPicPr>
                <p:cNvPr id="242" name="Picture 24" descr="T:\tie2014\1510014798_Liikenne tietyomaalla\Suunnittelu\Tienrakennustyömaat\Powerpoint\rullat-01.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514902" y="5762864"/>
                  <a:ext cx="346708" cy="226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43" name="Ryhmä 35933"/>
                <p:cNvGrpSpPr>
                  <a:grpSpLocks/>
                </p:cNvGrpSpPr>
                <p:nvPr/>
              </p:nvGrpSpPr>
              <p:grpSpPr bwMode="auto">
                <a:xfrm>
                  <a:off x="4178028" y="5396961"/>
                  <a:ext cx="606587" cy="118397"/>
                  <a:chOff x="2794810" y="4002088"/>
                  <a:chExt cx="605427" cy="118397"/>
                </a:xfrm>
              </p:grpSpPr>
              <p:pic>
                <p:nvPicPr>
                  <p:cNvPr id="244"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420000">
                    <a:off x="2794810" y="4002088"/>
                    <a:ext cx="120567" cy="118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420000">
                    <a:off x="3279670" y="4002088"/>
                    <a:ext cx="120567" cy="118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grpSp>
          <p:nvGrpSpPr>
            <p:cNvPr id="8" name="Ryhmä 7">
              <a:extLst>
                <a:ext uri="{FF2B5EF4-FFF2-40B4-BE49-F238E27FC236}">
                  <a16:creationId xmlns:a16="http://schemas.microsoft.com/office/drawing/2014/main" id="{4C1C1AFF-31BD-2747-B878-10DDF55DB436}"/>
                </a:ext>
              </a:extLst>
            </p:cNvPr>
            <p:cNvGrpSpPr/>
            <p:nvPr/>
          </p:nvGrpSpPr>
          <p:grpSpPr>
            <a:xfrm>
              <a:off x="3037916" y="5321509"/>
              <a:ext cx="657257" cy="192214"/>
              <a:chOff x="3037916" y="5321509"/>
              <a:chExt cx="657257" cy="192214"/>
            </a:xfrm>
          </p:grpSpPr>
          <p:cxnSp>
            <p:nvCxnSpPr>
              <p:cNvPr id="9" name="Suora yhdysviiva 387">
                <a:extLst>
                  <a:ext uri="{FF2B5EF4-FFF2-40B4-BE49-F238E27FC236}">
                    <a16:creationId xmlns:a16="http://schemas.microsoft.com/office/drawing/2014/main" id="{514D6F0D-4A97-F10A-2D68-1C23DAB87EAD}"/>
                  </a:ext>
                </a:extLst>
              </p:cNvPr>
              <p:cNvCxnSpPr>
                <a:cxnSpLocks noChangeShapeType="1"/>
              </p:cNvCxnSpPr>
              <p:nvPr/>
            </p:nvCxnSpPr>
            <p:spPr bwMode="auto">
              <a:xfrm>
                <a:off x="3069000" y="5482805"/>
                <a:ext cx="601810" cy="3249"/>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sp>
            <p:nvSpPr>
              <p:cNvPr id="10" name="Suorakulmio 211">
                <a:extLst>
                  <a:ext uri="{FF2B5EF4-FFF2-40B4-BE49-F238E27FC236}">
                    <a16:creationId xmlns:a16="http://schemas.microsoft.com/office/drawing/2014/main" id="{755F18B6-0563-CC10-93AA-4A127B3E790D}"/>
                  </a:ext>
                </a:extLst>
              </p:cNvPr>
              <p:cNvSpPr>
                <a:spLocks noChangeArrowheads="1"/>
              </p:cNvSpPr>
              <p:nvPr/>
            </p:nvSpPr>
            <p:spPr bwMode="auto">
              <a:xfrm>
                <a:off x="3189650" y="5321509"/>
                <a:ext cx="389505" cy="138499"/>
              </a:xfrm>
              <a:prstGeom prst="rect">
                <a:avLst/>
              </a:prstGeom>
              <a:solidFill>
                <a:schemeClr val="bg1"/>
              </a:solidFill>
              <a:ln>
                <a:noFill/>
              </a:ln>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900" dirty="0">
                    <a:solidFill>
                      <a:srgbClr val="000000"/>
                    </a:solidFill>
                    <a:latin typeface="Arial" panose="020B0604020202020204" pitchFamily="34" charset="0"/>
                    <a:cs typeface="Arial" panose="020B0604020202020204" pitchFamily="34" charset="0"/>
                  </a:rPr>
                  <a:t>≥ 5,5 m</a:t>
                </a:r>
              </a:p>
            </p:txBody>
          </p:sp>
          <p:cxnSp>
            <p:nvCxnSpPr>
              <p:cNvPr id="11" name="Suora yhdysviiva 387">
                <a:extLst>
                  <a:ext uri="{FF2B5EF4-FFF2-40B4-BE49-F238E27FC236}">
                    <a16:creationId xmlns:a16="http://schemas.microsoft.com/office/drawing/2014/main" id="{86BA7240-EE42-D706-C78D-1BED6E0C1343}"/>
                  </a:ext>
                </a:extLst>
              </p:cNvPr>
              <p:cNvCxnSpPr>
                <a:cxnSpLocks noChangeShapeType="1"/>
              </p:cNvCxnSpPr>
              <p:nvPr/>
            </p:nvCxnSpPr>
            <p:spPr bwMode="auto">
              <a:xfrm flipV="1">
                <a:off x="3037916" y="5457000"/>
                <a:ext cx="58385" cy="5338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12" name="Suora yhdysviiva 387">
                <a:extLst>
                  <a:ext uri="{FF2B5EF4-FFF2-40B4-BE49-F238E27FC236}">
                    <a16:creationId xmlns:a16="http://schemas.microsoft.com/office/drawing/2014/main" id="{434C0BF0-8563-D41B-B0CE-71985BE48BD1}"/>
                  </a:ext>
                </a:extLst>
              </p:cNvPr>
              <p:cNvCxnSpPr>
                <a:cxnSpLocks noChangeShapeType="1"/>
              </p:cNvCxnSpPr>
              <p:nvPr/>
            </p:nvCxnSpPr>
            <p:spPr bwMode="auto">
              <a:xfrm flipV="1">
                <a:off x="3636789" y="5460343"/>
                <a:ext cx="58384" cy="5338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grpSp>
        <p:sp>
          <p:nvSpPr>
            <p:cNvPr id="13" name="Suorakulmio 211">
              <a:extLst>
                <a:ext uri="{FF2B5EF4-FFF2-40B4-BE49-F238E27FC236}">
                  <a16:creationId xmlns:a16="http://schemas.microsoft.com/office/drawing/2014/main" id="{259C52F1-6665-95BB-8380-2156FFAD1AA7}"/>
                </a:ext>
              </a:extLst>
            </p:cNvPr>
            <p:cNvSpPr>
              <a:spLocks noChangeArrowheads="1"/>
            </p:cNvSpPr>
            <p:nvPr/>
          </p:nvSpPr>
          <p:spPr bwMode="auto">
            <a:xfrm>
              <a:off x="3255494" y="4738066"/>
              <a:ext cx="389505" cy="138499"/>
            </a:xfrm>
            <a:prstGeom prst="rect">
              <a:avLst/>
            </a:prstGeom>
            <a:solidFill>
              <a:schemeClr val="bg1"/>
            </a:solidFill>
            <a:ln>
              <a:noFill/>
            </a:ln>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900" dirty="0">
                  <a:solidFill>
                    <a:srgbClr val="000000"/>
                  </a:solidFill>
                  <a:latin typeface="Arial" panose="020B0604020202020204" pitchFamily="34" charset="0"/>
                  <a:cs typeface="Arial" panose="020B0604020202020204" pitchFamily="34" charset="0"/>
                </a:rPr>
                <a:t>≥ 3,0 m</a:t>
              </a:r>
            </a:p>
          </p:txBody>
        </p:sp>
      </p:grpSp>
      <p:sp>
        <p:nvSpPr>
          <p:cNvPr id="3" name="Suorakulmio 244">
            <a:extLst>
              <a:ext uri="{FF2B5EF4-FFF2-40B4-BE49-F238E27FC236}">
                <a16:creationId xmlns:a16="http://schemas.microsoft.com/office/drawing/2014/main" id="{34FF9C5E-AC0D-CE5E-89C5-8746E08288C2}"/>
              </a:ext>
            </a:extLst>
          </p:cNvPr>
          <p:cNvSpPr>
            <a:spLocks noChangeArrowheads="1"/>
          </p:cNvSpPr>
          <p:nvPr/>
        </p:nvSpPr>
        <p:spPr bwMode="auto">
          <a:xfrm>
            <a:off x="4676064" y="4810436"/>
            <a:ext cx="1272936" cy="33855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spcBef>
                <a:spcPct val="0"/>
              </a:spcBef>
            </a:pPr>
            <a:r>
              <a:rPr lang="fi-FI" altLang="fi-FI" sz="800" dirty="0">
                <a:solidFill>
                  <a:srgbClr val="000000"/>
                </a:solidFill>
                <a:latin typeface="Arial" panose="020B0604020202020204" pitchFamily="34" charset="0"/>
                <a:cs typeface="Arial" panose="020B0604020202020204" pitchFamily="34" charset="0"/>
              </a:rPr>
              <a:t>Rajoitetun alueen </a:t>
            </a:r>
            <a:br>
              <a:rPr lang="fi-FI" altLang="fi-FI" sz="800" dirty="0">
                <a:solidFill>
                  <a:srgbClr val="000000"/>
                </a:solidFill>
                <a:latin typeface="Arial" panose="020B0604020202020204" pitchFamily="34" charset="0"/>
                <a:cs typeface="Arial" panose="020B0604020202020204" pitchFamily="34" charset="0"/>
              </a:rPr>
            </a:br>
            <a:r>
              <a:rPr lang="fi-FI" altLang="fi-FI" sz="800" dirty="0">
                <a:solidFill>
                  <a:srgbClr val="000000"/>
                </a:solidFill>
                <a:latin typeface="Arial" panose="020B0604020202020204" pitchFamily="34" charset="0"/>
                <a:cs typeface="Arial" panose="020B0604020202020204" pitchFamily="34" charset="0"/>
              </a:rPr>
              <a:t>pituus enintään 1,5 km.</a:t>
            </a:r>
          </a:p>
        </p:txBody>
      </p:sp>
      <p:sp>
        <p:nvSpPr>
          <p:cNvPr id="4" name="Text Box 3">
            <a:extLst>
              <a:ext uri="{FF2B5EF4-FFF2-40B4-BE49-F238E27FC236}">
                <a16:creationId xmlns:a16="http://schemas.microsoft.com/office/drawing/2014/main" id="{86F35274-FB9B-8C31-171D-358245173A76}"/>
              </a:ext>
            </a:extLst>
          </p:cNvPr>
          <p:cNvSpPr txBox="1">
            <a:spLocks noChangeArrowheads="1"/>
          </p:cNvSpPr>
          <p:nvPr/>
        </p:nvSpPr>
        <p:spPr bwMode="auto">
          <a:xfrm>
            <a:off x="621000" y="129000"/>
            <a:ext cx="6745391"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1400" b="1" dirty="0">
                <a:latin typeface="Arial" panose="020B0604020202020204" pitchFamily="34" charset="0"/>
                <a:cs typeface="Arial" panose="020B0604020202020204" pitchFamily="34" charset="0"/>
              </a:rPr>
              <a:t>LIIKENTEENOHJAUSSUUNNITELMA</a:t>
            </a:r>
          </a:p>
          <a:p>
            <a:pPr>
              <a:spcBef>
                <a:spcPct val="0"/>
              </a:spcBef>
              <a:buNone/>
            </a:pPr>
            <a:r>
              <a:rPr lang="fi-FI" altLang="fi-FI" sz="1300" dirty="0">
                <a:latin typeface="Arial" panose="020B0604020202020204" pitchFamily="34" charset="0"/>
                <a:cs typeface="Arial" panose="020B0604020202020204" pitchFamily="34" charset="0"/>
              </a:rPr>
              <a:t>Liikkuva työ osittain ajoradalla.</a:t>
            </a:r>
            <a:br>
              <a:rPr lang="fi-FI" altLang="fi-FI" sz="1300" dirty="0">
                <a:latin typeface="Arial" panose="020B0604020202020204" pitchFamily="34" charset="0"/>
                <a:cs typeface="Arial" panose="020B0604020202020204" pitchFamily="34" charset="0"/>
              </a:rPr>
            </a:br>
            <a:r>
              <a:rPr lang="fi-FI" altLang="fi-FI" sz="1300" dirty="0">
                <a:latin typeface="Arial" panose="020B0604020202020204" pitchFamily="34" charset="0"/>
                <a:cs typeface="Arial" panose="020B0604020202020204" pitchFamily="34" charset="0"/>
              </a:rPr>
              <a:t>Käytettävissä olevan TIEN leveys </a:t>
            </a:r>
            <a:r>
              <a:rPr lang="fi-FI" altLang="fi-FI" sz="1300" dirty="0">
                <a:solidFill>
                  <a:srgbClr val="000000"/>
                </a:solidFill>
                <a:latin typeface="Arial" panose="020B0604020202020204" pitchFamily="34" charset="0"/>
                <a:cs typeface="Arial" panose="020B0604020202020204" pitchFamily="34" charset="0"/>
              </a:rPr>
              <a:t>≥ 5,5 metriä TAI käytettävissä </a:t>
            </a:r>
            <a:br>
              <a:rPr lang="fi-FI" altLang="fi-FI" sz="1300" dirty="0">
                <a:solidFill>
                  <a:srgbClr val="000000"/>
                </a:solidFill>
                <a:latin typeface="Arial" panose="020B0604020202020204" pitchFamily="34" charset="0"/>
                <a:cs typeface="Arial" panose="020B0604020202020204" pitchFamily="34" charset="0"/>
              </a:rPr>
            </a:br>
            <a:r>
              <a:rPr lang="fi-FI" altLang="fi-FI" sz="1300" dirty="0">
                <a:solidFill>
                  <a:srgbClr val="000000"/>
                </a:solidFill>
                <a:latin typeface="Arial" panose="020B0604020202020204" pitchFamily="34" charset="0"/>
                <a:cs typeface="Arial" panose="020B0604020202020204" pitchFamily="34" charset="0"/>
              </a:rPr>
              <a:t>oleva AJOKAISTAN leveys ≥ 3,0 metriä.</a:t>
            </a:r>
            <a:endParaRPr lang="fi-FI" altLang="fi-FI" sz="1300" dirty="0">
              <a:latin typeface="Arial" panose="020B0604020202020204" pitchFamily="34" charset="0"/>
              <a:cs typeface="Arial" panose="020B0604020202020204" pitchFamily="34" charset="0"/>
            </a:endParaRPr>
          </a:p>
          <a:p>
            <a:pPr>
              <a:spcBef>
                <a:spcPct val="0"/>
              </a:spcBef>
              <a:buNone/>
            </a:pPr>
            <a:r>
              <a:rPr lang="fi-FI" altLang="fi-FI" sz="1300" dirty="0">
                <a:latin typeface="Arial" panose="020B0604020202020204" pitchFamily="34" charset="0"/>
                <a:cs typeface="Arial" panose="020B0604020202020204" pitchFamily="34" charset="0"/>
              </a:rPr>
              <a:t>Tiekohtainen nopeusrajoitus 60 km/h </a:t>
            </a:r>
            <a:r>
              <a:rPr lang="fi-FI" altLang="fi-FI" sz="1300" dirty="0">
                <a:latin typeface="Arial" panose="020B0604020202020204" pitchFamily="34" charset="0"/>
                <a:cs typeface="Arial" panose="020B0604020202020204" pitchFamily="34" charset="0"/>
                <a:sym typeface="Wingdings" panose="05000000000000000000" pitchFamily="2" charset="2"/>
              </a:rPr>
              <a:t></a:t>
            </a:r>
            <a:r>
              <a:rPr lang="fi-FI" altLang="fi-FI" sz="1300" dirty="0">
                <a:latin typeface="Arial" panose="020B0604020202020204" pitchFamily="34" charset="0"/>
                <a:cs typeface="Arial" panose="020B0604020202020204" pitchFamily="34" charset="0"/>
              </a:rPr>
              <a:t> 50 km/h.</a:t>
            </a:r>
          </a:p>
        </p:txBody>
      </p:sp>
    </p:spTree>
    <p:extLst>
      <p:ext uri="{BB962C8B-B14F-4D97-AF65-F5344CB8AC3E}">
        <p14:creationId xmlns:p14="http://schemas.microsoft.com/office/powerpoint/2010/main" val="1459595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r="-1000"/>
          </a:stretch>
        </a:blipFill>
        <a:effectLst/>
      </p:bgPr>
    </p:bg>
    <p:spTree>
      <p:nvGrpSpPr>
        <p:cNvPr id="1" name=""/>
        <p:cNvGrpSpPr/>
        <p:nvPr/>
      </p:nvGrpSpPr>
      <p:grpSpPr>
        <a:xfrm>
          <a:off x="0" y="0"/>
          <a:ext cx="0" cy="0"/>
          <a:chOff x="0" y="0"/>
          <a:chExt cx="0" cy="0"/>
        </a:xfrm>
      </p:grpSpPr>
      <p:sp>
        <p:nvSpPr>
          <p:cNvPr id="235" name="Suorakulmio 244"/>
          <p:cNvSpPr>
            <a:spLocks noChangeArrowheads="1"/>
          </p:cNvSpPr>
          <p:nvPr/>
        </p:nvSpPr>
        <p:spPr bwMode="auto">
          <a:xfrm>
            <a:off x="3388809" y="4811716"/>
            <a:ext cx="1795000" cy="2308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900" b="1" dirty="0">
                <a:solidFill>
                  <a:srgbClr val="000000"/>
                </a:solidFill>
                <a:latin typeface="Arial" panose="020B0604020202020204" pitchFamily="34" charset="0"/>
                <a:cs typeface="Arial" panose="020B0604020202020204" pitchFamily="34" charset="0"/>
              </a:rPr>
              <a:t>Työalue</a:t>
            </a:r>
          </a:p>
        </p:txBody>
      </p:sp>
      <p:grpSp>
        <p:nvGrpSpPr>
          <p:cNvPr id="112" name="Ryhmä 111"/>
          <p:cNvGrpSpPr/>
          <p:nvPr/>
        </p:nvGrpSpPr>
        <p:grpSpPr>
          <a:xfrm>
            <a:off x="1341724" y="6464300"/>
            <a:ext cx="4849827" cy="2308881"/>
            <a:chOff x="1319865" y="6726052"/>
            <a:chExt cx="4849827" cy="2308881"/>
          </a:xfrm>
        </p:grpSpPr>
        <p:grpSp>
          <p:nvGrpSpPr>
            <p:cNvPr id="113" name="Ryhmä 112"/>
            <p:cNvGrpSpPr/>
            <p:nvPr/>
          </p:nvGrpSpPr>
          <p:grpSpPr>
            <a:xfrm rot="10800000">
              <a:off x="1737112" y="6726052"/>
              <a:ext cx="4432580" cy="2308881"/>
              <a:chOff x="682454" y="1752979"/>
              <a:chExt cx="4432580" cy="2308881"/>
            </a:xfrm>
          </p:grpSpPr>
          <p:pic>
            <p:nvPicPr>
              <p:cNvPr id="115" name="Kuva 2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3739294" y="1845621"/>
                <a:ext cx="142025"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6"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2984525" y="1845754"/>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7" name="Ryhmä 116"/>
              <p:cNvGrpSpPr/>
              <p:nvPr/>
            </p:nvGrpSpPr>
            <p:grpSpPr>
              <a:xfrm>
                <a:off x="682454" y="1752979"/>
                <a:ext cx="4432580" cy="2308881"/>
                <a:chOff x="682454" y="1752979"/>
                <a:chExt cx="4432580" cy="2308881"/>
              </a:xfrm>
            </p:grpSpPr>
            <p:grpSp>
              <p:nvGrpSpPr>
                <p:cNvPr id="118" name="Ryhmä 117"/>
                <p:cNvGrpSpPr/>
                <p:nvPr/>
              </p:nvGrpSpPr>
              <p:grpSpPr>
                <a:xfrm rot="10800000">
                  <a:off x="682454" y="1752979"/>
                  <a:ext cx="520712" cy="2308881"/>
                  <a:chOff x="3496527" y="6317028"/>
                  <a:chExt cx="520712" cy="2308881"/>
                </a:xfrm>
              </p:grpSpPr>
              <p:cxnSp>
                <p:nvCxnSpPr>
                  <p:cNvPr id="141" name="Suora yhdysviiva 140"/>
                  <p:cNvCxnSpPr/>
                  <p:nvPr/>
                </p:nvCxnSpPr>
                <p:spPr>
                  <a:xfrm flipV="1">
                    <a:off x="3568527" y="6391398"/>
                    <a:ext cx="1266" cy="21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Suora yhdysviiva 141"/>
                  <p:cNvCxnSpPr/>
                  <p:nvPr/>
                </p:nvCxnSpPr>
                <p:spPr>
                  <a:xfrm rot="10800000">
                    <a:off x="3496527" y="6393879"/>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 name="Suora yhdysviiva 143"/>
                  <p:cNvCxnSpPr/>
                  <p:nvPr/>
                </p:nvCxnSpPr>
                <p:spPr>
                  <a:xfrm rot="10800000">
                    <a:off x="3496527" y="8551398"/>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5" name="Tekstiruutu 144"/>
                  <p:cNvSpPr txBox="1"/>
                  <p:nvPr/>
                </p:nvSpPr>
                <p:spPr>
                  <a:xfrm>
                    <a:off x="3647863" y="6317028"/>
                    <a:ext cx="226924"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146" name="Tekstiruutu 145"/>
                  <p:cNvSpPr txBox="1"/>
                  <p:nvPr/>
                </p:nvSpPr>
                <p:spPr>
                  <a:xfrm>
                    <a:off x="3662886" y="8472021"/>
                    <a:ext cx="354353"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grpSp>
            <p:grpSp>
              <p:nvGrpSpPr>
                <p:cNvPr id="120" name="Ryhmä 119"/>
                <p:cNvGrpSpPr/>
                <p:nvPr/>
              </p:nvGrpSpPr>
              <p:grpSpPr>
                <a:xfrm rot="10800000">
                  <a:off x="1765476" y="1845621"/>
                  <a:ext cx="3349558" cy="537238"/>
                  <a:chOff x="1743213" y="8356303"/>
                  <a:chExt cx="3349558" cy="537238"/>
                </a:xfrm>
              </p:grpSpPr>
              <p:grpSp>
                <p:nvGrpSpPr>
                  <p:cNvPr id="123" name="Ryhmä 122"/>
                  <p:cNvGrpSpPr/>
                  <p:nvPr/>
                </p:nvGrpSpPr>
                <p:grpSpPr>
                  <a:xfrm rot="10800000">
                    <a:off x="2877130" y="8828453"/>
                    <a:ext cx="1103988" cy="65088"/>
                    <a:chOff x="2883462" y="2085031"/>
                    <a:chExt cx="1103988" cy="65088"/>
                  </a:xfrm>
                </p:grpSpPr>
                <p:pic>
                  <p:nvPicPr>
                    <p:cNvPr id="134"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883462"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5"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3896963"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132" name="Suora yhdysviiva 131"/>
                  <p:cNvCxnSpPr>
                    <a:stCxn id="135" idx="2"/>
                    <a:endCxn id="130" idx="2"/>
                  </p:cNvCxnSpPr>
                  <p:nvPr/>
                </p:nvCxnSpPr>
                <p:spPr>
                  <a:xfrm rot="10800000">
                    <a:off x="1996340" y="8800382"/>
                    <a:ext cx="926034"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130" name="Kuva 129"/>
                  <p:cNvPicPr>
                    <a:picLocks noChangeAspect="1"/>
                  </p:cNvPicPr>
                  <p:nvPr/>
                </p:nvPicPr>
                <p:blipFill>
                  <a:blip r:embed="rId6">
                    <a:extLst>
                      <a:ext uri="{28A0092B-C50C-407E-A947-70E740481C1C}">
                        <a14:useLocalDpi xmlns:a14="http://schemas.microsoft.com/office/drawing/2010/main" val="0"/>
                      </a:ext>
                    </a:extLst>
                  </a:blip>
                  <a:srcRect/>
                  <a:stretch/>
                </p:blipFill>
                <p:spPr>
                  <a:xfrm>
                    <a:off x="1743213" y="8356303"/>
                    <a:ext cx="506254" cy="443816"/>
                  </a:xfrm>
                  <a:prstGeom prst="rect">
                    <a:avLst/>
                  </a:prstGeom>
                </p:spPr>
              </p:pic>
              <p:pic>
                <p:nvPicPr>
                  <p:cNvPr id="127" name="Kuva 126"/>
                  <p:cNvPicPr>
                    <a:picLocks noChangeAspect="1"/>
                  </p:cNvPicPr>
                  <p:nvPr/>
                </p:nvPicPr>
                <p:blipFill>
                  <a:blip r:embed="rId6">
                    <a:extLst>
                      <a:ext uri="{28A0092B-C50C-407E-A947-70E740481C1C}">
                        <a14:useLocalDpi xmlns:a14="http://schemas.microsoft.com/office/drawing/2010/main" val="0"/>
                      </a:ext>
                    </a:extLst>
                  </a:blip>
                  <a:srcRect/>
                  <a:stretch/>
                </p:blipFill>
                <p:spPr>
                  <a:xfrm>
                    <a:off x="4586517" y="8361602"/>
                    <a:ext cx="506254" cy="443816"/>
                  </a:xfrm>
                  <a:prstGeom prst="rect">
                    <a:avLst/>
                  </a:prstGeom>
                </p:spPr>
              </p:pic>
              <p:cxnSp>
                <p:nvCxnSpPr>
                  <p:cNvPr id="128" name="Suora yhdysviiva 127"/>
                  <p:cNvCxnSpPr>
                    <a:stCxn id="127" idx="2"/>
                    <a:endCxn id="134" idx="2"/>
                  </p:cNvCxnSpPr>
                  <p:nvPr/>
                </p:nvCxnSpPr>
                <p:spPr>
                  <a:xfrm flipH="1">
                    <a:off x="3935875" y="8805681"/>
                    <a:ext cx="903769" cy="8786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21" name="Picture 134" descr="T:\tie2014\1510014798_Liikenne tietyomaalla\Suunnittelu\Tienrakennustyömaat\Powerpoint\työ\png - värieroteltu\valo-0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56352"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 name="Picture 134" descr="T:\tie2014\1510014798_Liikenne tietyomaalla\Suunnittelu\Tienrakennustyömaat\Powerpoint\työ\png - värieroteltu\valo-0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32584" y="2395513"/>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114" name="Suora yhdysviiva 113"/>
            <p:cNvCxnSpPr>
              <a:cxnSpLocks/>
            </p:cNvCxnSpPr>
            <p:nvPr/>
          </p:nvCxnSpPr>
          <p:spPr>
            <a:xfrm>
              <a:off x="1319865" y="6795733"/>
              <a:ext cx="4336288" cy="4689"/>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nvGrpSpPr>
          <p:cNvPr id="226" name="Ryhmä 225"/>
          <p:cNvGrpSpPr/>
          <p:nvPr/>
        </p:nvGrpSpPr>
        <p:grpSpPr>
          <a:xfrm rot="10800000">
            <a:off x="686067" y="1752447"/>
            <a:ext cx="4849828" cy="2308881"/>
            <a:chOff x="1319864" y="6726052"/>
            <a:chExt cx="4849828" cy="2308881"/>
          </a:xfrm>
        </p:grpSpPr>
        <p:grpSp>
          <p:nvGrpSpPr>
            <p:cNvPr id="228" name="Ryhmä 227"/>
            <p:cNvGrpSpPr/>
            <p:nvPr/>
          </p:nvGrpSpPr>
          <p:grpSpPr>
            <a:xfrm rot="10800000">
              <a:off x="1737112" y="6726052"/>
              <a:ext cx="4432580" cy="2308881"/>
              <a:chOff x="682454" y="1752979"/>
              <a:chExt cx="4432580" cy="2308881"/>
            </a:xfrm>
          </p:grpSpPr>
          <p:pic>
            <p:nvPicPr>
              <p:cNvPr id="230" name="Kuva 2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3739294" y="1845621"/>
                <a:ext cx="142025"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1"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2984525" y="1845754"/>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32" name="Ryhmä 231"/>
              <p:cNvGrpSpPr/>
              <p:nvPr/>
            </p:nvGrpSpPr>
            <p:grpSpPr>
              <a:xfrm>
                <a:off x="682454" y="1752979"/>
                <a:ext cx="4432580" cy="2308881"/>
                <a:chOff x="682454" y="1752979"/>
                <a:chExt cx="4432580" cy="2308881"/>
              </a:xfrm>
            </p:grpSpPr>
            <p:grpSp>
              <p:nvGrpSpPr>
                <p:cNvPr id="233" name="Ryhmä 232"/>
                <p:cNvGrpSpPr/>
                <p:nvPr/>
              </p:nvGrpSpPr>
              <p:grpSpPr>
                <a:xfrm rot="10800000">
                  <a:off x="682454" y="1752979"/>
                  <a:ext cx="520712" cy="2308881"/>
                  <a:chOff x="3496527" y="6317028"/>
                  <a:chExt cx="520712" cy="2308881"/>
                </a:xfrm>
              </p:grpSpPr>
              <p:cxnSp>
                <p:nvCxnSpPr>
                  <p:cNvPr id="274" name="Suora yhdysviiva 273"/>
                  <p:cNvCxnSpPr/>
                  <p:nvPr/>
                </p:nvCxnSpPr>
                <p:spPr>
                  <a:xfrm flipV="1">
                    <a:off x="3568527" y="6391398"/>
                    <a:ext cx="1266" cy="21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5" name="Suora yhdysviiva 274"/>
                  <p:cNvCxnSpPr/>
                  <p:nvPr/>
                </p:nvCxnSpPr>
                <p:spPr>
                  <a:xfrm rot="10800000">
                    <a:off x="3496527" y="6393879"/>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6" name="Suora yhdysviiva 275"/>
                  <p:cNvCxnSpPr/>
                  <p:nvPr/>
                </p:nvCxnSpPr>
                <p:spPr>
                  <a:xfrm rot="10800000">
                    <a:off x="3496527" y="8551398"/>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77" name="Tekstiruutu 276"/>
                  <p:cNvSpPr txBox="1"/>
                  <p:nvPr/>
                </p:nvSpPr>
                <p:spPr>
                  <a:xfrm>
                    <a:off x="3647863" y="6317028"/>
                    <a:ext cx="226924"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278" name="Tekstiruutu 277"/>
                  <p:cNvSpPr txBox="1"/>
                  <p:nvPr/>
                </p:nvSpPr>
                <p:spPr>
                  <a:xfrm>
                    <a:off x="3662886" y="8472021"/>
                    <a:ext cx="354353"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grpSp>
            <p:grpSp>
              <p:nvGrpSpPr>
                <p:cNvPr id="234" name="Ryhmä 233"/>
                <p:cNvGrpSpPr/>
                <p:nvPr/>
              </p:nvGrpSpPr>
              <p:grpSpPr>
                <a:xfrm rot="10800000">
                  <a:off x="1765476" y="1845621"/>
                  <a:ext cx="3349558" cy="537237"/>
                  <a:chOff x="1743213" y="8356304"/>
                  <a:chExt cx="3349558" cy="537237"/>
                </a:xfrm>
              </p:grpSpPr>
              <p:grpSp>
                <p:nvGrpSpPr>
                  <p:cNvPr id="267" name="Ryhmä 266"/>
                  <p:cNvGrpSpPr/>
                  <p:nvPr/>
                </p:nvGrpSpPr>
                <p:grpSpPr>
                  <a:xfrm rot="10800000">
                    <a:off x="2877130" y="8828453"/>
                    <a:ext cx="1103988" cy="65088"/>
                    <a:chOff x="2883462" y="2085031"/>
                    <a:chExt cx="1103988" cy="65088"/>
                  </a:xfrm>
                </p:grpSpPr>
                <p:pic>
                  <p:nvPicPr>
                    <p:cNvPr id="272"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883462"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3"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3896963"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268" name="Suora yhdysviiva 267"/>
                  <p:cNvCxnSpPr>
                    <a:stCxn id="273" idx="2"/>
                    <a:endCxn id="269" idx="2"/>
                  </p:cNvCxnSpPr>
                  <p:nvPr/>
                </p:nvCxnSpPr>
                <p:spPr>
                  <a:xfrm rot="10800000">
                    <a:off x="1996340" y="8800382"/>
                    <a:ext cx="926034"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269" name="Kuva 268"/>
                  <p:cNvPicPr>
                    <a:picLocks noChangeAspect="1"/>
                  </p:cNvPicPr>
                  <p:nvPr/>
                </p:nvPicPr>
                <p:blipFill>
                  <a:blip r:embed="rId6">
                    <a:extLst>
                      <a:ext uri="{28A0092B-C50C-407E-A947-70E740481C1C}">
                        <a14:useLocalDpi xmlns:a14="http://schemas.microsoft.com/office/drawing/2010/main" val="0"/>
                      </a:ext>
                    </a:extLst>
                  </a:blip>
                  <a:srcRect/>
                  <a:stretch/>
                </p:blipFill>
                <p:spPr>
                  <a:xfrm>
                    <a:off x="1743213" y="8356304"/>
                    <a:ext cx="506254" cy="443816"/>
                  </a:xfrm>
                  <a:prstGeom prst="rect">
                    <a:avLst/>
                  </a:prstGeom>
                </p:spPr>
              </p:pic>
              <p:pic>
                <p:nvPicPr>
                  <p:cNvPr id="270" name="Kuva 269"/>
                  <p:cNvPicPr>
                    <a:picLocks noChangeAspect="1"/>
                  </p:cNvPicPr>
                  <p:nvPr/>
                </p:nvPicPr>
                <p:blipFill>
                  <a:blip r:embed="rId6">
                    <a:extLst>
                      <a:ext uri="{28A0092B-C50C-407E-A947-70E740481C1C}">
                        <a14:useLocalDpi xmlns:a14="http://schemas.microsoft.com/office/drawing/2010/main" val="0"/>
                      </a:ext>
                    </a:extLst>
                  </a:blip>
                  <a:srcRect/>
                  <a:stretch/>
                </p:blipFill>
                <p:spPr>
                  <a:xfrm>
                    <a:off x="4586517" y="8361603"/>
                    <a:ext cx="506254" cy="443816"/>
                  </a:xfrm>
                  <a:prstGeom prst="rect">
                    <a:avLst/>
                  </a:prstGeom>
                </p:spPr>
              </p:pic>
              <p:cxnSp>
                <p:nvCxnSpPr>
                  <p:cNvPr id="271" name="Suora yhdysviiva 270"/>
                  <p:cNvCxnSpPr>
                    <a:stCxn id="270" idx="2"/>
                    <a:endCxn id="272" idx="2"/>
                  </p:cNvCxnSpPr>
                  <p:nvPr/>
                </p:nvCxnSpPr>
                <p:spPr>
                  <a:xfrm flipH="1">
                    <a:off x="3935875" y="8805681"/>
                    <a:ext cx="903769" cy="8786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265" name="Picture 134" descr="T:\tie2014\1510014798_Liikenne tietyomaalla\Suunnittelu\Tienrakennustyömaat\Powerpoint\työ\png - värieroteltu\valo-0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56352"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 name="Picture 134" descr="T:\tie2014\1510014798_Liikenne tietyomaalla\Suunnittelu\Tienrakennustyömaat\Powerpoint\työ\png - värieroteltu\valo-0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7184" y="2395513"/>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229" name="Suora yhdysviiva 228"/>
            <p:cNvCxnSpPr>
              <a:cxnSpLocks/>
            </p:cNvCxnSpPr>
            <p:nvPr/>
          </p:nvCxnSpPr>
          <p:spPr>
            <a:xfrm rot="10800000" flipH="1" flipV="1">
              <a:off x="1319864" y="6795732"/>
              <a:ext cx="4329116" cy="1"/>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95" name="Dian numeron paikkamerkki 5"/>
          <p:cNvSpPr txBox="1">
            <a:spLocks/>
          </p:cNvSpPr>
          <p:nvPr/>
        </p:nvSpPr>
        <p:spPr>
          <a:xfrm>
            <a:off x="2538285" y="9282163"/>
            <a:ext cx="1800000" cy="527403"/>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fi-FI" sz="1100" dirty="0"/>
              <a:t>2.10</a:t>
            </a:r>
          </a:p>
        </p:txBody>
      </p:sp>
      <p:pic>
        <p:nvPicPr>
          <p:cNvPr id="77" name="Kuva 76"/>
          <p:cNvPicPr>
            <a:picLocks noChangeAspect="1"/>
          </p:cNvPicPr>
          <p:nvPr/>
        </p:nvPicPr>
        <p:blipFill>
          <a:blip r:embed="rId8">
            <a:extLst>
              <a:ext uri="{28A0092B-C50C-407E-A947-70E740481C1C}">
                <a14:useLocalDpi xmlns:a14="http://schemas.microsoft.com/office/drawing/2010/main" val="0"/>
              </a:ext>
            </a:extLst>
          </a:blip>
          <a:srcRect/>
          <a:stretch/>
        </p:blipFill>
        <p:spPr>
          <a:xfrm>
            <a:off x="5164636" y="8115859"/>
            <a:ext cx="507600" cy="833205"/>
          </a:xfrm>
          <a:prstGeom prst="rect">
            <a:avLst/>
          </a:prstGeom>
        </p:spPr>
      </p:pic>
      <p:cxnSp>
        <p:nvCxnSpPr>
          <p:cNvPr id="78" name="Suora yhdysviiva 77"/>
          <p:cNvCxnSpPr/>
          <p:nvPr/>
        </p:nvCxnSpPr>
        <p:spPr>
          <a:xfrm rot="10800000" flipH="1">
            <a:off x="5048392" y="8115155"/>
            <a:ext cx="297185" cy="6211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79" name="Picture 134" descr="T:\tie2014\1510014798_Liikenne tietyomaalla\Suunnittelu\Tienrakennustyömaat\Powerpoint\työ\png - värieroteltu\valo-0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10800000">
            <a:off x="5342210" y="7928010"/>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Ryhmä 1"/>
          <p:cNvGrpSpPr/>
          <p:nvPr/>
        </p:nvGrpSpPr>
        <p:grpSpPr>
          <a:xfrm>
            <a:off x="1188098" y="7934469"/>
            <a:ext cx="737508" cy="1033754"/>
            <a:chOff x="1188098" y="8226569"/>
            <a:chExt cx="737508" cy="1033754"/>
          </a:xfrm>
        </p:grpSpPr>
        <p:pic>
          <p:nvPicPr>
            <p:cNvPr id="80" name="Kuva 79"/>
            <p:cNvPicPr>
              <a:picLocks noChangeAspect="1"/>
            </p:cNvPicPr>
            <p:nvPr/>
          </p:nvPicPr>
          <p:blipFill>
            <a:blip r:embed="rId8">
              <a:extLst>
                <a:ext uri="{28A0092B-C50C-407E-A947-70E740481C1C}">
                  <a14:useLocalDpi xmlns:a14="http://schemas.microsoft.com/office/drawing/2010/main" val="0"/>
                </a:ext>
              </a:extLst>
            </a:blip>
            <a:srcRect/>
            <a:stretch/>
          </p:blipFill>
          <p:spPr>
            <a:xfrm>
              <a:off x="1188098" y="8427118"/>
              <a:ext cx="507600" cy="833205"/>
            </a:xfrm>
            <a:prstGeom prst="rect">
              <a:avLst/>
            </a:prstGeom>
          </p:spPr>
        </p:pic>
        <p:pic>
          <p:nvPicPr>
            <p:cNvPr id="81" name="Picture 134" descr="T:\tie2014\1510014798_Liikenne tietyomaalla\Suunnittelu\Tienrakennustyömaat\Powerpoint\työ\png - värieroteltu\valo-0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10800000">
              <a:off x="1365672" y="8226569"/>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2" name="Suora yhdysviiva 81"/>
            <p:cNvCxnSpPr/>
            <p:nvPr/>
          </p:nvCxnSpPr>
          <p:spPr>
            <a:xfrm rot="10800000" flipH="1">
              <a:off x="1628421" y="8414177"/>
              <a:ext cx="297185" cy="6211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84" name="Kuva 83"/>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1193874" y="1549892"/>
            <a:ext cx="507600" cy="833205"/>
          </a:xfrm>
          <a:prstGeom prst="rect">
            <a:avLst/>
          </a:prstGeom>
        </p:spPr>
      </p:pic>
      <p:pic>
        <p:nvPicPr>
          <p:cNvPr id="85" name="Picture 134" descr="T:\tie2014\1510014798_Liikenne tietyomaalla\Suunnittelu\Tienrakennustyömaat\Powerpoint\työ\png - värieroteltu\valo-0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39748" y="2402499"/>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6" name="Suora yhdysviiva 85"/>
          <p:cNvCxnSpPr/>
          <p:nvPr/>
        </p:nvCxnSpPr>
        <p:spPr>
          <a:xfrm flipH="1">
            <a:off x="1520533" y="1762645"/>
            <a:ext cx="297185" cy="6211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87" name="Kuva 86"/>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5170412" y="1543433"/>
            <a:ext cx="507600" cy="833205"/>
          </a:xfrm>
          <a:prstGeom prst="rect">
            <a:avLst/>
          </a:prstGeom>
        </p:spPr>
      </p:pic>
      <p:pic>
        <p:nvPicPr>
          <p:cNvPr id="88" name="Picture 134" descr="T:\tie2014\1510014798_Liikenne tietyomaalla\Suunnittelu\Tienrakennustyömaat\Powerpoint\työ\png - värieroteltu\valo-0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16286" y="2396040"/>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9" name="Suora yhdysviiva 88"/>
          <p:cNvCxnSpPr/>
          <p:nvPr/>
        </p:nvCxnSpPr>
        <p:spPr>
          <a:xfrm flipH="1">
            <a:off x="4940504" y="1768423"/>
            <a:ext cx="297185" cy="6211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0" name="Suorakulmio 89">
            <a:extLst>
              <a:ext uri="{FF2B5EF4-FFF2-40B4-BE49-F238E27FC236}">
                <a16:creationId xmlns:a16="http://schemas.microsoft.com/office/drawing/2014/main" id="{F2181BE3-90CE-4714-928E-A409A7B761B7}"/>
              </a:ext>
            </a:extLst>
          </p:cNvPr>
          <p:cNvSpPr/>
          <p:nvPr/>
        </p:nvSpPr>
        <p:spPr>
          <a:xfrm>
            <a:off x="4692540" y="4316772"/>
            <a:ext cx="1356559" cy="83099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spcBef>
                <a:spcPct val="0"/>
              </a:spcBef>
            </a:pPr>
            <a:r>
              <a:rPr lang="fi-FI" altLang="fi-FI" sz="800" dirty="0">
                <a:solidFill>
                  <a:srgbClr val="000000"/>
                </a:solidFill>
                <a:latin typeface="Arial" panose="020B0604020202020204" pitchFamily="34" charset="0"/>
                <a:cs typeface="Arial" panose="020B0604020202020204" pitchFamily="34" charset="0"/>
              </a:rPr>
              <a:t>Liikkuvassa työssä käytetään aina hinattavaa varoituslaitetta tai työajoneuvon perään kiinnitettyä vastaavaa sulkuaitaa.</a:t>
            </a:r>
          </a:p>
        </p:txBody>
      </p:sp>
      <p:grpSp>
        <p:nvGrpSpPr>
          <p:cNvPr id="10" name="Ryhmä 9">
            <a:extLst>
              <a:ext uri="{FF2B5EF4-FFF2-40B4-BE49-F238E27FC236}">
                <a16:creationId xmlns:a16="http://schemas.microsoft.com/office/drawing/2014/main" id="{FEED56FF-A29C-37FD-C2CC-09A18D9D81F9}"/>
              </a:ext>
            </a:extLst>
          </p:cNvPr>
          <p:cNvGrpSpPr/>
          <p:nvPr/>
        </p:nvGrpSpPr>
        <p:grpSpPr>
          <a:xfrm>
            <a:off x="3037916" y="4519964"/>
            <a:ext cx="2012742" cy="1811709"/>
            <a:chOff x="3037916" y="4519964"/>
            <a:chExt cx="2012742" cy="1811709"/>
          </a:xfrm>
        </p:grpSpPr>
        <p:grpSp>
          <p:nvGrpSpPr>
            <p:cNvPr id="236" name="Ryhmä 235"/>
            <p:cNvGrpSpPr>
              <a:grpSpLocks noChangeAspect="1"/>
            </p:cNvGrpSpPr>
            <p:nvPr/>
          </p:nvGrpSpPr>
          <p:grpSpPr>
            <a:xfrm>
              <a:off x="3417395" y="4519964"/>
              <a:ext cx="1633263" cy="1811709"/>
              <a:chOff x="3313513" y="4692443"/>
              <a:chExt cx="1554327" cy="1724149"/>
            </a:xfrm>
          </p:grpSpPr>
          <p:pic>
            <p:nvPicPr>
              <p:cNvPr id="237" name="Kuva 23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122296" y="5502192"/>
                <a:ext cx="745544" cy="914400"/>
              </a:xfrm>
              <a:prstGeom prst="rect">
                <a:avLst/>
              </a:prstGeom>
            </p:spPr>
          </p:pic>
          <p:grpSp>
            <p:nvGrpSpPr>
              <p:cNvPr id="238" name="Ryhmä 237"/>
              <p:cNvGrpSpPr/>
              <p:nvPr/>
            </p:nvGrpSpPr>
            <p:grpSpPr>
              <a:xfrm>
                <a:off x="3313513" y="4692443"/>
                <a:ext cx="1471102" cy="1297114"/>
                <a:chOff x="3313513" y="4692443"/>
                <a:chExt cx="1471102" cy="1297114"/>
              </a:xfrm>
            </p:grpSpPr>
            <p:grpSp>
              <p:nvGrpSpPr>
                <p:cNvPr id="239" name="Ryhmä 173"/>
                <p:cNvGrpSpPr>
                  <a:grpSpLocks noChangeAspect="1"/>
                </p:cNvGrpSpPr>
                <p:nvPr/>
              </p:nvGrpSpPr>
              <p:grpSpPr bwMode="auto">
                <a:xfrm>
                  <a:off x="3493433" y="5319463"/>
                  <a:ext cx="356235" cy="501014"/>
                  <a:chOff x="2207620" y="5710128"/>
                  <a:chExt cx="297486" cy="417622"/>
                </a:xfrm>
              </p:grpSpPr>
              <p:pic>
                <p:nvPicPr>
                  <p:cNvPr id="259" name="Kuva 174"/>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2256466" y="5710128"/>
                    <a:ext cx="206883" cy="375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0" name="Picture 134" descr="T:\tie2014\1510014798_Liikenne tietyomaalla\Suunnittelu\Tienrakennustyömaat\Powerpoint\työ\png - värieroteltu\valo-0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420000">
                    <a:off x="2207620" y="5765107"/>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1" name="Picture 134" descr="T:\tie2014\1510014798_Liikenne tietyomaalla\Suunnittelu\Tienrakennustyömaat\Powerpoint\työ\png - värieroteltu\valo-0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420000">
                    <a:off x="2408593" y="5765106"/>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2" name="Picture 134" descr="T:\tie2014\1510014798_Liikenne tietyomaalla\Suunnittelu\Tienrakennustyömaat\Powerpoint\työ\png - värieroteltu\valo-0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420000">
                    <a:off x="2208037" y="6035764"/>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3" name="Picture 134" descr="T:\tie2014\1510014798_Liikenne tietyomaalla\Suunnittelu\Tienrakennustyömaat\Powerpoint\työ\png - värieroteltu\valo-0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420000">
                    <a:off x="2411506" y="6035764"/>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40" name="Ryhmä 179"/>
                <p:cNvGrpSpPr>
                  <a:grpSpLocks noChangeAspect="1"/>
                </p:cNvGrpSpPr>
                <p:nvPr/>
              </p:nvGrpSpPr>
              <p:grpSpPr bwMode="auto">
                <a:xfrm>
                  <a:off x="3553533" y="4692443"/>
                  <a:ext cx="249557" cy="451485"/>
                  <a:chOff x="2221105" y="5054220"/>
                  <a:chExt cx="206883" cy="375761"/>
                </a:xfrm>
              </p:grpSpPr>
              <p:pic>
                <p:nvPicPr>
                  <p:cNvPr id="257" name="Kuva 180"/>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2221105" y="5054220"/>
                    <a:ext cx="206883" cy="375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8" name="Picture 134" descr="T:\tie2014\1510014798_Liikenne tietyomaalla\Suunnittelu\Tienrakennustyömaat\Powerpoint\työ\png - värieroteltu\valo-0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420000">
                    <a:off x="2277745" y="5108140"/>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41" name="Ryhmä 240"/>
                <p:cNvGrpSpPr/>
                <p:nvPr/>
              </p:nvGrpSpPr>
              <p:grpSpPr>
                <a:xfrm>
                  <a:off x="3313513" y="5046059"/>
                  <a:ext cx="805102" cy="916591"/>
                  <a:chOff x="3464124" y="5074638"/>
                  <a:chExt cx="805102" cy="916591"/>
                </a:xfrm>
              </p:grpSpPr>
              <p:cxnSp>
                <p:nvCxnSpPr>
                  <p:cNvPr id="247" name="Suora yhdysviiva 387"/>
                  <p:cNvCxnSpPr>
                    <a:cxnSpLocks noChangeShapeType="1"/>
                  </p:cNvCxnSpPr>
                  <p:nvPr/>
                </p:nvCxnSpPr>
                <p:spPr bwMode="auto">
                  <a:xfrm flipH="1">
                    <a:off x="4010617" y="5988230"/>
                    <a:ext cx="258609" cy="2999"/>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grpSp>
                <p:nvGrpSpPr>
                  <p:cNvPr id="252" name="Ryhmä 251"/>
                  <p:cNvGrpSpPr/>
                  <p:nvPr/>
                </p:nvGrpSpPr>
                <p:grpSpPr>
                  <a:xfrm>
                    <a:off x="3464124" y="5074638"/>
                    <a:ext cx="261191" cy="54685"/>
                    <a:chOff x="2537960" y="4907574"/>
                    <a:chExt cx="261191" cy="54685"/>
                  </a:xfrm>
                </p:grpSpPr>
                <p:cxnSp>
                  <p:nvCxnSpPr>
                    <p:cNvPr id="253" name="Suora yhdysviiva 387"/>
                    <p:cNvCxnSpPr>
                      <a:cxnSpLocks noChangeShapeType="1"/>
                    </p:cNvCxnSpPr>
                    <p:nvPr/>
                  </p:nvCxnSpPr>
                  <p:spPr bwMode="auto">
                    <a:xfrm flipV="1">
                      <a:off x="2537960" y="4907574"/>
                      <a:ext cx="55563"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254" name="Suora yhdysviiva 387"/>
                    <p:cNvCxnSpPr>
                      <a:cxnSpLocks noChangeShapeType="1"/>
                    </p:cNvCxnSpPr>
                    <p:nvPr/>
                  </p:nvCxnSpPr>
                  <p:spPr bwMode="auto">
                    <a:xfrm>
                      <a:off x="2562601" y="4936606"/>
                      <a:ext cx="208146" cy="265"/>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255" name="Suora yhdysviiva 387"/>
                    <p:cNvCxnSpPr>
                      <a:cxnSpLocks noChangeShapeType="1"/>
                    </p:cNvCxnSpPr>
                    <p:nvPr/>
                  </p:nvCxnSpPr>
                  <p:spPr bwMode="auto">
                    <a:xfrm flipV="1">
                      <a:off x="2743589" y="4911459"/>
                      <a:ext cx="55562"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grpSp>
            </p:grpSp>
            <p:pic>
              <p:nvPicPr>
                <p:cNvPr id="242" name="Picture 24" descr="T:\tie2014\1510014798_Liikenne tietyomaalla\Suunnittelu\Tienrakennustyömaat\Powerpoint\rullat-01.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514902" y="5762864"/>
                  <a:ext cx="346708" cy="226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43" name="Ryhmä 35933"/>
                <p:cNvGrpSpPr>
                  <a:grpSpLocks/>
                </p:cNvGrpSpPr>
                <p:nvPr/>
              </p:nvGrpSpPr>
              <p:grpSpPr bwMode="auto">
                <a:xfrm>
                  <a:off x="4178028" y="5396961"/>
                  <a:ext cx="606587" cy="118397"/>
                  <a:chOff x="2794810" y="4002088"/>
                  <a:chExt cx="605427" cy="118397"/>
                </a:xfrm>
              </p:grpSpPr>
              <p:pic>
                <p:nvPicPr>
                  <p:cNvPr id="244" name="Picture 134" descr="T:\tie2014\1510014798_Liikenne tietyomaalla\Suunnittelu\Tienrakennustyömaat\Powerpoint\työ\png - värieroteltu\valo-0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420000">
                    <a:off x="2794810" y="4002088"/>
                    <a:ext cx="120567" cy="118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 name="Picture 134" descr="T:\tie2014\1510014798_Liikenne tietyomaalla\Suunnittelu\Tienrakennustyömaat\Powerpoint\työ\png - värieroteltu\valo-0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420000">
                    <a:off x="3279670" y="4002088"/>
                    <a:ext cx="120567" cy="118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grpSp>
          <p:nvGrpSpPr>
            <p:cNvPr id="8" name="Ryhmä 7">
              <a:extLst>
                <a:ext uri="{FF2B5EF4-FFF2-40B4-BE49-F238E27FC236}">
                  <a16:creationId xmlns:a16="http://schemas.microsoft.com/office/drawing/2014/main" id="{07061639-3108-BD34-47F5-F4BB5EB1F98B}"/>
                </a:ext>
              </a:extLst>
            </p:cNvPr>
            <p:cNvGrpSpPr/>
            <p:nvPr/>
          </p:nvGrpSpPr>
          <p:grpSpPr>
            <a:xfrm>
              <a:off x="3037916" y="5321509"/>
              <a:ext cx="657257" cy="192214"/>
              <a:chOff x="3037916" y="5321509"/>
              <a:chExt cx="657257" cy="192214"/>
            </a:xfrm>
          </p:grpSpPr>
          <p:cxnSp>
            <p:nvCxnSpPr>
              <p:cNvPr id="3" name="Suora yhdysviiva 387">
                <a:extLst>
                  <a:ext uri="{FF2B5EF4-FFF2-40B4-BE49-F238E27FC236}">
                    <a16:creationId xmlns:a16="http://schemas.microsoft.com/office/drawing/2014/main" id="{134CF9B2-C280-B63B-BDAD-C6027BFC3453}"/>
                  </a:ext>
                </a:extLst>
              </p:cNvPr>
              <p:cNvCxnSpPr>
                <a:cxnSpLocks noChangeShapeType="1"/>
              </p:cNvCxnSpPr>
              <p:nvPr/>
            </p:nvCxnSpPr>
            <p:spPr bwMode="auto">
              <a:xfrm>
                <a:off x="3069000" y="5482805"/>
                <a:ext cx="601810" cy="3249"/>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sp>
            <p:nvSpPr>
              <p:cNvPr id="4" name="Suorakulmio 211">
                <a:extLst>
                  <a:ext uri="{FF2B5EF4-FFF2-40B4-BE49-F238E27FC236}">
                    <a16:creationId xmlns:a16="http://schemas.microsoft.com/office/drawing/2014/main" id="{097F3C1E-DE3F-ACA2-DA7C-6219D30516A5}"/>
                  </a:ext>
                </a:extLst>
              </p:cNvPr>
              <p:cNvSpPr>
                <a:spLocks noChangeArrowheads="1"/>
              </p:cNvSpPr>
              <p:nvPr/>
            </p:nvSpPr>
            <p:spPr bwMode="auto">
              <a:xfrm>
                <a:off x="3189650" y="5321509"/>
                <a:ext cx="389505" cy="138499"/>
              </a:xfrm>
              <a:prstGeom prst="rect">
                <a:avLst/>
              </a:prstGeom>
              <a:solidFill>
                <a:schemeClr val="bg1"/>
              </a:solidFill>
              <a:ln>
                <a:noFill/>
              </a:ln>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900" dirty="0">
                    <a:solidFill>
                      <a:srgbClr val="000000"/>
                    </a:solidFill>
                    <a:latin typeface="Arial" panose="020B0604020202020204" pitchFamily="34" charset="0"/>
                    <a:cs typeface="Arial" panose="020B0604020202020204" pitchFamily="34" charset="0"/>
                  </a:rPr>
                  <a:t>≥ 5,5 m</a:t>
                </a:r>
              </a:p>
            </p:txBody>
          </p:sp>
          <p:cxnSp>
            <p:nvCxnSpPr>
              <p:cNvPr id="6" name="Suora yhdysviiva 387">
                <a:extLst>
                  <a:ext uri="{FF2B5EF4-FFF2-40B4-BE49-F238E27FC236}">
                    <a16:creationId xmlns:a16="http://schemas.microsoft.com/office/drawing/2014/main" id="{CC091F1C-FC66-67D7-11ED-17BF8F369AB0}"/>
                  </a:ext>
                </a:extLst>
              </p:cNvPr>
              <p:cNvCxnSpPr>
                <a:cxnSpLocks noChangeShapeType="1"/>
              </p:cNvCxnSpPr>
              <p:nvPr/>
            </p:nvCxnSpPr>
            <p:spPr bwMode="auto">
              <a:xfrm flipV="1">
                <a:off x="3037916" y="5457000"/>
                <a:ext cx="58385" cy="5338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7" name="Suora yhdysviiva 387">
                <a:extLst>
                  <a:ext uri="{FF2B5EF4-FFF2-40B4-BE49-F238E27FC236}">
                    <a16:creationId xmlns:a16="http://schemas.microsoft.com/office/drawing/2014/main" id="{9540D5CB-713F-E27C-6B0D-D036E56340BD}"/>
                  </a:ext>
                </a:extLst>
              </p:cNvPr>
              <p:cNvCxnSpPr>
                <a:cxnSpLocks noChangeShapeType="1"/>
              </p:cNvCxnSpPr>
              <p:nvPr/>
            </p:nvCxnSpPr>
            <p:spPr bwMode="auto">
              <a:xfrm flipV="1">
                <a:off x="3636789" y="5460343"/>
                <a:ext cx="58384" cy="5338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grpSp>
        <p:sp>
          <p:nvSpPr>
            <p:cNvPr id="9" name="Suorakulmio 211">
              <a:extLst>
                <a:ext uri="{FF2B5EF4-FFF2-40B4-BE49-F238E27FC236}">
                  <a16:creationId xmlns:a16="http://schemas.microsoft.com/office/drawing/2014/main" id="{1A4FFDBA-A296-FBC4-90E7-07DFF34CACCC}"/>
                </a:ext>
              </a:extLst>
            </p:cNvPr>
            <p:cNvSpPr>
              <a:spLocks noChangeArrowheads="1"/>
            </p:cNvSpPr>
            <p:nvPr/>
          </p:nvSpPr>
          <p:spPr bwMode="auto">
            <a:xfrm>
              <a:off x="3255494" y="4738066"/>
              <a:ext cx="389505" cy="138499"/>
            </a:xfrm>
            <a:prstGeom prst="rect">
              <a:avLst/>
            </a:prstGeom>
            <a:solidFill>
              <a:schemeClr val="bg1"/>
            </a:solidFill>
            <a:ln>
              <a:noFill/>
            </a:ln>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900" dirty="0">
                  <a:solidFill>
                    <a:srgbClr val="000000"/>
                  </a:solidFill>
                  <a:latin typeface="Arial" panose="020B0604020202020204" pitchFamily="34" charset="0"/>
                  <a:cs typeface="Arial" panose="020B0604020202020204" pitchFamily="34" charset="0"/>
                </a:rPr>
                <a:t>≥ 3,0 m</a:t>
              </a:r>
            </a:p>
          </p:txBody>
        </p:sp>
      </p:grpSp>
      <p:sp>
        <p:nvSpPr>
          <p:cNvPr id="5" name="Text Box 3">
            <a:extLst>
              <a:ext uri="{FF2B5EF4-FFF2-40B4-BE49-F238E27FC236}">
                <a16:creationId xmlns:a16="http://schemas.microsoft.com/office/drawing/2014/main" id="{55A48FC7-DA09-C312-1D40-0D43A05BB37A}"/>
              </a:ext>
            </a:extLst>
          </p:cNvPr>
          <p:cNvSpPr txBox="1">
            <a:spLocks noChangeArrowheads="1"/>
          </p:cNvSpPr>
          <p:nvPr/>
        </p:nvSpPr>
        <p:spPr bwMode="auto">
          <a:xfrm>
            <a:off x="621000" y="129000"/>
            <a:ext cx="6745391"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1400" b="1" dirty="0">
                <a:latin typeface="Arial" panose="020B0604020202020204" pitchFamily="34" charset="0"/>
                <a:cs typeface="Arial" panose="020B0604020202020204" pitchFamily="34" charset="0"/>
              </a:rPr>
              <a:t>LIIKENTEENOHJAUSSUUNNITELMA</a:t>
            </a:r>
          </a:p>
          <a:p>
            <a:pPr>
              <a:spcBef>
                <a:spcPct val="0"/>
              </a:spcBef>
              <a:buNone/>
            </a:pPr>
            <a:r>
              <a:rPr lang="fi-FI" altLang="fi-FI" sz="1300" dirty="0">
                <a:latin typeface="Arial" panose="020B0604020202020204" pitchFamily="34" charset="0"/>
                <a:cs typeface="Arial" panose="020B0604020202020204" pitchFamily="34" charset="0"/>
              </a:rPr>
              <a:t>Liikkuva työ osittain ajoradalla.</a:t>
            </a:r>
            <a:br>
              <a:rPr lang="fi-FI" altLang="fi-FI" sz="1300" dirty="0">
                <a:latin typeface="Arial" panose="020B0604020202020204" pitchFamily="34" charset="0"/>
                <a:cs typeface="Arial" panose="020B0604020202020204" pitchFamily="34" charset="0"/>
              </a:rPr>
            </a:br>
            <a:r>
              <a:rPr lang="fi-FI" altLang="fi-FI" sz="1300" dirty="0">
                <a:latin typeface="Arial" panose="020B0604020202020204" pitchFamily="34" charset="0"/>
                <a:cs typeface="Arial" panose="020B0604020202020204" pitchFamily="34" charset="0"/>
              </a:rPr>
              <a:t>Käytettävissä olevan TIEN leveys </a:t>
            </a:r>
            <a:r>
              <a:rPr lang="fi-FI" altLang="fi-FI" sz="1300" dirty="0">
                <a:solidFill>
                  <a:srgbClr val="000000"/>
                </a:solidFill>
                <a:latin typeface="Arial" panose="020B0604020202020204" pitchFamily="34" charset="0"/>
                <a:cs typeface="Arial" panose="020B0604020202020204" pitchFamily="34" charset="0"/>
              </a:rPr>
              <a:t>≥ 5,5 metriä TAI käytettävissä </a:t>
            </a:r>
            <a:br>
              <a:rPr lang="fi-FI" altLang="fi-FI" sz="1300" dirty="0">
                <a:solidFill>
                  <a:srgbClr val="000000"/>
                </a:solidFill>
                <a:latin typeface="Arial" panose="020B0604020202020204" pitchFamily="34" charset="0"/>
                <a:cs typeface="Arial" panose="020B0604020202020204" pitchFamily="34" charset="0"/>
              </a:rPr>
            </a:br>
            <a:r>
              <a:rPr lang="fi-FI" altLang="fi-FI" sz="1300" dirty="0">
                <a:solidFill>
                  <a:srgbClr val="000000"/>
                </a:solidFill>
                <a:latin typeface="Arial" panose="020B0604020202020204" pitchFamily="34" charset="0"/>
                <a:cs typeface="Arial" panose="020B0604020202020204" pitchFamily="34" charset="0"/>
              </a:rPr>
              <a:t>oleva AJOKAISTAN leveys ≥ 3,0 metriä.</a:t>
            </a:r>
            <a:endParaRPr lang="fi-FI" altLang="fi-FI" sz="1300" dirty="0">
              <a:latin typeface="Arial" panose="020B0604020202020204" pitchFamily="34" charset="0"/>
              <a:cs typeface="Arial" panose="020B0604020202020204" pitchFamily="34" charset="0"/>
            </a:endParaRPr>
          </a:p>
          <a:p>
            <a:pPr>
              <a:spcBef>
                <a:spcPct val="0"/>
              </a:spcBef>
              <a:buNone/>
            </a:pPr>
            <a:r>
              <a:rPr lang="fi-FI" altLang="fi-FI" sz="1300" dirty="0">
                <a:latin typeface="Arial" panose="020B0604020202020204" pitchFamily="34" charset="0"/>
                <a:cs typeface="Arial" panose="020B0604020202020204" pitchFamily="34" charset="0"/>
              </a:rPr>
              <a:t>Tiekohtainen nopeusrajoitus enintään 50 km/h.</a:t>
            </a:r>
          </a:p>
        </p:txBody>
      </p:sp>
    </p:spTree>
    <p:extLst>
      <p:ext uri="{BB962C8B-B14F-4D97-AF65-F5344CB8AC3E}">
        <p14:creationId xmlns:p14="http://schemas.microsoft.com/office/powerpoint/2010/main" val="3832371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r="-1000"/>
          </a:stretch>
        </a:blipFill>
        <a:effectLst/>
      </p:bgPr>
    </p:bg>
    <p:spTree>
      <p:nvGrpSpPr>
        <p:cNvPr id="1" name=""/>
        <p:cNvGrpSpPr/>
        <p:nvPr/>
      </p:nvGrpSpPr>
      <p:grpSpPr>
        <a:xfrm>
          <a:off x="0" y="0"/>
          <a:ext cx="0" cy="0"/>
          <a:chOff x="0" y="0"/>
          <a:chExt cx="0" cy="0"/>
        </a:xfrm>
      </p:grpSpPr>
      <p:sp>
        <p:nvSpPr>
          <p:cNvPr id="275" name="Suorakulmio 244"/>
          <p:cNvSpPr>
            <a:spLocks noChangeArrowheads="1"/>
          </p:cNvSpPr>
          <p:nvPr/>
        </p:nvSpPr>
        <p:spPr bwMode="auto">
          <a:xfrm>
            <a:off x="5119729" y="2282623"/>
            <a:ext cx="992867" cy="83099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800" dirty="0">
                <a:solidFill>
                  <a:srgbClr val="000000"/>
                </a:solidFill>
                <a:latin typeface="Arial" panose="020B0604020202020204" pitchFamily="34" charset="0"/>
                <a:cs typeface="Arial" panose="020B0604020202020204" pitchFamily="34" charset="0"/>
              </a:rPr>
              <a:t>Varoitusvilkut asetetaan pysäytyksestä varoittavien</a:t>
            </a:r>
          </a:p>
          <a:p>
            <a:pPr>
              <a:spcBef>
                <a:spcPct val="0"/>
              </a:spcBef>
              <a:buFontTx/>
              <a:buNone/>
            </a:pPr>
            <a:r>
              <a:rPr lang="fi-FI" altLang="fi-FI" sz="800" dirty="0">
                <a:solidFill>
                  <a:srgbClr val="000000"/>
                </a:solidFill>
                <a:latin typeface="Arial" panose="020B0604020202020204" pitchFamily="34" charset="0"/>
                <a:cs typeface="Arial" panose="020B0604020202020204" pitchFamily="34" charset="0"/>
              </a:rPr>
              <a:t>ennakkomerkkien</a:t>
            </a:r>
          </a:p>
          <a:p>
            <a:pPr>
              <a:spcBef>
                <a:spcPct val="0"/>
              </a:spcBef>
              <a:buFontTx/>
              <a:buNone/>
            </a:pPr>
            <a:r>
              <a:rPr lang="fi-FI" altLang="fi-FI" sz="800" dirty="0">
                <a:solidFill>
                  <a:srgbClr val="000000"/>
                </a:solidFill>
                <a:latin typeface="Arial" panose="020B0604020202020204" pitchFamily="34" charset="0"/>
                <a:cs typeface="Arial" panose="020B0604020202020204" pitchFamily="34" charset="0"/>
              </a:rPr>
              <a:t>yhteyteen.</a:t>
            </a:r>
          </a:p>
        </p:txBody>
      </p:sp>
      <p:sp>
        <p:nvSpPr>
          <p:cNvPr id="211" name="Suorakulmio 244"/>
          <p:cNvSpPr>
            <a:spLocks noChangeArrowheads="1"/>
          </p:cNvSpPr>
          <p:nvPr/>
        </p:nvSpPr>
        <p:spPr bwMode="auto">
          <a:xfrm>
            <a:off x="3388809" y="4811716"/>
            <a:ext cx="1795000" cy="2308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900" b="1" dirty="0">
                <a:solidFill>
                  <a:srgbClr val="000000"/>
                </a:solidFill>
                <a:latin typeface="Arial" panose="020B0604020202020204" pitchFamily="34" charset="0"/>
                <a:cs typeface="Arial" panose="020B0604020202020204" pitchFamily="34" charset="0"/>
              </a:rPr>
              <a:t>Työalue</a:t>
            </a:r>
          </a:p>
        </p:txBody>
      </p:sp>
      <p:grpSp>
        <p:nvGrpSpPr>
          <p:cNvPr id="4" name="Ryhmä 3"/>
          <p:cNvGrpSpPr/>
          <p:nvPr/>
        </p:nvGrpSpPr>
        <p:grpSpPr>
          <a:xfrm>
            <a:off x="803431" y="1443832"/>
            <a:ext cx="5331548" cy="2998353"/>
            <a:chOff x="803431" y="1443832"/>
            <a:chExt cx="5331548" cy="2998353"/>
          </a:xfrm>
        </p:grpSpPr>
        <p:pic>
          <p:nvPicPr>
            <p:cNvPr id="115" name="Kuva 2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3747648" y="2009233"/>
              <a:ext cx="142025"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6"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2994326" y="2010749"/>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7" name="Kuva 1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3228948" y="3830998"/>
              <a:ext cx="361950"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8"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3021800" y="3832617"/>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Ryhmä 2"/>
            <p:cNvGrpSpPr/>
            <p:nvPr/>
          </p:nvGrpSpPr>
          <p:grpSpPr>
            <a:xfrm>
              <a:off x="803431" y="1443832"/>
              <a:ext cx="5331548" cy="2730356"/>
              <a:chOff x="803431" y="1443832"/>
              <a:chExt cx="5331548" cy="2730356"/>
            </a:xfrm>
          </p:grpSpPr>
          <p:pic>
            <p:nvPicPr>
              <p:cNvPr id="113" name="Kuva 112"/>
              <p:cNvPicPr>
                <a:picLocks noChangeAspect="1"/>
              </p:cNvPicPr>
              <p:nvPr/>
            </p:nvPicPr>
            <p:blipFill>
              <a:blip r:embed="rId6">
                <a:extLst>
                  <a:ext uri="{28A0092B-C50C-407E-A947-70E740481C1C}">
                    <a14:useLocalDpi xmlns:a14="http://schemas.microsoft.com/office/drawing/2010/main" val="0"/>
                  </a:ext>
                </a:extLst>
              </a:blip>
              <a:srcRect/>
              <a:stretch/>
            </p:blipFill>
            <p:spPr>
              <a:xfrm rot="10800000">
                <a:off x="4552567" y="2296423"/>
                <a:ext cx="464400" cy="129053"/>
              </a:xfrm>
              <a:prstGeom prst="rect">
                <a:avLst/>
              </a:prstGeom>
            </p:spPr>
          </p:pic>
          <p:pic>
            <p:nvPicPr>
              <p:cNvPr id="114" name="Kuva 113"/>
              <p:cNvPicPr>
                <a:picLocks noChangeAspect="1"/>
              </p:cNvPicPr>
              <p:nvPr/>
            </p:nvPicPr>
            <p:blipFill>
              <a:blip r:embed="rId6">
                <a:extLst>
                  <a:ext uri="{28A0092B-C50C-407E-A947-70E740481C1C}">
                    <a14:useLocalDpi xmlns:a14="http://schemas.microsoft.com/office/drawing/2010/main" val="0"/>
                  </a:ext>
                </a:extLst>
              </a:blip>
              <a:srcRect/>
              <a:stretch/>
            </p:blipFill>
            <p:spPr>
              <a:xfrm rot="10800000">
                <a:off x="1866967" y="2296423"/>
                <a:ext cx="464400" cy="129053"/>
              </a:xfrm>
              <a:prstGeom prst="rect">
                <a:avLst/>
              </a:prstGeom>
            </p:spPr>
          </p:pic>
          <p:grpSp>
            <p:nvGrpSpPr>
              <p:cNvPr id="2" name="Ryhmä 1"/>
              <p:cNvGrpSpPr/>
              <p:nvPr/>
            </p:nvGrpSpPr>
            <p:grpSpPr>
              <a:xfrm>
                <a:off x="803431" y="1443832"/>
                <a:ext cx="5331548" cy="2730356"/>
                <a:chOff x="803431" y="1443832"/>
                <a:chExt cx="5331548" cy="2730356"/>
              </a:xfrm>
            </p:grpSpPr>
            <p:grpSp>
              <p:nvGrpSpPr>
                <p:cNvPr id="633" name="Ryhmä 632"/>
                <p:cNvGrpSpPr/>
                <p:nvPr/>
              </p:nvGrpSpPr>
              <p:grpSpPr>
                <a:xfrm rot="10800000">
                  <a:off x="803431" y="1443832"/>
                  <a:ext cx="5331548" cy="2730356"/>
                  <a:chOff x="732528" y="6641491"/>
                  <a:chExt cx="5331548" cy="2730356"/>
                </a:xfrm>
              </p:grpSpPr>
              <p:cxnSp>
                <p:nvCxnSpPr>
                  <p:cNvPr id="634" name="Suora yhdysviiva 633"/>
                  <p:cNvCxnSpPr>
                    <a:stCxn id="701" idx="2"/>
                    <a:endCxn id="656" idx="3"/>
                  </p:cNvCxnSpPr>
                  <p:nvPr/>
                </p:nvCxnSpPr>
                <p:spPr>
                  <a:xfrm flipH="1">
                    <a:off x="2746181" y="8019915"/>
                    <a:ext cx="197695" cy="162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37" name="Ryhmä 636"/>
                  <p:cNvGrpSpPr/>
                  <p:nvPr/>
                </p:nvGrpSpPr>
                <p:grpSpPr>
                  <a:xfrm rot="10800000">
                    <a:off x="4535989" y="8620024"/>
                    <a:ext cx="463349" cy="751823"/>
                    <a:chOff x="1717108" y="1853508"/>
                    <a:chExt cx="506254" cy="821441"/>
                  </a:xfrm>
                </p:grpSpPr>
                <p:pic>
                  <p:nvPicPr>
                    <p:cNvPr id="706" name="Kuva 705"/>
                    <p:cNvPicPr>
                      <a:picLocks noChangeAspect="1"/>
                    </p:cNvPicPr>
                    <p:nvPr/>
                  </p:nvPicPr>
                  <p:blipFill>
                    <a:blip r:embed="rId7">
                      <a:extLst>
                        <a:ext uri="{28A0092B-C50C-407E-A947-70E740481C1C}">
                          <a14:useLocalDpi xmlns:a14="http://schemas.microsoft.com/office/drawing/2010/main" val="0"/>
                        </a:ext>
                      </a:extLst>
                    </a:blip>
                    <a:srcRect/>
                    <a:stretch/>
                  </p:blipFill>
                  <p:spPr>
                    <a:xfrm rot="10800000">
                      <a:off x="1785791" y="1853508"/>
                      <a:ext cx="360045" cy="360045"/>
                    </a:xfrm>
                    <a:prstGeom prst="rect">
                      <a:avLst/>
                    </a:prstGeom>
                  </p:spPr>
                </p:pic>
                <p:pic>
                  <p:nvPicPr>
                    <p:cNvPr id="707" name="Kuva 706"/>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1717108" y="2231133"/>
                      <a:ext cx="506254" cy="443816"/>
                    </a:xfrm>
                    <a:prstGeom prst="rect">
                      <a:avLst/>
                    </a:prstGeom>
                  </p:spPr>
                </p:pic>
              </p:grpSp>
              <p:pic>
                <p:nvPicPr>
                  <p:cNvPr id="638" name="Kuva 637"/>
                  <p:cNvPicPr>
                    <a:picLocks noChangeAspect="1"/>
                  </p:cNvPicPr>
                  <p:nvPr/>
                </p:nvPicPr>
                <p:blipFill>
                  <a:blip r:embed="rId9">
                    <a:extLst>
                      <a:ext uri="{28A0092B-C50C-407E-A947-70E740481C1C}">
                        <a14:useLocalDpi xmlns:a14="http://schemas.microsoft.com/office/drawing/2010/main" val="0"/>
                      </a:ext>
                    </a:extLst>
                  </a:blip>
                  <a:srcRect/>
                  <a:stretch/>
                </p:blipFill>
                <p:spPr>
                  <a:xfrm>
                    <a:off x="4113409" y="7856996"/>
                    <a:ext cx="329095" cy="329095"/>
                  </a:xfrm>
                  <a:prstGeom prst="rect">
                    <a:avLst/>
                  </a:prstGeom>
                </p:spPr>
              </p:pic>
              <p:pic>
                <p:nvPicPr>
                  <p:cNvPr id="639" name="Kuva 638"/>
                  <p:cNvPicPr>
                    <a:picLocks noChangeAspect="1"/>
                  </p:cNvPicPr>
                  <p:nvPr/>
                </p:nvPicPr>
                <p:blipFill>
                  <a:blip r:embed="rId10">
                    <a:extLst>
                      <a:ext uri="{28A0092B-C50C-407E-A947-70E740481C1C}">
                        <a14:useLocalDpi xmlns:a14="http://schemas.microsoft.com/office/drawing/2010/main" val="0"/>
                      </a:ext>
                    </a:extLst>
                  </a:blip>
                  <a:srcRect/>
                  <a:stretch/>
                </p:blipFill>
                <p:spPr>
                  <a:xfrm>
                    <a:off x="4537466" y="7838837"/>
                    <a:ext cx="463349" cy="406202"/>
                  </a:xfrm>
                  <a:prstGeom prst="rect">
                    <a:avLst/>
                  </a:prstGeom>
                </p:spPr>
              </p:pic>
              <p:pic>
                <p:nvPicPr>
                  <p:cNvPr id="704" name="Kuva 703"/>
                  <p:cNvPicPr>
                    <a:picLocks noChangeAspect="1"/>
                  </p:cNvPicPr>
                  <p:nvPr/>
                </p:nvPicPr>
                <p:blipFill>
                  <a:blip r:embed="rId10">
                    <a:extLst>
                      <a:ext uri="{28A0092B-C50C-407E-A947-70E740481C1C}">
                        <a14:useLocalDpi xmlns:a14="http://schemas.microsoft.com/office/drawing/2010/main" val="0"/>
                      </a:ext>
                    </a:extLst>
                  </a:blip>
                  <a:srcRect/>
                  <a:stretch/>
                </p:blipFill>
                <p:spPr>
                  <a:xfrm>
                    <a:off x="4537467" y="7067998"/>
                    <a:ext cx="463349" cy="406202"/>
                  </a:xfrm>
                  <a:prstGeom prst="rect">
                    <a:avLst/>
                  </a:prstGeom>
                </p:spPr>
              </p:pic>
              <p:cxnSp>
                <p:nvCxnSpPr>
                  <p:cNvPr id="642" name="Suora yhdysviiva 641"/>
                  <p:cNvCxnSpPr/>
                  <p:nvPr/>
                </p:nvCxnSpPr>
                <p:spPr>
                  <a:xfrm rot="10800000">
                    <a:off x="4740714" y="8070391"/>
                    <a:ext cx="0" cy="0"/>
                  </a:xfrm>
                  <a:prstGeom prst="line">
                    <a:avLst/>
                  </a:prstGeom>
                </p:spPr>
                <p:style>
                  <a:lnRef idx="1">
                    <a:schemeClr val="accent1"/>
                  </a:lnRef>
                  <a:fillRef idx="0">
                    <a:schemeClr val="accent1"/>
                  </a:fillRef>
                  <a:effectRef idx="0">
                    <a:schemeClr val="accent1"/>
                  </a:effectRef>
                  <a:fontRef idx="minor">
                    <a:schemeClr val="tx1"/>
                  </a:fontRef>
                </p:style>
              </p:cxnSp>
              <p:pic>
                <p:nvPicPr>
                  <p:cNvPr id="643" name="Picture 134" descr="T:\tie2014\1510014798_Liikenne tietyomaalla\Suunnittelu\Tienrakennustyömaat\Powerpoint\työ\png - värieroteltu\valo-01.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676416" y="7686394"/>
                    <a:ext cx="168545" cy="165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44" name="Ryhmä 643"/>
                  <p:cNvGrpSpPr/>
                  <p:nvPr/>
                </p:nvGrpSpPr>
                <p:grpSpPr>
                  <a:xfrm rot="10800000">
                    <a:off x="732528" y="6641491"/>
                    <a:ext cx="5331548" cy="2723675"/>
                    <a:chOff x="553778" y="1860807"/>
                    <a:chExt cx="5825239" cy="2975884"/>
                  </a:xfrm>
                </p:grpSpPr>
                <p:grpSp>
                  <p:nvGrpSpPr>
                    <p:cNvPr id="648" name="Ryhmä 647"/>
                    <p:cNvGrpSpPr/>
                    <p:nvPr/>
                  </p:nvGrpSpPr>
                  <p:grpSpPr>
                    <a:xfrm>
                      <a:off x="2851976" y="2192624"/>
                      <a:ext cx="1156653" cy="1999993"/>
                      <a:chOff x="2851976" y="2192624"/>
                      <a:chExt cx="1156653" cy="1999993"/>
                    </a:xfrm>
                  </p:grpSpPr>
                  <p:pic>
                    <p:nvPicPr>
                      <p:cNvPr id="695" name="Kuva 114"/>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3909883" y="4127529"/>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6" name="Kuva 114"/>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rot="10800000">
                        <a:off x="2851976" y="3888629"/>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7" name="Kuva 114"/>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rot="10800000">
                        <a:off x="2858274" y="3330624"/>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8" name="Kuva 114"/>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rot="10800000">
                        <a:off x="2857700" y="2472364"/>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9" name="Kuva 114"/>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rot="10800000">
                        <a:off x="2858274" y="2194614"/>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0" name="Kuva 114"/>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rot="10800000">
                        <a:off x="3918142" y="3891263"/>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1" name="Kuva 114"/>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rot="10800000">
                        <a:off x="3917660" y="3330626"/>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2" name="Kuva 114"/>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rot="10800000">
                        <a:off x="3913273" y="2472364"/>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3" name="Kuva 114"/>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rot="10800000">
                        <a:off x="3913073" y="2192624"/>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49" name="Ryhmä 648"/>
                    <p:cNvGrpSpPr/>
                    <p:nvPr/>
                  </p:nvGrpSpPr>
                  <p:grpSpPr>
                    <a:xfrm rot="10800000">
                      <a:off x="3955124" y="2192624"/>
                      <a:ext cx="950840" cy="2284021"/>
                      <a:chOff x="1951443" y="6236046"/>
                      <a:chExt cx="950840" cy="2284021"/>
                    </a:xfrm>
                  </p:grpSpPr>
                  <p:cxnSp>
                    <p:nvCxnSpPr>
                      <p:cNvPr id="691" name="Suora yhdysviiva 690"/>
                      <p:cNvCxnSpPr>
                        <a:stCxn id="695" idx="2"/>
                        <a:endCxn id="657" idx="0"/>
                      </p:cNvCxnSpPr>
                      <p:nvPr/>
                    </p:nvCxnSpPr>
                    <p:spPr>
                      <a:xfrm flipH="1" flipV="1">
                        <a:off x="2495045" y="6236046"/>
                        <a:ext cx="407238" cy="28402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2" name="Suora yhdysviiva 691"/>
                      <p:cNvCxnSpPr>
                        <a:stCxn id="700" idx="2"/>
                        <a:endCxn id="667" idx="2"/>
                      </p:cNvCxnSpPr>
                      <p:nvPr/>
                    </p:nvCxnSpPr>
                    <p:spPr>
                      <a:xfrm rot="10800000">
                        <a:off x="1953057" y="6786558"/>
                        <a:ext cx="940965" cy="3486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3" name="Suora yhdysviiva 692"/>
                      <p:cNvCxnSpPr>
                        <a:stCxn id="702" idx="2"/>
                        <a:endCxn id="661" idx="2"/>
                      </p:cNvCxnSpPr>
                      <p:nvPr/>
                    </p:nvCxnSpPr>
                    <p:spPr>
                      <a:xfrm flipH="1" flipV="1">
                        <a:off x="1953056" y="7630359"/>
                        <a:ext cx="945835" cy="60996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4" name="Suora yhdysviiva 693"/>
                      <p:cNvCxnSpPr>
                        <a:stCxn id="703" idx="2"/>
                        <a:endCxn id="666" idx="2"/>
                      </p:cNvCxnSpPr>
                      <p:nvPr/>
                    </p:nvCxnSpPr>
                    <p:spPr>
                      <a:xfrm rot="10800000">
                        <a:off x="1951443" y="8474521"/>
                        <a:ext cx="947648" cy="4554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50" name="Ryhmä 649"/>
                    <p:cNvGrpSpPr/>
                    <p:nvPr/>
                  </p:nvGrpSpPr>
                  <p:grpSpPr>
                    <a:xfrm>
                      <a:off x="1968621" y="2194613"/>
                      <a:ext cx="934896" cy="1731995"/>
                      <a:chOff x="1968621" y="2194613"/>
                      <a:chExt cx="934896" cy="1731995"/>
                    </a:xfrm>
                  </p:grpSpPr>
                  <p:cxnSp>
                    <p:nvCxnSpPr>
                      <p:cNvPr id="687" name="Suora yhdysviiva 686"/>
                      <p:cNvCxnSpPr>
                        <a:stCxn id="639" idx="2"/>
                        <a:endCxn id="698" idx="2"/>
                      </p:cNvCxnSpPr>
                      <p:nvPr/>
                    </p:nvCxnSpPr>
                    <p:spPr>
                      <a:xfrm flipV="1">
                        <a:off x="1968621" y="2472363"/>
                        <a:ext cx="934322" cy="61203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8" name="Suora yhdysviiva 687"/>
                      <p:cNvCxnSpPr>
                        <a:stCxn id="696" idx="2"/>
                        <a:endCxn id="704" idx="2"/>
                      </p:cNvCxnSpPr>
                      <p:nvPr/>
                    </p:nvCxnSpPr>
                    <p:spPr>
                      <a:xfrm rot="10800000" flipV="1">
                        <a:off x="1968621" y="3888629"/>
                        <a:ext cx="928599" cy="3797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9" name="Suora yhdysviiva 688"/>
                      <p:cNvCxnSpPr>
                        <a:stCxn id="638" idx="1"/>
                        <a:endCxn id="697" idx="2"/>
                      </p:cNvCxnSpPr>
                      <p:nvPr/>
                    </p:nvCxnSpPr>
                    <p:spPr>
                      <a:xfrm rot="10800000" flipH="1" flipV="1">
                        <a:off x="2685548" y="3328846"/>
                        <a:ext cx="217969" cy="177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0" name="Suora yhdysviiva 689"/>
                      <p:cNvCxnSpPr>
                        <a:stCxn id="707" idx="2"/>
                        <a:endCxn id="699" idx="2"/>
                      </p:cNvCxnSpPr>
                      <p:nvPr/>
                    </p:nvCxnSpPr>
                    <p:spPr>
                      <a:xfrm flipV="1">
                        <a:off x="1970235" y="2194613"/>
                        <a:ext cx="933282" cy="3625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51" name="Ryhmä 650"/>
                    <p:cNvGrpSpPr/>
                    <p:nvPr/>
                  </p:nvGrpSpPr>
                  <p:grpSpPr>
                    <a:xfrm>
                      <a:off x="553778" y="2111750"/>
                      <a:ext cx="5825239" cy="2449168"/>
                      <a:chOff x="553778" y="2111750"/>
                      <a:chExt cx="5825239" cy="2449168"/>
                    </a:xfrm>
                  </p:grpSpPr>
                  <p:grpSp>
                    <p:nvGrpSpPr>
                      <p:cNvPr id="669" name="Ryhmä 668"/>
                      <p:cNvGrpSpPr/>
                      <p:nvPr/>
                    </p:nvGrpSpPr>
                    <p:grpSpPr>
                      <a:xfrm rot="10800000">
                        <a:off x="553778" y="2111750"/>
                        <a:ext cx="681755" cy="2449168"/>
                        <a:chOff x="3477540" y="6303884"/>
                        <a:chExt cx="681755" cy="2449168"/>
                      </a:xfrm>
                    </p:grpSpPr>
                    <p:cxnSp>
                      <p:nvCxnSpPr>
                        <p:cNvPr id="676" name="Suora yhdysviiva 675"/>
                        <p:cNvCxnSpPr/>
                        <p:nvPr/>
                      </p:nvCxnSpPr>
                      <p:spPr>
                        <a:xfrm flipV="1">
                          <a:off x="3551193" y="6395478"/>
                          <a:ext cx="3083" cy="227525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7" name="Suora yhdysviiva 676"/>
                        <p:cNvCxnSpPr/>
                        <p:nvPr/>
                      </p:nvCxnSpPr>
                      <p:spPr>
                        <a:xfrm rot="10800000">
                          <a:off x="3481010" y="639796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8" name="Suora yhdysviiva 677"/>
                        <p:cNvCxnSpPr/>
                        <p:nvPr/>
                      </p:nvCxnSpPr>
                      <p:spPr>
                        <a:xfrm rot="10800000">
                          <a:off x="3481011" y="6965353"/>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9" name="Suora yhdysviiva 678"/>
                        <p:cNvCxnSpPr/>
                        <p:nvPr/>
                      </p:nvCxnSpPr>
                      <p:spPr>
                        <a:xfrm rot="10800000">
                          <a:off x="3478577" y="7532747"/>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0" name="Suora yhdysviiva 679"/>
                        <p:cNvCxnSpPr/>
                        <p:nvPr/>
                      </p:nvCxnSpPr>
                      <p:spPr>
                        <a:xfrm rot="10800000">
                          <a:off x="3477540" y="8382444"/>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1" name="Suora yhdysviiva 680"/>
                        <p:cNvCxnSpPr/>
                        <p:nvPr/>
                      </p:nvCxnSpPr>
                      <p:spPr>
                        <a:xfrm rot="10800000">
                          <a:off x="3483515" y="8672897"/>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82" name="Tekstiruutu 681"/>
                        <p:cNvSpPr txBox="1"/>
                        <p:nvPr/>
                      </p:nvSpPr>
                      <p:spPr>
                        <a:xfrm>
                          <a:off x="3650982" y="7457991"/>
                          <a:ext cx="402577" cy="161987"/>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400 m</a:t>
                          </a:r>
                        </a:p>
                      </p:txBody>
                    </p:sp>
                    <p:sp>
                      <p:nvSpPr>
                        <p:cNvPr id="683" name="Tekstiruutu 682"/>
                        <p:cNvSpPr txBox="1"/>
                        <p:nvPr/>
                      </p:nvSpPr>
                      <p:spPr>
                        <a:xfrm>
                          <a:off x="3655191" y="8290247"/>
                          <a:ext cx="457792" cy="161987"/>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700 m</a:t>
                          </a:r>
                        </a:p>
                      </p:txBody>
                    </p:sp>
                    <p:sp>
                      <p:nvSpPr>
                        <p:cNvPr id="684" name="Tekstiruutu 683"/>
                        <p:cNvSpPr txBox="1"/>
                        <p:nvPr/>
                      </p:nvSpPr>
                      <p:spPr>
                        <a:xfrm>
                          <a:off x="3656914" y="8588413"/>
                          <a:ext cx="502381" cy="164639"/>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800 m</a:t>
                          </a:r>
                        </a:p>
                      </p:txBody>
                    </p:sp>
                    <p:sp>
                      <p:nvSpPr>
                        <p:cNvPr id="685" name="Tekstiruutu 684"/>
                        <p:cNvSpPr txBox="1"/>
                        <p:nvPr/>
                      </p:nvSpPr>
                      <p:spPr>
                        <a:xfrm>
                          <a:off x="3648769" y="6858934"/>
                          <a:ext cx="498132" cy="161987"/>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sp>
                      <p:nvSpPr>
                        <p:cNvPr id="686" name="Tekstiruutu 685"/>
                        <p:cNvSpPr txBox="1"/>
                        <p:nvPr/>
                      </p:nvSpPr>
                      <p:spPr>
                        <a:xfrm>
                          <a:off x="3654412" y="6303884"/>
                          <a:ext cx="251988" cy="16813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nvGrpSpPr>
                      <p:cNvPr id="670" name="Ryhmä 669"/>
                      <p:cNvGrpSpPr/>
                      <p:nvPr/>
                    </p:nvGrpSpPr>
                    <p:grpSpPr>
                      <a:xfrm>
                        <a:off x="5628034" y="4119366"/>
                        <a:ext cx="750983" cy="420215"/>
                        <a:chOff x="3468035" y="6403045"/>
                        <a:chExt cx="750983" cy="420215"/>
                      </a:xfrm>
                    </p:grpSpPr>
                    <p:cxnSp>
                      <p:nvCxnSpPr>
                        <p:cNvPr id="671" name="Suora yhdysviiva 670"/>
                        <p:cNvCxnSpPr/>
                        <p:nvPr/>
                      </p:nvCxnSpPr>
                      <p:spPr>
                        <a:xfrm flipV="1">
                          <a:off x="3540035" y="6465891"/>
                          <a:ext cx="1266" cy="28320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2" name="Suora yhdysviiva 671"/>
                        <p:cNvCxnSpPr/>
                        <p:nvPr/>
                      </p:nvCxnSpPr>
                      <p:spPr>
                        <a:xfrm rot="10800000">
                          <a:off x="3468035" y="6468372"/>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73" name="Tekstiruutu 672"/>
                        <p:cNvSpPr txBox="1"/>
                        <p:nvPr/>
                      </p:nvSpPr>
                      <p:spPr>
                        <a:xfrm>
                          <a:off x="3627997" y="6403045"/>
                          <a:ext cx="591021" cy="1619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cxnSp>
                      <p:nvCxnSpPr>
                        <p:cNvPr id="674" name="Suora yhdysviiva 673"/>
                        <p:cNvCxnSpPr/>
                        <p:nvPr/>
                      </p:nvCxnSpPr>
                      <p:spPr>
                        <a:xfrm rot="10800000">
                          <a:off x="3470915" y="6748385"/>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75" name="Tekstiruutu 674"/>
                        <p:cNvSpPr txBox="1"/>
                        <p:nvPr/>
                      </p:nvSpPr>
                      <p:spPr>
                        <a:xfrm>
                          <a:off x="3638387" y="6669372"/>
                          <a:ext cx="36108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cxnSp>
                  <p:nvCxnSpPr>
                    <p:cNvPr id="652" name="Suora yhdysviiva 651"/>
                    <p:cNvCxnSpPr>
                      <a:cxnSpLocks/>
                    </p:cNvCxnSpPr>
                    <p:nvPr/>
                  </p:nvCxnSpPr>
                  <p:spPr>
                    <a:xfrm>
                      <a:off x="1229558" y="4461722"/>
                      <a:ext cx="4398476" cy="7601"/>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nvGrpSpPr>
                    <p:cNvPr id="653" name="Ryhmä 652"/>
                    <p:cNvGrpSpPr/>
                    <p:nvPr/>
                  </p:nvGrpSpPr>
                  <p:grpSpPr>
                    <a:xfrm>
                      <a:off x="4179380" y="1860807"/>
                      <a:ext cx="979712" cy="2975884"/>
                      <a:chOff x="4179380" y="1860807"/>
                      <a:chExt cx="979712" cy="2975884"/>
                    </a:xfrm>
                  </p:grpSpPr>
                  <p:pic>
                    <p:nvPicPr>
                      <p:cNvPr id="667" name="Kuva 666"/>
                      <p:cNvPicPr>
                        <a:picLocks noChangeAspect="1"/>
                      </p:cNvPicPr>
                      <p:nvPr/>
                    </p:nvPicPr>
                    <p:blipFill>
                      <a:blip r:embed="rId10">
                        <a:extLst>
                          <a:ext uri="{28A0092B-C50C-407E-A947-70E740481C1C}">
                            <a14:useLocalDpi xmlns:a14="http://schemas.microsoft.com/office/drawing/2010/main" val="0"/>
                          </a:ext>
                        </a:extLst>
                      </a:blip>
                      <a:srcRect/>
                      <a:stretch/>
                    </p:blipFill>
                    <p:spPr>
                      <a:xfrm rot="10800000">
                        <a:off x="4651225" y="3926395"/>
                        <a:ext cx="506254" cy="443816"/>
                      </a:xfrm>
                      <a:prstGeom prst="rect">
                        <a:avLst/>
                      </a:prstGeom>
                    </p:spPr>
                  </p:pic>
                  <p:grpSp>
                    <p:nvGrpSpPr>
                      <p:cNvPr id="655" name="Ryhmä 654"/>
                      <p:cNvGrpSpPr/>
                      <p:nvPr/>
                    </p:nvGrpSpPr>
                    <p:grpSpPr>
                      <a:xfrm>
                        <a:off x="4179380" y="1860807"/>
                        <a:ext cx="979712" cy="2975884"/>
                        <a:chOff x="4179380" y="1860807"/>
                        <a:chExt cx="979712" cy="2975884"/>
                      </a:xfrm>
                    </p:grpSpPr>
                    <p:pic>
                      <p:nvPicPr>
                        <p:cNvPr id="656" name="Kuva 655"/>
                        <p:cNvPicPr>
                          <a:picLocks noChangeAspect="1"/>
                        </p:cNvPicPr>
                        <p:nvPr/>
                      </p:nvPicPr>
                      <p:blipFill>
                        <a:blip r:embed="rId9">
                          <a:extLst>
                            <a:ext uri="{28A0092B-C50C-407E-A947-70E740481C1C}">
                              <a14:useLocalDpi xmlns:a14="http://schemas.microsoft.com/office/drawing/2010/main" val="0"/>
                            </a:ext>
                          </a:extLst>
                        </a:blip>
                        <a:srcRect/>
                        <a:stretch/>
                      </p:blipFill>
                      <p:spPr>
                        <a:xfrm rot="10800000">
                          <a:off x="4179380" y="3149063"/>
                          <a:ext cx="359567" cy="359568"/>
                        </a:xfrm>
                        <a:prstGeom prst="rect">
                          <a:avLst/>
                        </a:prstGeom>
                      </p:spPr>
                    </p:pic>
                    <p:pic>
                      <p:nvPicPr>
                        <p:cNvPr id="657" name="Kuva 656"/>
                        <p:cNvPicPr>
                          <a:picLocks noChangeAspect="1"/>
                        </p:cNvPicPr>
                        <p:nvPr/>
                      </p:nvPicPr>
                      <p:blipFill>
                        <a:blip r:embed="rId13">
                          <a:extLst>
                            <a:ext uri="{28A0092B-C50C-407E-A947-70E740481C1C}">
                              <a14:useLocalDpi xmlns:a14="http://schemas.microsoft.com/office/drawing/2010/main" val="0"/>
                            </a:ext>
                          </a:extLst>
                        </a:blip>
                        <a:srcRect/>
                        <a:stretch/>
                      </p:blipFill>
                      <p:spPr>
                        <a:xfrm>
                          <a:off x="4182341" y="4476646"/>
                          <a:ext cx="360045" cy="360045"/>
                        </a:xfrm>
                        <a:prstGeom prst="rect">
                          <a:avLst/>
                        </a:prstGeom>
                      </p:spPr>
                    </p:pic>
                    <p:grpSp>
                      <p:nvGrpSpPr>
                        <p:cNvPr id="658" name="Ryhmä 657"/>
                        <p:cNvGrpSpPr/>
                        <p:nvPr/>
                      </p:nvGrpSpPr>
                      <p:grpSpPr>
                        <a:xfrm>
                          <a:off x="4652838" y="1860807"/>
                          <a:ext cx="506254" cy="821441"/>
                          <a:chOff x="1781028" y="1860807"/>
                          <a:chExt cx="506254" cy="821441"/>
                        </a:xfrm>
                      </p:grpSpPr>
                      <p:pic>
                        <p:nvPicPr>
                          <p:cNvPr id="665" name="Kuva 664"/>
                          <p:cNvPicPr>
                            <a:picLocks noChangeAspect="1"/>
                          </p:cNvPicPr>
                          <p:nvPr/>
                        </p:nvPicPr>
                        <p:blipFill>
                          <a:blip r:embed="rId7">
                            <a:extLst>
                              <a:ext uri="{28A0092B-C50C-407E-A947-70E740481C1C}">
                                <a14:useLocalDpi xmlns:a14="http://schemas.microsoft.com/office/drawing/2010/main" val="0"/>
                              </a:ext>
                            </a:extLst>
                          </a:blip>
                          <a:srcRect/>
                          <a:stretch/>
                        </p:blipFill>
                        <p:spPr>
                          <a:xfrm rot="10800000">
                            <a:off x="1849711" y="1860807"/>
                            <a:ext cx="360045" cy="360045"/>
                          </a:xfrm>
                          <a:prstGeom prst="rect">
                            <a:avLst/>
                          </a:prstGeom>
                        </p:spPr>
                      </p:pic>
                      <p:pic>
                        <p:nvPicPr>
                          <p:cNvPr id="666" name="Kuva 665"/>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1781028" y="2238432"/>
                            <a:ext cx="506254" cy="443816"/>
                          </a:xfrm>
                          <a:prstGeom prst="rect">
                            <a:avLst/>
                          </a:prstGeom>
                        </p:spPr>
                      </p:pic>
                    </p:grpSp>
                    <p:pic>
                      <p:nvPicPr>
                        <p:cNvPr id="661" name="Kuva 660"/>
                        <p:cNvPicPr>
                          <a:picLocks noChangeAspect="1"/>
                        </p:cNvPicPr>
                        <p:nvPr/>
                      </p:nvPicPr>
                      <p:blipFill>
                        <a:blip r:embed="rId10">
                          <a:extLst>
                            <a:ext uri="{28A0092B-C50C-407E-A947-70E740481C1C}">
                              <a14:useLocalDpi xmlns:a14="http://schemas.microsoft.com/office/drawing/2010/main" val="0"/>
                            </a:ext>
                          </a:extLst>
                        </a:blip>
                        <a:srcRect/>
                        <a:stretch/>
                      </p:blipFill>
                      <p:spPr>
                        <a:xfrm rot="10800000">
                          <a:off x="4651225" y="3082595"/>
                          <a:ext cx="506254" cy="443816"/>
                        </a:xfrm>
                        <a:prstGeom prst="rect">
                          <a:avLst/>
                        </a:prstGeom>
                      </p:spPr>
                    </p:pic>
                    <p:pic>
                      <p:nvPicPr>
                        <p:cNvPr id="660" name="Picture 134" descr="T:\tie2014\1510014798_Liikenne tietyomaalla\Suunnittelu\Tienrakennustyömaat\Powerpoint\työ\png - värieroteltu\valo-01.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rot="10800000">
                          <a:off x="4818624" y="3513130"/>
                          <a:ext cx="184152" cy="181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grpSp>
            <p:pic>
              <p:nvPicPr>
                <p:cNvPr id="200" name="Kuva 199"/>
                <p:cNvPicPr>
                  <a:picLocks noChangeAspect="1"/>
                </p:cNvPicPr>
                <p:nvPr/>
              </p:nvPicPr>
              <p:blipFill>
                <a:blip r:embed="rId14">
                  <a:extLst>
                    <a:ext uri="{28A0092B-C50C-407E-A947-70E740481C1C}">
                      <a14:useLocalDpi xmlns:a14="http://schemas.microsoft.com/office/drawing/2010/main" val="0"/>
                    </a:ext>
                  </a:extLst>
                </a:blip>
                <a:srcRect/>
                <a:stretch/>
              </p:blipFill>
              <p:spPr>
                <a:xfrm rot="10800000">
                  <a:off x="1868400" y="3196931"/>
                  <a:ext cx="464400" cy="129053"/>
                </a:xfrm>
                <a:prstGeom prst="rect">
                  <a:avLst/>
                </a:prstGeom>
              </p:spPr>
            </p:pic>
            <p:pic>
              <p:nvPicPr>
                <p:cNvPr id="220" name="Kuva 219"/>
                <p:cNvPicPr>
                  <a:picLocks noChangeAspect="1"/>
                </p:cNvPicPr>
                <p:nvPr/>
              </p:nvPicPr>
              <p:blipFill>
                <a:blip r:embed="rId14">
                  <a:extLst>
                    <a:ext uri="{28A0092B-C50C-407E-A947-70E740481C1C}">
                      <a14:useLocalDpi xmlns:a14="http://schemas.microsoft.com/office/drawing/2010/main" val="0"/>
                    </a:ext>
                  </a:extLst>
                </a:blip>
                <a:srcRect/>
                <a:stretch/>
              </p:blipFill>
              <p:spPr>
                <a:xfrm rot="10800000">
                  <a:off x="4554000" y="3196931"/>
                  <a:ext cx="464400" cy="129053"/>
                </a:xfrm>
                <a:prstGeom prst="rect">
                  <a:avLst/>
                </a:prstGeom>
              </p:spPr>
            </p:pic>
            <p:pic>
              <p:nvPicPr>
                <p:cNvPr id="221" name="Kuva 220"/>
                <p:cNvPicPr>
                  <a:picLocks noChangeAspect="1"/>
                </p:cNvPicPr>
                <p:nvPr/>
              </p:nvPicPr>
              <p:blipFill>
                <a:blip r:embed="rId14">
                  <a:extLst>
                    <a:ext uri="{28A0092B-C50C-407E-A947-70E740481C1C}">
                      <a14:useLocalDpi xmlns:a14="http://schemas.microsoft.com/office/drawing/2010/main" val="0"/>
                    </a:ext>
                  </a:extLst>
                </a:blip>
                <a:srcRect/>
                <a:stretch/>
              </p:blipFill>
              <p:spPr>
                <a:xfrm rot="10800000">
                  <a:off x="1868400" y="2426531"/>
                  <a:ext cx="464400" cy="129053"/>
                </a:xfrm>
                <a:prstGeom prst="rect">
                  <a:avLst/>
                </a:prstGeom>
              </p:spPr>
            </p:pic>
            <p:pic>
              <p:nvPicPr>
                <p:cNvPr id="222" name="Kuva 221"/>
                <p:cNvPicPr>
                  <a:picLocks noChangeAspect="1"/>
                </p:cNvPicPr>
                <p:nvPr/>
              </p:nvPicPr>
              <p:blipFill>
                <a:blip r:embed="rId14">
                  <a:extLst>
                    <a:ext uri="{28A0092B-C50C-407E-A947-70E740481C1C}">
                      <a14:useLocalDpi xmlns:a14="http://schemas.microsoft.com/office/drawing/2010/main" val="0"/>
                    </a:ext>
                  </a:extLst>
                </a:blip>
                <a:srcRect/>
                <a:stretch/>
              </p:blipFill>
              <p:spPr>
                <a:xfrm rot="10800000">
                  <a:off x="4554000" y="2426531"/>
                  <a:ext cx="464400" cy="129053"/>
                </a:xfrm>
                <a:prstGeom prst="rect">
                  <a:avLst/>
                </a:prstGeom>
              </p:spPr>
            </p:pic>
          </p:grpSp>
        </p:grpSp>
      </p:grpSp>
      <p:grpSp>
        <p:nvGrpSpPr>
          <p:cNvPr id="128" name="Ryhmä 127"/>
          <p:cNvGrpSpPr/>
          <p:nvPr/>
        </p:nvGrpSpPr>
        <p:grpSpPr>
          <a:xfrm rot="10800000">
            <a:off x="738955" y="6268645"/>
            <a:ext cx="5334984" cy="2998352"/>
            <a:chOff x="803431" y="1443833"/>
            <a:chExt cx="5334984" cy="2998352"/>
          </a:xfrm>
        </p:grpSpPr>
        <p:pic>
          <p:nvPicPr>
            <p:cNvPr id="129" name="Kuva 2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3747648" y="2009233"/>
              <a:ext cx="142025"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0"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2994326" y="2010749"/>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1" name="Kuva 1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3228948" y="3830998"/>
              <a:ext cx="361950"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2"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3021800" y="3832617"/>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3" name="Ryhmä 132"/>
            <p:cNvGrpSpPr/>
            <p:nvPr/>
          </p:nvGrpSpPr>
          <p:grpSpPr>
            <a:xfrm>
              <a:off x="803431" y="1443833"/>
              <a:ext cx="5334984" cy="2735230"/>
              <a:chOff x="803431" y="1443833"/>
              <a:chExt cx="5334984" cy="2735230"/>
            </a:xfrm>
          </p:grpSpPr>
          <p:pic>
            <p:nvPicPr>
              <p:cNvPr id="134" name="Kuva 133"/>
              <p:cNvPicPr>
                <a:picLocks noChangeAspect="1"/>
              </p:cNvPicPr>
              <p:nvPr/>
            </p:nvPicPr>
            <p:blipFill>
              <a:blip r:embed="rId6">
                <a:extLst>
                  <a:ext uri="{28A0092B-C50C-407E-A947-70E740481C1C}">
                    <a14:useLocalDpi xmlns:a14="http://schemas.microsoft.com/office/drawing/2010/main" val="0"/>
                  </a:ext>
                </a:extLst>
              </a:blip>
              <a:srcRect/>
              <a:stretch/>
            </p:blipFill>
            <p:spPr>
              <a:xfrm rot="10800000">
                <a:off x="4553243" y="2297100"/>
                <a:ext cx="464400" cy="129053"/>
              </a:xfrm>
              <a:prstGeom prst="rect">
                <a:avLst/>
              </a:prstGeom>
            </p:spPr>
          </p:pic>
          <p:pic>
            <p:nvPicPr>
              <p:cNvPr id="135" name="Kuva 134"/>
              <p:cNvPicPr>
                <a:picLocks noChangeAspect="1"/>
              </p:cNvPicPr>
              <p:nvPr/>
            </p:nvPicPr>
            <p:blipFill>
              <a:blip r:embed="rId6">
                <a:extLst>
                  <a:ext uri="{28A0092B-C50C-407E-A947-70E740481C1C}">
                    <a14:useLocalDpi xmlns:a14="http://schemas.microsoft.com/office/drawing/2010/main" val="0"/>
                  </a:ext>
                </a:extLst>
              </a:blip>
              <a:srcRect/>
              <a:stretch/>
            </p:blipFill>
            <p:spPr>
              <a:xfrm rot="10800000">
                <a:off x="1867643" y="2297100"/>
                <a:ext cx="464400" cy="129053"/>
              </a:xfrm>
              <a:prstGeom prst="rect">
                <a:avLst/>
              </a:prstGeom>
            </p:spPr>
          </p:pic>
          <p:grpSp>
            <p:nvGrpSpPr>
              <p:cNvPr id="136" name="Ryhmä 135"/>
              <p:cNvGrpSpPr/>
              <p:nvPr/>
            </p:nvGrpSpPr>
            <p:grpSpPr>
              <a:xfrm>
                <a:off x="803431" y="1443833"/>
                <a:ext cx="5334984" cy="2735230"/>
                <a:chOff x="803431" y="1443833"/>
                <a:chExt cx="5334984" cy="2735230"/>
              </a:xfrm>
            </p:grpSpPr>
            <p:grpSp>
              <p:nvGrpSpPr>
                <p:cNvPr id="137" name="Ryhmä 136"/>
                <p:cNvGrpSpPr/>
                <p:nvPr/>
              </p:nvGrpSpPr>
              <p:grpSpPr>
                <a:xfrm rot="10800000">
                  <a:off x="803431" y="1443833"/>
                  <a:ext cx="5334984" cy="2735230"/>
                  <a:chOff x="729092" y="6636616"/>
                  <a:chExt cx="5334984" cy="2735230"/>
                </a:xfrm>
              </p:grpSpPr>
              <p:cxnSp>
                <p:nvCxnSpPr>
                  <p:cNvPr id="142" name="Suora yhdysviiva 141"/>
                  <p:cNvCxnSpPr>
                    <a:stCxn id="233" idx="2"/>
                    <a:endCxn id="158" idx="3"/>
                  </p:cNvCxnSpPr>
                  <p:nvPr/>
                </p:nvCxnSpPr>
                <p:spPr>
                  <a:xfrm flipH="1">
                    <a:off x="2746181" y="8019915"/>
                    <a:ext cx="197695" cy="162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43" name="Ryhmä 142"/>
                  <p:cNvGrpSpPr/>
                  <p:nvPr/>
                </p:nvGrpSpPr>
                <p:grpSpPr>
                  <a:xfrm rot="10800000">
                    <a:off x="4535989" y="8620022"/>
                    <a:ext cx="463349" cy="751824"/>
                    <a:chOff x="1717108" y="1853508"/>
                    <a:chExt cx="506254" cy="821442"/>
                  </a:xfrm>
                </p:grpSpPr>
                <p:pic>
                  <p:nvPicPr>
                    <p:cNvPr id="236" name="Kuva 235"/>
                    <p:cNvPicPr>
                      <a:picLocks noChangeAspect="1"/>
                    </p:cNvPicPr>
                    <p:nvPr/>
                  </p:nvPicPr>
                  <p:blipFill>
                    <a:blip r:embed="rId7">
                      <a:extLst>
                        <a:ext uri="{28A0092B-C50C-407E-A947-70E740481C1C}">
                          <a14:useLocalDpi xmlns:a14="http://schemas.microsoft.com/office/drawing/2010/main" val="0"/>
                        </a:ext>
                      </a:extLst>
                    </a:blip>
                    <a:srcRect/>
                    <a:stretch/>
                  </p:blipFill>
                  <p:spPr>
                    <a:xfrm rot="10800000">
                      <a:off x="1785791" y="1853508"/>
                      <a:ext cx="360045" cy="360045"/>
                    </a:xfrm>
                    <a:prstGeom prst="rect">
                      <a:avLst/>
                    </a:prstGeom>
                  </p:spPr>
                </p:pic>
                <p:pic>
                  <p:nvPicPr>
                    <p:cNvPr id="237" name="Kuva 236"/>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1717108" y="2231134"/>
                      <a:ext cx="506254" cy="443816"/>
                    </a:xfrm>
                    <a:prstGeom prst="rect">
                      <a:avLst/>
                    </a:prstGeom>
                  </p:spPr>
                </p:pic>
              </p:grpSp>
              <p:pic>
                <p:nvPicPr>
                  <p:cNvPr id="144" name="Kuva 143"/>
                  <p:cNvPicPr>
                    <a:picLocks noChangeAspect="1"/>
                  </p:cNvPicPr>
                  <p:nvPr/>
                </p:nvPicPr>
                <p:blipFill>
                  <a:blip r:embed="rId9">
                    <a:extLst>
                      <a:ext uri="{28A0092B-C50C-407E-A947-70E740481C1C}">
                        <a14:useLocalDpi xmlns:a14="http://schemas.microsoft.com/office/drawing/2010/main" val="0"/>
                      </a:ext>
                    </a:extLst>
                  </a:blip>
                  <a:srcRect/>
                  <a:stretch/>
                </p:blipFill>
                <p:spPr>
                  <a:xfrm>
                    <a:off x="4113409" y="7856996"/>
                    <a:ext cx="329095" cy="329095"/>
                  </a:xfrm>
                  <a:prstGeom prst="rect">
                    <a:avLst/>
                  </a:prstGeom>
                </p:spPr>
              </p:pic>
              <p:pic>
                <p:nvPicPr>
                  <p:cNvPr id="145" name="Kuva 144"/>
                  <p:cNvPicPr>
                    <a:picLocks noChangeAspect="1"/>
                  </p:cNvPicPr>
                  <p:nvPr/>
                </p:nvPicPr>
                <p:blipFill>
                  <a:blip r:embed="rId10">
                    <a:extLst>
                      <a:ext uri="{28A0092B-C50C-407E-A947-70E740481C1C}">
                        <a14:useLocalDpi xmlns:a14="http://schemas.microsoft.com/office/drawing/2010/main" val="0"/>
                      </a:ext>
                    </a:extLst>
                  </a:blip>
                  <a:srcRect/>
                  <a:stretch/>
                </p:blipFill>
                <p:spPr>
                  <a:xfrm>
                    <a:off x="4537466" y="7838837"/>
                    <a:ext cx="463349" cy="406202"/>
                  </a:xfrm>
                  <a:prstGeom prst="rect">
                    <a:avLst/>
                  </a:prstGeom>
                </p:spPr>
              </p:pic>
              <p:pic>
                <p:nvPicPr>
                  <p:cNvPr id="146" name="Kuva 145"/>
                  <p:cNvPicPr>
                    <a:picLocks noChangeAspect="1"/>
                  </p:cNvPicPr>
                  <p:nvPr/>
                </p:nvPicPr>
                <p:blipFill>
                  <a:blip r:embed="rId10">
                    <a:extLst>
                      <a:ext uri="{28A0092B-C50C-407E-A947-70E740481C1C}">
                        <a14:useLocalDpi xmlns:a14="http://schemas.microsoft.com/office/drawing/2010/main" val="0"/>
                      </a:ext>
                    </a:extLst>
                  </a:blip>
                  <a:srcRect/>
                  <a:stretch/>
                </p:blipFill>
                <p:spPr>
                  <a:xfrm>
                    <a:off x="4537467" y="7067997"/>
                    <a:ext cx="463349" cy="406202"/>
                  </a:xfrm>
                  <a:prstGeom prst="rect">
                    <a:avLst/>
                  </a:prstGeom>
                </p:spPr>
              </p:pic>
              <p:cxnSp>
                <p:nvCxnSpPr>
                  <p:cNvPr id="147" name="Suora yhdysviiva 146"/>
                  <p:cNvCxnSpPr/>
                  <p:nvPr/>
                </p:nvCxnSpPr>
                <p:spPr>
                  <a:xfrm rot="10800000">
                    <a:off x="4740714" y="8070391"/>
                    <a:ext cx="0" cy="0"/>
                  </a:xfrm>
                  <a:prstGeom prst="line">
                    <a:avLst/>
                  </a:prstGeom>
                </p:spPr>
                <p:style>
                  <a:lnRef idx="1">
                    <a:schemeClr val="accent1"/>
                  </a:lnRef>
                  <a:fillRef idx="0">
                    <a:schemeClr val="accent1"/>
                  </a:fillRef>
                  <a:effectRef idx="0">
                    <a:schemeClr val="accent1"/>
                  </a:effectRef>
                  <a:fontRef idx="minor">
                    <a:schemeClr val="tx1"/>
                  </a:fontRef>
                </p:style>
              </p:cxnSp>
              <p:pic>
                <p:nvPicPr>
                  <p:cNvPr id="148" name="Picture 134" descr="T:\tie2014\1510014798_Liikenne tietyomaalla\Suunnittelu\Tienrakennustyömaat\Powerpoint\työ\png - värieroteltu\valo-01.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676416" y="7686394"/>
                    <a:ext cx="168545" cy="165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9" name="Ryhmä 148"/>
                  <p:cNvGrpSpPr/>
                  <p:nvPr/>
                </p:nvGrpSpPr>
                <p:grpSpPr>
                  <a:xfrm rot="10800000">
                    <a:off x="729092" y="6636616"/>
                    <a:ext cx="5334984" cy="2728550"/>
                    <a:chOff x="553778" y="1860807"/>
                    <a:chExt cx="5828993" cy="2981210"/>
                  </a:xfrm>
                </p:grpSpPr>
                <p:grpSp>
                  <p:nvGrpSpPr>
                    <p:cNvPr id="150" name="Ryhmä 149"/>
                    <p:cNvGrpSpPr/>
                    <p:nvPr/>
                  </p:nvGrpSpPr>
                  <p:grpSpPr>
                    <a:xfrm>
                      <a:off x="2851976" y="2192624"/>
                      <a:ext cx="1156653" cy="2005319"/>
                      <a:chOff x="2851976" y="2192624"/>
                      <a:chExt cx="1156653" cy="2005319"/>
                    </a:xfrm>
                  </p:grpSpPr>
                  <p:pic>
                    <p:nvPicPr>
                      <p:cNvPr id="227" name="Kuva 114"/>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3913637" y="4132855"/>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8" name="Kuva 114"/>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rot="10800000">
                        <a:off x="2851976" y="3888629"/>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9" name="Kuva 114"/>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rot="10800000">
                        <a:off x="2858274" y="3330624"/>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0" name="Kuva 114"/>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rot="10800000">
                        <a:off x="2857700" y="2472364"/>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1" name="Kuva 114"/>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rot="10800000">
                        <a:off x="2858274" y="2194614"/>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2" name="Kuva 114"/>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rot="10800000">
                        <a:off x="3918142" y="3891263"/>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3" name="Kuva 114"/>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rot="10800000">
                        <a:off x="3917660" y="3330626"/>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4" name="Kuva 114"/>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rot="10800000">
                        <a:off x="3913273" y="2472364"/>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 name="Kuva 114"/>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rot="10800000">
                        <a:off x="3913073" y="2192624"/>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51" name="Ryhmä 150"/>
                    <p:cNvGrpSpPr/>
                    <p:nvPr/>
                  </p:nvGrpSpPr>
                  <p:grpSpPr>
                    <a:xfrm rot="10800000">
                      <a:off x="3958316" y="2192624"/>
                      <a:ext cx="947648" cy="2289347"/>
                      <a:chOff x="1951443" y="6230720"/>
                      <a:chExt cx="947648" cy="2289347"/>
                    </a:xfrm>
                  </p:grpSpPr>
                  <p:cxnSp>
                    <p:nvCxnSpPr>
                      <p:cNvPr id="223" name="Suora yhdysviiva 222"/>
                      <p:cNvCxnSpPr>
                        <a:stCxn id="227" idx="2"/>
                        <a:endCxn id="159" idx="0"/>
                      </p:cNvCxnSpPr>
                      <p:nvPr/>
                    </p:nvCxnSpPr>
                    <p:spPr>
                      <a:xfrm flipH="1" flipV="1">
                        <a:off x="2491290" y="6230720"/>
                        <a:ext cx="407238" cy="28402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4" name="Suora yhdysviiva 223"/>
                      <p:cNvCxnSpPr>
                        <a:stCxn id="232" idx="2"/>
                        <a:endCxn id="156" idx="2"/>
                      </p:cNvCxnSpPr>
                      <p:nvPr/>
                    </p:nvCxnSpPr>
                    <p:spPr>
                      <a:xfrm rot="10800000">
                        <a:off x="1953057" y="6786558"/>
                        <a:ext cx="940965" cy="3486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5" name="Suora yhdysviiva 224"/>
                      <p:cNvCxnSpPr>
                        <a:stCxn id="234" idx="2"/>
                        <a:endCxn id="161" idx="2"/>
                      </p:cNvCxnSpPr>
                      <p:nvPr/>
                    </p:nvCxnSpPr>
                    <p:spPr>
                      <a:xfrm flipH="1" flipV="1">
                        <a:off x="1953056" y="7630359"/>
                        <a:ext cx="945835" cy="60996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6" name="Suora yhdysviiva 225"/>
                      <p:cNvCxnSpPr>
                        <a:stCxn id="235" idx="2"/>
                        <a:endCxn id="164" idx="2"/>
                      </p:cNvCxnSpPr>
                      <p:nvPr/>
                    </p:nvCxnSpPr>
                    <p:spPr>
                      <a:xfrm rot="10800000">
                        <a:off x="1951443" y="8474521"/>
                        <a:ext cx="947648" cy="4554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2" name="Ryhmä 151"/>
                    <p:cNvGrpSpPr/>
                    <p:nvPr/>
                  </p:nvGrpSpPr>
                  <p:grpSpPr>
                    <a:xfrm>
                      <a:off x="1968621" y="2194613"/>
                      <a:ext cx="934896" cy="1731995"/>
                      <a:chOff x="1968621" y="2194613"/>
                      <a:chExt cx="934896" cy="1731995"/>
                    </a:xfrm>
                  </p:grpSpPr>
                  <p:cxnSp>
                    <p:nvCxnSpPr>
                      <p:cNvPr id="184" name="Suora yhdysviiva 183"/>
                      <p:cNvCxnSpPr>
                        <a:stCxn id="145" idx="2"/>
                        <a:endCxn id="230" idx="2"/>
                      </p:cNvCxnSpPr>
                      <p:nvPr/>
                    </p:nvCxnSpPr>
                    <p:spPr>
                      <a:xfrm flipV="1">
                        <a:off x="1968621" y="2472363"/>
                        <a:ext cx="934322" cy="61203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5" name="Suora yhdysviiva 184"/>
                      <p:cNvCxnSpPr>
                        <a:stCxn id="228" idx="2"/>
                        <a:endCxn id="146" idx="2"/>
                      </p:cNvCxnSpPr>
                      <p:nvPr/>
                    </p:nvCxnSpPr>
                    <p:spPr>
                      <a:xfrm rot="10800000" flipV="1">
                        <a:off x="1968621" y="3888629"/>
                        <a:ext cx="928599" cy="3797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6" name="Suora yhdysviiva 185"/>
                      <p:cNvCxnSpPr>
                        <a:stCxn id="144" idx="1"/>
                        <a:endCxn id="229" idx="2"/>
                      </p:cNvCxnSpPr>
                      <p:nvPr/>
                    </p:nvCxnSpPr>
                    <p:spPr>
                      <a:xfrm rot="10800000" flipH="1" flipV="1">
                        <a:off x="2685548" y="3328846"/>
                        <a:ext cx="217969" cy="177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7" name="Suora yhdysviiva 186"/>
                      <p:cNvCxnSpPr>
                        <a:stCxn id="237" idx="2"/>
                        <a:endCxn id="231" idx="2"/>
                      </p:cNvCxnSpPr>
                      <p:nvPr/>
                    </p:nvCxnSpPr>
                    <p:spPr>
                      <a:xfrm flipV="1">
                        <a:off x="1970235" y="2194613"/>
                        <a:ext cx="933282" cy="3625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3" name="Ryhmä 152"/>
                    <p:cNvGrpSpPr/>
                    <p:nvPr/>
                  </p:nvGrpSpPr>
                  <p:grpSpPr>
                    <a:xfrm>
                      <a:off x="553778" y="2111750"/>
                      <a:ext cx="5828993" cy="2449168"/>
                      <a:chOff x="553778" y="2111750"/>
                      <a:chExt cx="5828993" cy="2449168"/>
                    </a:xfrm>
                  </p:grpSpPr>
                  <p:grpSp>
                    <p:nvGrpSpPr>
                      <p:cNvPr id="165" name="Ryhmä 164"/>
                      <p:cNvGrpSpPr/>
                      <p:nvPr/>
                    </p:nvGrpSpPr>
                    <p:grpSpPr>
                      <a:xfrm rot="10800000">
                        <a:off x="553778" y="2111750"/>
                        <a:ext cx="681755" cy="2449168"/>
                        <a:chOff x="3477540" y="6303884"/>
                        <a:chExt cx="681755" cy="2449168"/>
                      </a:xfrm>
                    </p:grpSpPr>
                    <p:cxnSp>
                      <p:nvCxnSpPr>
                        <p:cNvPr id="173" name="Suora yhdysviiva 172"/>
                        <p:cNvCxnSpPr/>
                        <p:nvPr/>
                      </p:nvCxnSpPr>
                      <p:spPr>
                        <a:xfrm flipV="1">
                          <a:off x="3551193" y="6395478"/>
                          <a:ext cx="3083" cy="227525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4" name="Suora yhdysviiva 173"/>
                        <p:cNvCxnSpPr/>
                        <p:nvPr/>
                      </p:nvCxnSpPr>
                      <p:spPr>
                        <a:xfrm rot="10800000">
                          <a:off x="3481010" y="639796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5" name="Suora yhdysviiva 174"/>
                        <p:cNvCxnSpPr/>
                        <p:nvPr/>
                      </p:nvCxnSpPr>
                      <p:spPr>
                        <a:xfrm rot="10800000">
                          <a:off x="3481011" y="6965353"/>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6" name="Suora yhdysviiva 175"/>
                        <p:cNvCxnSpPr/>
                        <p:nvPr/>
                      </p:nvCxnSpPr>
                      <p:spPr>
                        <a:xfrm rot="10800000">
                          <a:off x="3478577" y="7532747"/>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7" name="Suora yhdysviiva 176"/>
                        <p:cNvCxnSpPr/>
                        <p:nvPr/>
                      </p:nvCxnSpPr>
                      <p:spPr>
                        <a:xfrm rot="10800000">
                          <a:off x="3477540" y="8382444"/>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8" name="Suora yhdysviiva 177"/>
                        <p:cNvCxnSpPr/>
                        <p:nvPr/>
                      </p:nvCxnSpPr>
                      <p:spPr>
                        <a:xfrm rot="10800000">
                          <a:off x="3483515" y="8672897"/>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79" name="Tekstiruutu 178"/>
                        <p:cNvSpPr txBox="1"/>
                        <p:nvPr/>
                      </p:nvSpPr>
                      <p:spPr>
                        <a:xfrm>
                          <a:off x="3650982" y="7457991"/>
                          <a:ext cx="402577" cy="161987"/>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400 m</a:t>
                          </a:r>
                        </a:p>
                      </p:txBody>
                    </p:sp>
                    <p:sp>
                      <p:nvSpPr>
                        <p:cNvPr id="180" name="Tekstiruutu 179"/>
                        <p:cNvSpPr txBox="1"/>
                        <p:nvPr/>
                      </p:nvSpPr>
                      <p:spPr>
                        <a:xfrm>
                          <a:off x="3655191" y="8290247"/>
                          <a:ext cx="457792" cy="161987"/>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700 m</a:t>
                          </a:r>
                        </a:p>
                      </p:txBody>
                    </p:sp>
                    <p:sp>
                      <p:nvSpPr>
                        <p:cNvPr id="181" name="Tekstiruutu 180"/>
                        <p:cNvSpPr txBox="1"/>
                        <p:nvPr/>
                      </p:nvSpPr>
                      <p:spPr>
                        <a:xfrm>
                          <a:off x="3656914" y="8588413"/>
                          <a:ext cx="502381" cy="164639"/>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800 m</a:t>
                          </a:r>
                        </a:p>
                      </p:txBody>
                    </p:sp>
                    <p:sp>
                      <p:nvSpPr>
                        <p:cNvPr id="182" name="Tekstiruutu 181"/>
                        <p:cNvSpPr txBox="1"/>
                        <p:nvPr/>
                      </p:nvSpPr>
                      <p:spPr>
                        <a:xfrm>
                          <a:off x="3648769" y="6858934"/>
                          <a:ext cx="498132" cy="161987"/>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sp>
                      <p:nvSpPr>
                        <p:cNvPr id="183" name="Tekstiruutu 182"/>
                        <p:cNvSpPr txBox="1"/>
                        <p:nvPr/>
                      </p:nvSpPr>
                      <p:spPr>
                        <a:xfrm>
                          <a:off x="3654412" y="6303884"/>
                          <a:ext cx="251988" cy="16813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nvGrpSpPr>
                      <p:cNvPr id="166" name="Ryhmä 165"/>
                      <p:cNvGrpSpPr/>
                      <p:nvPr/>
                    </p:nvGrpSpPr>
                    <p:grpSpPr>
                      <a:xfrm>
                        <a:off x="5630914" y="4124693"/>
                        <a:ext cx="751857" cy="414888"/>
                        <a:chOff x="3470915" y="6408372"/>
                        <a:chExt cx="751857" cy="414888"/>
                      </a:xfrm>
                    </p:grpSpPr>
                    <p:cxnSp>
                      <p:nvCxnSpPr>
                        <p:cNvPr id="167" name="Suora yhdysviiva 166"/>
                        <p:cNvCxnSpPr/>
                        <p:nvPr/>
                      </p:nvCxnSpPr>
                      <p:spPr>
                        <a:xfrm flipV="1">
                          <a:off x="3543789" y="6471218"/>
                          <a:ext cx="1266" cy="28320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8" name="Suora yhdysviiva 167"/>
                        <p:cNvCxnSpPr/>
                        <p:nvPr/>
                      </p:nvCxnSpPr>
                      <p:spPr>
                        <a:xfrm rot="10800000">
                          <a:off x="3471789" y="6473699"/>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9" name="Tekstiruutu 168"/>
                        <p:cNvSpPr txBox="1"/>
                        <p:nvPr/>
                      </p:nvSpPr>
                      <p:spPr>
                        <a:xfrm>
                          <a:off x="3631751" y="6408372"/>
                          <a:ext cx="591021" cy="1619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cxnSp>
                      <p:nvCxnSpPr>
                        <p:cNvPr id="170" name="Suora yhdysviiva 169"/>
                        <p:cNvCxnSpPr/>
                        <p:nvPr/>
                      </p:nvCxnSpPr>
                      <p:spPr>
                        <a:xfrm rot="10800000">
                          <a:off x="3470915" y="6748385"/>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71" name="Tekstiruutu 170"/>
                        <p:cNvSpPr txBox="1"/>
                        <p:nvPr/>
                      </p:nvSpPr>
                      <p:spPr>
                        <a:xfrm>
                          <a:off x="3638387" y="6669372"/>
                          <a:ext cx="36108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cxnSp>
                  <p:nvCxnSpPr>
                    <p:cNvPr id="154" name="Suora yhdysviiva 153"/>
                    <p:cNvCxnSpPr>
                      <a:cxnSpLocks/>
                    </p:cNvCxnSpPr>
                    <p:nvPr/>
                  </p:nvCxnSpPr>
                  <p:spPr>
                    <a:xfrm rot="10800000" flipH="1">
                      <a:off x="1229560" y="4463492"/>
                      <a:ext cx="4406985" cy="0"/>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nvGrpSpPr>
                    <p:cNvPr id="155" name="Ryhmä 154"/>
                    <p:cNvGrpSpPr/>
                    <p:nvPr/>
                  </p:nvGrpSpPr>
                  <p:grpSpPr>
                    <a:xfrm>
                      <a:off x="4179381" y="1860807"/>
                      <a:ext cx="979711" cy="2981210"/>
                      <a:chOff x="4179381" y="1860807"/>
                      <a:chExt cx="979711" cy="2981210"/>
                    </a:xfrm>
                  </p:grpSpPr>
                  <p:pic>
                    <p:nvPicPr>
                      <p:cNvPr id="156" name="Kuva 155"/>
                      <p:cNvPicPr>
                        <a:picLocks noChangeAspect="1"/>
                      </p:cNvPicPr>
                      <p:nvPr/>
                    </p:nvPicPr>
                    <p:blipFill>
                      <a:blip r:embed="rId10">
                        <a:extLst>
                          <a:ext uri="{28A0092B-C50C-407E-A947-70E740481C1C}">
                            <a14:useLocalDpi xmlns:a14="http://schemas.microsoft.com/office/drawing/2010/main" val="0"/>
                          </a:ext>
                        </a:extLst>
                      </a:blip>
                      <a:srcRect/>
                      <a:stretch/>
                    </p:blipFill>
                    <p:spPr>
                      <a:xfrm rot="10800000">
                        <a:off x="4651225" y="3926395"/>
                        <a:ext cx="506254" cy="443816"/>
                      </a:xfrm>
                      <a:prstGeom prst="rect">
                        <a:avLst/>
                      </a:prstGeom>
                    </p:spPr>
                  </p:pic>
                  <p:grpSp>
                    <p:nvGrpSpPr>
                      <p:cNvPr id="157" name="Ryhmä 156"/>
                      <p:cNvGrpSpPr/>
                      <p:nvPr/>
                    </p:nvGrpSpPr>
                    <p:grpSpPr>
                      <a:xfrm>
                        <a:off x="4179381" y="1860807"/>
                        <a:ext cx="979711" cy="2981210"/>
                        <a:chOff x="4179381" y="1860807"/>
                        <a:chExt cx="979711" cy="2981210"/>
                      </a:xfrm>
                    </p:grpSpPr>
                    <p:pic>
                      <p:nvPicPr>
                        <p:cNvPr id="158" name="Kuva 157"/>
                        <p:cNvPicPr>
                          <a:picLocks noChangeAspect="1"/>
                        </p:cNvPicPr>
                        <p:nvPr/>
                      </p:nvPicPr>
                      <p:blipFill>
                        <a:blip r:embed="rId9">
                          <a:extLst>
                            <a:ext uri="{28A0092B-C50C-407E-A947-70E740481C1C}">
                              <a14:useLocalDpi xmlns:a14="http://schemas.microsoft.com/office/drawing/2010/main" val="0"/>
                            </a:ext>
                          </a:extLst>
                        </a:blip>
                        <a:srcRect/>
                        <a:stretch/>
                      </p:blipFill>
                      <p:spPr>
                        <a:xfrm rot="10800000">
                          <a:off x="4179381" y="3149064"/>
                          <a:ext cx="359567" cy="359568"/>
                        </a:xfrm>
                        <a:prstGeom prst="rect">
                          <a:avLst/>
                        </a:prstGeom>
                      </p:spPr>
                    </p:pic>
                    <p:pic>
                      <p:nvPicPr>
                        <p:cNvPr id="159" name="Kuva 158"/>
                        <p:cNvPicPr>
                          <a:picLocks noChangeAspect="1"/>
                        </p:cNvPicPr>
                        <p:nvPr/>
                      </p:nvPicPr>
                      <p:blipFill>
                        <a:blip r:embed="rId13">
                          <a:extLst>
                            <a:ext uri="{28A0092B-C50C-407E-A947-70E740481C1C}">
                              <a14:useLocalDpi xmlns:a14="http://schemas.microsoft.com/office/drawing/2010/main" val="0"/>
                            </a:ext>
                          </a:extLst>
                        </a:blip>
                        <a:srcRect/>
                        <a:stretch/>
                      </p:blipFill>
                      <p:spPr>
                        <a:xfrm>
                          <a:off x="4186095" y="4481972"/>
                          <a:ext cx="360045" cy="360045"/>
                        </a:xfrm>
                        <a:prstGeom prst="rect">
                          <a:avLst/>
                        </a:prstGeom>
                      </p:spPr>
                    </p:pic>
                    <p:grpSp>
                      <p:nvGrpSpPr>
                        <p:cNvPr id="160" name="Ryhmä 159"/>
                        <p:cNvGrpSpPr/>
                        <p:nvPr/>
                      </p:nvGrpSpPr>
                      <p:grpSpPr>
                        <a:xfrm>
                          <a:off x="4652838" y="1860807"/>
                          <a:ext cx="506254" cy="821442"/>
                          <a:chOff x="1781028" y="1860807"/>
                          <a:chExt cx="506254" cy="821442"/>
                        </a:xfrm>
                      </p:grpSpPr>
                      <p:pic>
                        <p:nvPicPr>
                          <p:cNvPr id="163" name="Kuva 162"/>
                          <p:cNvPicPr>
                            <a:picLocks noChangeAspect="1"/>
                          </p:cNvPicPr>
                          <p:nvPr/>
                        </p:nvPicPr>
                        <p:blipFill>
                          <a:blip r:embed="rId7">
                            <a:extLst>
                              <a:ext uri="{28A0092B-C50C-407E-A947-70E740481C1C}">
                                <a14:useLocalDpi xmlns:a14="http://schemas.microsoft.com/office/drawing/2010/main" val="0"/>
                              </a:ext>
                            </a:extLst>
                          </a:blip>
                          <a:srcRect/>
                          <a:stretch/>
                        </p:blipFill>
                        <p:spPr>
                          <a:xfrm rot="10800000">
                            <a:off x="1849711" y="1860807"/>
                            <a:ext cx="360045" cy="360045"/>
                          </a:xfrm>
                          <a:prstGeom prst="rect">
                            <a:avLst/>
                          </a:prstGeom>
                        </p:spPr>
                      </p:pic>
                      <p:pic>
                        <p:nvPicPr>
                          <p:cNvPr id="164" name="Kuva 163"/>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1781028" y="2238433"/>
                            <a:ext cx="506254" cy="443816"/>
                          </a:xfrm>
                          <a:prstGeom prst="rect">
                            <a:avLst/>
                          </a:prstGeom>
                        </p:spPr>
                      </p:pic>
                    </p:grpSp>
                    <p:pic>
                      <p:nvPicPr>
                        <p:cNvPr id="161" name="Kuva 160"/>
                        <p:cNvPicPr>
                          <a:picLocks noChangeAspect="1"/>
                        </p:cNvPicPr>
                        <p:nvPr/>
                      </p:nvPicPr>
                      <p:blipFill>
                        <a:blip r:embed="rId10">
                          <a:extLst>
                            <a:ext uri="{28A0092B-C50C-407E-A947-70E740481C1C}">
                              <a14:useLocalDpi xmlns:a14="http://schemas.microsoft.com/office/drawing/2010/main" val="0"/>
                            </a:ext>
                          </a:extLst>
                        </a:blip>
                        <a:srcRect/>
                        <a:stretch/>
                      </p:blipFill>
                      <p:spPr>
                        <a:xfrm rot="10800000">
                          <a:off x="4651225" y="3082594"/>
                          <a:ext cx="506254" cy="443816"/>
                        </a:xfrm>
                        <a:prstGeom prst="rect">
                          <a:avLst/>
                        </a:prstGeom>
                      </p:spPr>
                    </p:pic>
                    <p:pic>
                      <p:nvPicPr>
                        <p:cNvPr id="162" name="Picture 134" descr="T:\tie2014\1510014798_Liikenne tietyomaalla\Suunnittelu\Tienrakennustyömaat\Powerpoint\työ\png - värieroteltu\valo-01.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rot="10800000">
                          <a:off x="4818624" y="3513130"/>
                          <a:ext cx="184152" cy="181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grpSp>
            <p:pic>
              <p:nvPicPr>
                <p:cNvPr id="138" name="Kuva 137"/>
                <p:cNvPicPr>
                  <a:picLocks noChangeAspect="1"/>
                </p:cNvPicPr>
                <p:nvPr/>
              </p:nvPicPr>
              <p:blipFill>
                <a:blip r:embed="rId14">
                  <a:extLst>
                    <a:ext uri="{28A0092B-C50C-407E-A947-70E740481C1C}">
                      <a14:useLocalDpi xmlns:a14="http://schemas.microsoft.com/office/drawing/2010/main" val="0"/>
                    </a:ext>
                  </a:extLst>
                </a:blip>
                <a:srcRect/>
                <a:stretch/>
              </p:blipFill>
              <p:spPr>
                <a:xfrm rot="10800000">
                  <a:off x="1868400" y="3196932"/>
                  <a:ext cx="464400" cy="129053"/>
                </a:xfrm>
                <a:prstGeom prst="rect">
                  <a:avLst/>
                </a:prstGeom>
              </p:spPr>
            </p:pic>
            <p:pic>
              <p:nvPicPr>
                <p:cNvPr id="139" name="Kuva 138"/>
                <p:cNvPicPr>
                  <a:picLocks noChangeAspect="1"/>
                </p:cNvPicPr>
                <p:nvPr/>
              </p:nvPicPr>
              <p:blipFill>
                <a:blip r:embed="rId14">
                  <a:extLst>
                    <a:ext uri="{28A0092B-C50C-407E-A947-70E740481C1C}">
                      <a14:useLocalDpi xmlns:a14="http://schemas.microsoft.com/office/drawing/2010/main" val="0"/>
                    </a:ext>
                  </a:extLst>
                </a:blip>
                <a:srcRect/>
                <a:stretch/>
              </p:blipFill>
              <p:spPr>
                <a:xfrm rot="10800000">
                  <a:off x="4554000" y="3196932"/>
                  <a:ext cx="464400" cy="129053"/>
                </a:xfrm>
                <a:prstGeom prst="rect">
                  <a:avLst/>
                </a:prstGeom>
              </p:spPr>
            </p:pic>
            <p:pic>
              <p:nvPicPr>
                <p:cNvPr id="140" name="Kuva 139"/>
                <p:cNvPicPr>
                  <a:picLocks noChangeAspect="1"/>
                </p:cNvPicPr>
                <p:nvPr/>
              </p:nvPicPr>
              <p:blipFill>
                <a:blip r:embed="rId14">
                  <a:extLst>
                    <a:ext uri="{28A0092B-C50C-407E-A947-70E740481C1C}">
                      <a14:useLocalDpi xmlns:a14="http://schemas.microsoft.com/office/drawing/2010/main" val="0"/>
                    </a:ext>
                  </a:extLst>
                </a:blip>
                <a:srcRect/>
                <a:stretch/>
              </p:blipFill>
              <p:spPr>
                <a:xfrm rot="10800000">
                  <a:off x="1868400" y="2426532"/>
                  <a:ext cx="464400" cy="129053"/>
                </a:xfrm>
                <a:prstGeom prst="rect">
                  <a:avLst/>
                </a:prstGeom>
              </p:spPr>
            </p:pic>
            <p:pic>
              <p:nvPicPr>
                <p:cNvPr id="141" name="Kuva 140"/>
                <p:cNvPicPr>
                  <a:picLocks noChangeAspect="1"/>
                </p:cNvPicPr>
                <p:nvPr/>
              </p:nvPicPr>
              <p:blipFill>
                <a:blip r:embed="rId14">
                  <a:extLst>
                    <a:ext uri="{28A0092B-C50C-407E-A947-70E740481C1C}">
                      <a14:useLocalDpi xmlns:a14="http://schemas.microsoft.com/office/drawing/2010/main" val="0"/>
                    </a:ext>
                  </a:extLst>
                </a:blip>
                <a:srcRect/>
                <a:stretch/>
              </p:blipFill>
              <p:spPr>
                <a:xfrm rot="10800000">
                  <a:off x="4554000" y="2426532"/>
                  <a:ext cx="464400" cy="129053"/>
                </a:xfrm>
                <a:prstGeom prst="rect">
                  <a:avLst/>
                </a:prstGeom>
              </p:spPr>
            </p:pic>
          </p:grpSp>
        </p:grpSp>
      </p:grpSp>
      <p:sp>
        <p:nvSpPr>
          <p:cNvPr id="188" name="Dian numeron paikkamerkki 5"/>
          <p:cNvSpPr txBox="1">
            <a:spLocks/>
          </p:cNvSpPr>
          <p:nvPr/>
        </p:nvSpPr>
        <p:spPr>
          <a:xfrm>
            <a:off x="2538285" y="9282163"/>
            <a:ext cx="1800000" cy="527403"/>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fi-FI" sz="1100" dirty="0"/>
              <a:t>2.1</a:t>
            </a:r>
          </a:p>
        </p:txBody>
      </p:sp>
      <p:sp>
        <p:nvSpPr>
          <p:cNvPr id="189" name="Suorakulmio 188">
            <a:extLst>
              <a:ext uri="{FF2B5EF4-FFF2-40B4-BE49-F238E27FC236}">
                <a16:creationId xmlns:a16="http://schemas.microsoft.com/office/drawing/2014/main" id="{98B95590-253C-4DB4-9CD1-D80DB2C146A0}"/>
              </a:ext>
            </a:extLst>
          </p:cNvPr>
          <p:cNvSpPr/>
          <p:nvPr/>
        </p:nvSpPr>
        <p:spPr>
          <a:xfrm>
            <a:off x="1070985" y="5533755"/>
            <a:ext cx="1689623" cy="5847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spcBef>
                <a:spcPct val="0"/>
              </a:spcBef>
            </a:pPr>
            <a:r>
              <a:rPr lang="fi-FI" altLang="fi-FI" sz="800" dirty="0">
                <a:solidFill>
                  <a:srgbClr val="000000"/>
                </a:solidFill>
                <a:latin typeface="Arial" panose="020B0604020202020204" pitchFamily="34" charset="0"/>
                <a:cs typeface="Arial" panose="020B0604020202020204" pitchFamily="34" charset="0"/>
              </a:rPr>
              <a:t>Liikkuvassa työssä käytetään aina hinattavaa varoituslaitetta tai työajoneuvon perään kiinnitettyä vastaavaa sulkuaitaa. </a:t>
            </a:r>
          </a:p>
        </p:txBody>
      </p:sp>
      <p:grpSp>
        <p:nvGrpSpPr>
          <p:cNvPr id="15" name="Ryhmä 14">
            <a:extLst>
              <a:ext uri="{FF2B5EF4-FFF2-40B4-BE49-F238E27FC236}">
                <a16:creationId xmlns:a16="http://schemas.microsoft.com/office/drawing/2014/main" id="{AFB363FF-34E5-651C-B7C4-92B72F029B05}"/>
              </a:ext>
            </a:extLst>
          </p:cNvPr>
          <p:cNvGrpSpPr/>
          <p:nvPr/>
        </p:nvGrpSpPr>
        <p:grpSpPr>
          <a:xfrm>
            <a:off x="3040506" y="4692443"/>
            <a:ext cx="1827334" cy="1724149"/>
            <a:chOff x="3040506" y="4692443"/>
            <a:chExt cx="1827334" cy="1724149"/>
          </a:xfrm>
        </p:grpSpPr>
        <p:grpSp>
          <p:nvGrpSpPr>
            <p:cNvPr id="6" name="Ryhmä 5"/>
            <p:cNvGrpSpPr/>
            <p:nvPr/>
          </p:nvGrpSpPr>
          <p:grpSpPr>
            <a:xfrm>
              <a:off x="3409923" y="4692443"/>
              <a:ext cx="1457917" cy="1724149"/>
              <a:chOff x="3409923" y="4692443"/>
              <a:chExt cx="1457917" cy="1724149"/>
            </a:xfrm>
          </p:grpSpPr>
          <p:pic>
            <p:nvPicPr>
              <p:cNvPr id="5" name="Kuva 4"/>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4122296" y="5502192"/>
                <a:ext cx="745544" cy="914400"/>
              </a:xfrm>
              <a:prstGeom prst="rect">
                <a:avLst/>
              </a:prstGeom>
            </p:spPr>
          </p:pic>
          <p:grpSp>
            <p:nvGrpSpPr>
              <p:cNvPr id="12" name="Ryhmä 11"/>
              <p:cNvGrpSpPr/>
              <p:nvPr/>
            </p:nvGrpSpPr>
            <p:grpSpPr>
              <a:xfrm>
                <a:off x="3409923" y="4692443"/>
                <a:ext cx="1374692" cy="1310969"/>
                <a:chOff x="3409923" y="4692443"/>
                <a:chExt cx="1374692" cy="1310969"/>
              </a:xfrm>
            </p:grpSpPr>
            <p:grpSp>
              <p:nvGrpSpPr>
                <p:cNvPr id="203" name="Ryhmä 173"/>
                <p:cNvGrpSpPr>
                  <a:grpSpLocks noChangeAspect="1"/>
                </p:cNvGrpSpPr>
                <p:nvPr/>
              </p:nvGrpSpPr>
              <p:grpSpPr bwMode="auto">
                <a:xfrm>
                  <a:off x="3493433" y="5319463"/>
                  <a:ext cx="356235" cy="501014"/>
                  <a:chOff x="2207620" y="5710128"/>
                  <a:chExt cx="297486" cy="417622"/>
                </a:xfrm>
              </p:grpSpPr>
              <p:pic>
                <p:nvPicPr>
                  <p:cNvPr id="216" name="Kuva 174"/>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2256466" y="5710128"/>
                    <a:ext cx="206883" cy="375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9" name="Picture 134" descr="T:\tie2014\1510014798_Liikenne tietyomaalla\Suunnittelu\Tienrakennustyömaat\Powerpoint\työ\png - värieroteltu\valo-01.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rot="420000">
                    <a:off x="2207620" y="5765107"/>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8" name="Picture 134" descr="T:\tie2014\1510014798_Liikenne tietyomaalla\Suunnittelu\Tienrakennustyömaat\Powerpoint\työ\png - värieroteltu\valo-01.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rot="420000">
                    <a:off x="2408593" y="5765106"/>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9" name="Picture 134" descr="T:\tie2014\1510014798_Liikenne tietyomaalla\Suunnittelu\Tienrakennustyömaat\Powerpoint\työ\png - värieroteltu\valo-01.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rot="420000">
                    <a:off x="2208037" y="6035764"/>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0" name="Picture 134" descr="T:\tie2014\1510014798_Liikenne tietyomaalla\Suunnittelu\Tienrakennustyömaat\Powerpoint\työ\png - värieroteltu\valo-01.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rot="420000">
                    <a:off x="2411506" y="6035764"/>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41" name="Ryhmä 179"/>
                <p:cNvGrpSpPr>
                  <a:grpSpLocks noChangeAspect="1"/>
                </p:cNvGrpSpPr>
                <p:nvPr/>
              </p:nvGrpSpPr>
              <p:grpSpPr bwMode="auto">
                <a:xfrm>
                  <a:off x="3553533" y="4692443"/>
                  <a:ext cx="249557" cy="451485"/>
                  <a:chOff x="2221105" y="5054220"/>
                  <a:chExt cx="206883" cy="375761"/>
                </a:xfrm>
              </p:grpSpPr>
              <p:pic>
                <p:nvPicPr>
                  <p:cNvPr id="242" name="Kuva 180"/>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2221105" y="5054220"/>
                    <a:ext cx="206883" cy="375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3" name="Picture 134" descr="T:\tie2014\1510014798_Liikenne tietyomaalla\Suunnittelu\Tienrakennustyömaat\Powerpoint\työ\png - värieroteltu\valo-01.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rot="420000">
                    <a:off x="2277745" y="5108140"/>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4" name="Ryhmä 13"/>
                <p:cNvGrpSpPr/>
                <p:nvPr/>
              </p:nvGrpSpPr>
              <p:grpSpPr>
                <a:xfrm>
                  <a:off x="3409923" y="5046918"/>
                  <a:ext cx="708692" cy="915732"/>
                  <a:chOff x="3560534" y="5075497"/>
                  <a:chExt cx="708692" cy="915732"/>
                </a:xfrm>
              </p:grpSpPr>
              <p:cxnSp>
                <p:nvCxnSpPr>
                  <p:cNvPr id="204" name="Suora yhdysviiva 387"/>
                  <p:cNvCxnSpPr>
                    <a:cxnSpLocks noChangeShapeType="1"/>
                  </p:cNvCxnSpPr>
                  <p:nvPr/>
                </p:nvCxnSpPr>
                <p:spPr bwMode="auto">
                  <a:xfrm flipH="1">
                    <a:off x="4010617" y="5988230"/>
                    <a:ext cx="258609" cy="2999"/>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grpSp>
                <p:nvGrpSpPr>
                  <p:cNvPr id="210" name="Ryhmä 209"/>
                  <p:cNvGrpSpPr/>
                  <p:nvPr/>
                </p:nvGrpSpPr>
                <p:grpSpPr>
                  <a:xfrm>
                    <a:off x="3560534" y="5075497"/>
                    <a:ext cx="164781" cy="53826"/>
                    <a:chOff x="2634370" y="4908433"/>
                    <a:chExt cx="164781" cy="53826"/>
                  </a:xfrm>
                </p:grpSpPr>
                <p:cxnSp>
                  <p:nvCxnSpPr>
                    <p:cNvPr id="212" name="Suora yhdysviiva 387"/>
                    <p:cNvCxnSpPr>
                      <a:cxnSpLocks noChangeShapeType="1"/>
                    </p:cNvCxnSpPr>
                    <p:nvPr/>
                  </p:nvCxnSpPr>
                  <p:spPr bwMode="auto">
                    <a:xfrm flipV="1">
                      <a:off x="2634370" y="4908433"/>
                      <a:ext cx="55563"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213" name="Suora yhdysviiva 387"/>
                    <p:cNvCxnSpPr>
                      <a:cxnSpLocks noChangeShapeType="1"/>
                    </p:cNvCxnSpPr>
                    <p:nvPr/>
                  </p:nvCxnSpPr>
                  <p:spPr bwMode="auto">
                    <a:xfrm>
                      <a:off x="2659999" y="4935955"/>
                      <a:ext cx="110748" cy="915"/>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214" name="Suora yhdysviiva 387"/>
                    <p:cNvCxnSpPr>
                      <a:cxnSpLocks noChangeShapeType="1"/>
                    </p:cNvCxnSpPr>
                    <p:nvPr/>
                  </p:nvCxnSpPr>
                  <p:spPr bwMode="auto">
                    <a:xfrm flipV="1">
                      <a:off x="2743589" y="4911459"/>
                      <a:ext cx="55562"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grpSp>
            </p:grpSp>
            <p:pic>
              <p:nvPicPr>
                <p:cNvPr id="244" name="Picture 24" descr="T:\tie2014\1510014798_Liikenne tietyomaalla\Suunnittelu\Tienrakennustyömaat\Powerpoint\rullat-01.png"/>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514902" y="5762864"/>
                  <a:ext cx="346708" cy="226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45" name="Ryhmä 35933"/>
                <p:cNvGrpSpPr>
                  <a:grpSpLocks/>
                </p:cNvGrpSpPr>
                <p:nvPr/>
              </p:nvGrpSpPr>
              <p:grpSpPr bwMode="auto">
                <a:xfrm>
                  <a:off x="4117901" y="5396961"/>
                  <a:ext cx="666714" cy="606451"/>
                  <a:chOff x="2734798" y="4002088"/>
                  <a:chExt cx="665439" cy="606451"/>
                </a:xfrm>
              </p:grpSpPr>
              <p:pic>
                <p:nvPicPr>
                  <p:cNvPr id="247" name="Picture 134" descr="T:\tie2014\1510014798_Liikenne tietyomaalla\Suunnittelu\Tienrakennustyömaat\Powerpoint\työ\png - värieroteltu\valo-01.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rot="420000">
                    <a:off x="2794810" y="4002088"/>
                    <a:ext cx="120567" cy="118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8" name="Picture 134" descr="T:\tie2014\1510014798_Liikenne tietyomaalla\Suunnittelu\Tienrakennustyömaat\Powerpoint\työ\png - värieroteltu\valo-01.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rot="420000">
                    <a:off x="3279670" y="4002088"/>
                    <a:ext cx="120567" cy="118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9" name="Kuva 146"/>
                  <p:cNvPicPr>
                    <a:picLocks noChangeAspect="1"/>
                  </p:cNvPicPr>
                  <p:nvPr/>
                </p:nvPicPr>
                <p:blipFill>
                  <a:blip r:embed="rId18">
                    <a:extLst>
                      <a:ext uri="{28A0092B-C50C-407E-A947-70E740481C1C}">
                        <a14:useLocalDpi xmlns:a14="http://schemas.microsoft.com/office/drawing/2010/main" val="0"/>
                      </a:ext>
                    </a:extLst>
                  </a:blip>
                  <a:srcRect/>
                  <a:stretch/>
                </p:blipFill>
                <p:spPr bwMode="auto">
                  <a:xfrm>
                    <a:off x="2734798" y="4320539"/>
                    <a:ext cx="287449"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grpSp>
          <p:nvGrpSpPr>
            <p:cNvPr id="13" name="Ryhmä 12">
              <a:extLst>
                <a:ext uri="{FF2B5EF4-FFF2-40B4-BE49-F238E27FC236}">
                  <a16:creationId xmlns:a16="http://schemas.microsoft.com/office/drawing/2014/main" id="{81A2CF6E-84D7-5916-527E-0949611F2BC9}"/>
                </a:ext>
              </a:extLst>
            </p:cNvPr>
            <p:cNvGrpSpPr/>
            <p:nvPr/>
          </p:nvGrpSpPr>
          <p:grpSpPr>
            <a:xfrm>
              <a:off x="3040506" y="5495963"/>
              <a:ext cx="543781" cy="175817"/>
              <a:chOff x="3040506" y="5495963"/>
              <a:chExt cx="543781" cy="175817"/>
            </a:xfrm>
          </p:grpSpPr>
          <p:cxnSp>
            <p:nvCxnSpPr>
              <p:cNvPr id="7" name="Suora yhdysviiva 387">
                <a:extLst>
                  <a:ext uri="{FF2B5EF4-FFF2-40B4-BE49-F238E27FC236}">
                    <a16:creationId xmlns:a16="http://schemas.microsoft.com/office/drawing/2014/main" id="{72BD4182-26C0-96BE-232F-9E202E07D41F}"/>
                  </a:ext>
                </a:extLst>
              </p:cNvPr>
              <p:cNvCxnSpPr>
                <a:cxnSpLocks noChangeShapeType="1"/>
              </p:cNvCxnSpPr>
              <p:nvPr/>
            </p:nvCxnSpPr>
            <p:spPr bwMode="auto">
              <a:xfrm>
                <a:off x="3068287" y="5645957"/>
                <a:ext cx="484538" cy="16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8" name="Suora yhdysviiva 387">
                <a:extLst>
                  <a:ext uri="{FF2B5EF4-FFF2-40B4-BE49-F238E27FC236}">
                    <a16:creationId xmlns:a16="http://schemas.microsoft.com/office/drawing/2014/main" id="{40DB64A5-7439-E029-422B-30A8ACABC0E2}"/>
                  </a:ext>
                </a:extLst>
              </p:cNvPr>
              <p:cNvCxnSpPr>
                <a:cxnSpLocks noChangeShapeType="1"/>
              </p:cNvCxnSpPr>
              <p:nvPr/>
            </p:nvCxnSpPr>
            <p:spPr bwMode="auto">
              <a:xfrm flipV="1">
                <a:off x="3040506" y="5619381"/>
                <a:ext cx="55563"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9" name="Suora yhdysviiva 387">
                <a:extLst>
                  <a:ext uri="{FF2B5EF4-FFF2-40B4-BE49-F238E27FC236}">
                    <a16:creationId xmlns:a16="http://schemas.microsoft.com/office/drawing/2014/main" id="{4E350EF7-3613-D49E-E749-E12721952086}"/>
                  </a:ext>
                </a:extLst>
              </p:cNvPr>
              <p:cNvCxnSpPr>
                <a:cxnSpLocks noChangeShapeType="1"/>
              </p:cNvCxnSpPr>
              <p:nvPr/>
            </p:nvCxnSpPr>
            <p:spPr bwMode="auto">
              <a:xfrm flipV="1">
                <a:off x="3528725" y="5620980"/>
                <a:ext cx="55562"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sp>
            <p:nvSpPr>
              <p:cNvPr id="10" name="Suorakulmio 211">
                <a:extLst>
                  <a:ext uri="{FF2B5EF4-FFF2-40B4-BE49-F238E27FC236}">
                    <a16:creationId xmlns:a16="http://schemas.microsoft.com/office/drawing/2014/main" id="{425019DD-BB9F-FFE5-8F1D-3E02802F6351}"/>
                  </a:ext>
                </a:extLst>
              </p:cNvPr>
              <p:cNvSpPr>
                <a:spLocks noChangeArrowheads="1"/>
              </p:cNvSpPr>
              <p:nvPr/>
            </p:nvSpPr>
            <p:spPr bwMode="auto">
              <a:xfrm>
                <a:off x="3176416" y="5495963"/>
                <a:ext cx="340180" cy="123111"/>
              </a:xfrm>
              <a:prstGeom prst="rect">
                <a:avLst/>
              </a:prstGeom>
              <a:solidFill>
                <a:schemeClr val="bg1"/>
              </a:solidFill>
              <a:ln>
                <a:noFill/>
              </a:ln>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800" dirty="0">
                    <a:solidFill>
                      <a:srgbClr val="000000"/>
                    </a:solidFill>
                    <a:latin typeface="Arial" panose="020B0604020202020204" pitchFamily="34" charset="0"/>
                    <a:cs typeface="Arial" panose="020B0604020202020204" pitchFamily="34" charset="0"/>
                  </a:rPr>
                  <a:t>≤ 5,5 m</a:t>
                </a:r>
              </a:p>
            </p:txBody>
          </p:sp>
        </p:grpSp>
        <p:sp>
          <p:nvSpPr>
            <p:cNvPr id="11" name="Suorakulmio 211">
              <a:extLst>
                <a:ext uri="{FF2B5EF4-FFF2-40B4-BE49-F238E27FC236}">
                  <a16:creationId xmlns:a16="http://schemas.microsoft.com/office/drawing/2014/main" id="{09FE1DBC-809B-F18F-278B-34F3A23DEB6F}"/>
                </a:ext>
              </a:extLst>
            </p:cNvPr>
            <p:cNvSpPr>
              <a:spLocks noChangeArrowheads="1"/>
            </p:cNvSpPr>
            <p:nvPr/>
          </p:nvSpPr>
          <p:spPr bwMode="auto">
            <a:xfrm>
              <a:off x="3161362" y="4896023"/>
              <a:ext cx="391650" cy="123111"/>
            </a:xfrm>
            <a:prstGeom prst="rect">
              <a:avLst/>
            </a:prstGeom>
            <a:solidFill>
              <a:schemeClr val="bg1"/>
            </a:solidFill>
            <a:ln>
              <a:noFill/>
            </a:ln>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800" dirty="0">
                  <a:solidFill>
                    <a:srgbClr val="000000"/>
                  </a:solidFill>
                  <a:latin typeface="Arial" panose="020B0604020202020204" pitchFamily="34" charset="0"/>
                  <a:cs typeface="Arial" panose="020B0604020202020204" pitchFamily="34" charset="0"/>
                </a:rPr>
                <a:t>≤ 3,0 m</a:t>
              </a:r>
            </a:p>
          </p:txBody>
        </p:sp>
      </p:grpSp>
      <p:sp>
        <p:nvSpPr>
          <p:cNvPr id="17" name="Text Box 3">
            <a:extLst>
              <a:ext uri="{FF2B5EF4-FFF2-40B4-BE49-F238E27FC236}">
                <a16:creationId xmlns:a16="http://schemas.microsoft.com/office/drawing/2014/main" id="{B4C5823F-11D3-B31B-3456-523D1BD88A25}"/>
              </a:ext>
            </a:extLst>
          </p:cNvPr>
          <p:cNvSpPr txBox="1">
            <a:spLocks noChangeArrowheads="1"/>
          </p:cNvSpPr>
          <p:nvPr/>
        </p:nvSpPr>
        <p:spPr bwMode="auto">
          <a:xfrm>
            <a:off x="621000" y="239134"/>
            <a:ext cx="6745391" cy="907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1400" b="1" dirty="0">
                <a:latin typeface="Arial" panose="020B0604020202020204" pitchFamily="34" charset="0"/>
                <a:cs typeface="Arial" panose="020B0604020202020204" pitchFamily="34" charset="0"/>
              </a:rPr>
              <a:t>LIIKENTEENOHJAUSSUUNNITELMA</a:t>
            </a:r>
          </a:p>
          <a:p>
            <a:pPr>
              <a:spcBef>
                <a:spcPct val="0"/>
              </a:spcBef>
              <a:buNone/>
            </a:pPr>
            <a:r>
              <a:rPr lang="fi-FI" altLang="fi-FI" sz="1300" dirty="0">
                <a:latin typeface="Arial" panose="020B0604020202020204" pitchFamily="34" charset="0"/>
                <a:cs typeface="Arial" panose="020B0604020202020204" pitchFamily="34" charset="0"/>
              </a:rPr>
              <a:t>Liikkuva työ ajoradalla, liikenteen pysäyttäminen.</a:t>
            </a:r>
          </a:p>
          <a:p>
            <a:pPr>
              <a:spcBef>
                <a:spcPct val="0"/>
              </a:spcBef>
              <a:buNone/>
            </a:pPr>
            <a:br>
              <a:rPr lang="fi-FI" altLang="fi-FI" sz="1300" dirty="0">
                <a:latin typeface="Arial" panose="020B0604020202020204" pitchFamily="34" charset="0"/>
                <a:cs typeface="Arial" panose="020B0604020202020204" pitchFamily="34" charset="0"/>
              </a:rPr>
            </a:br>
            <a:r>
              <a:rPr lang="fi-FI" altLang="fi-FI" sz="1300" dirty="0">
                <a:latin typeface="Arial" panose="020B0604020202020204" pitchFamily="34" charset="0"/>
                <a:cs typeface="Arial" panose="020B0604020202020204" pitchFamily="34" charset="0"/>
              </a:rPr>
              <a:t>Tiekohtainen nopeusrajoitus 100 km/h </a:t>
            </a:r>
            <a:r>
              <a:rPr lang="fi-FI" altLang="fi-FI" sz="1300" dirty="0">
                <a:latin typeface="Arial" panose="020B0604020202020204" pitchFamily="34" charset="0"/>
                <a:cs typeface="Arial" panose="020B0604020202020204" pitchFamily="34" charset="0"/>
                <a:sym typeface="Wingdings" panose="05000000000000000000" pitchFamily="2" charset="2"/>
              </a:rPr>
              <a:t></a:t>
            </a:r>
            <a:r>
              <a:rPr lang="fi-FI" altLang="fi-FI" sz="1300" dirty="0">
                <a:latin typeface="Arial" panose="020B0604020202020204" pitchFamily="34" charset="0"/>
                <a:cs typeface="Arial" panose="020B0604020202020204" pitchFamily="34" charset="0"/>
              </a:rPr>
              <a:t> 50 km/h.</a:t>
            </a:r>
          </a:p>
        </p:txBody>
      </p:sp>
    </p:spTree>
    <p:extLst>
      <p:ext uri="{BB962C8B-B14F-4D97-AF65-F5344CB8AC3E}">
        <p14:creationId xmlns:p14="http://schemas.microsoft.com/office/powerpoint/2010/main" val="1888601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r="-1000"/>
          </a:stretch>
        </a:blipFill>
        <a:effectLst/>
      </p:bgPr>
    </p:bg>
    <p:spTree>
      <p:nvGrpSpPr>
        <p:cNvPr id="1" name=""/>
        <p:cNvGrpSpPr/>
        <p:nvPr/>
      </p:nvGrpSpPr>
      <p:grpSpPr>
        <a:xfrm>
          <a:off x="0" y="0"/>
          <a:ext cx="0" cy="0"/>
          <a:chOff x="0" y="0"/>
          <a:chExt cx="0" cy="0"/>
        </a:xfrm>
      </p:grpSpPr>
      <p:cxnSp>
        <p:nvCxnSpPr>
          <p:cNvPr id="286" name="Suora yhdysviiva 285"/>
          <p:cNvCxnSpPr/>
          <p:nvPr/>
        </p:nvCxnSpPr>
        <p:spPr>
          <a:xfrm>
            <a:off x="1329426" y="3977849"/>
            <a:ext cx="4166855" cy="2103"/>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nvGrpSpPr>
          <p:cNvPr id="2" name="Ryhmä 1"/>
          <p:cNvGrpSpPr/>
          <p:nvPr/>
        </p:nvGrpSpPr>
        <p:grpSpPr>
          <a:xfrm>
            <a:off x="817416" y="1561893"/>
            <a:ext cx="5315407" cy="3030744"/>
            <a:chOff x="817416" y="1561893"/>
            <a:chExt cx="5315407" cy="3030744"/>
          </a:xfrm>
        </p:grpSpPr>
        <p:pic>
          <p:nvPicPr>
            <p:cNvPr id="163" name="Kuva 2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3739294" y="1845621"/>
              <a:ext cx="142025"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2984525" y="1845754"/>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Ryhmä 7"/>
            <p:cNvGrpSpPr/>
            <p:nvPr/>
          </p:nvGrpSpPr>
          <p:grpSpPr>
            <a:xfrm>
              <a:off x="817416" y="1561893"/>
              <a:ext cx="5315407" cy="2500995"/>
              <a:chOff x="817416" y="1561893"/>
              <a:chExt cx="5315407" cy="2500995"/>
            </a:xfrm>
          </p:grpSpPr>
          <p:grpSp>
            <p:nvGrpSpPr>
              <p:cNvPr id="6" name="Ryhmä 5"/>
              <p:cNvGrpSpPr/>
              <p:nvPr/>
            </p:nvGrpSpPr>
            <p:grpSpPr>
              <a:xfrm>
                <a:off x="817416" y="1561893"/>
                <a:ext cx="5315407" cy="2500995"/>
                <a:chOff x="817416" y="1561893"/>
                <a:chExt cx="5315407" cy="2500995"/>
              </a:xfrm>
            </p:grpSpPr>
            <p:grpSp>
              <p:nvGrpSpPr>
                <p:cNvPr id="5" name="Ryhmä 4"/>
                <p:cNvGrpSpPr/>
                <p:nvPr/>
              </p:nvGrpSpPr>
              <p:grpSpPr>
                <a:xfrm>
                  <a:off x="817416" y="1561893"/>
                  <a:ext cx="5315407" cy="2500995"/>
                  <a:chOff x="817416" y="1561893"/>
                  <a:chExt cx="5315407" cy="2500995"/>
                </a:xfrm>
              </p:grpSpPr>
              <p:grpSp>
                <p:nvGrpSpPr>
                  <p:cNvPr id="10" name="Ryhmä 9"/>
                  <p:cNvGrpSpPr/>
                  <p:nvPr/>
                </p:nvGrpSpPr>
                <p:grpSpPr>
                  <a:xfrm rot="10800000">
                    <a:off x="817416" y="1747739"/>
                    <a:ext cx="525277" cy="2309375"/>
                    <a:chOff x="3357000" y="6321774"/>
                    <a:chExt cx="525277" cy="2309375"/>
                  </a:xfrm>
                </p:grpSpPr>
                <p:cxnSp>
                  <p:nvCxnSpPr>
                    <p:cNvPr id="11" name="Suora yhdysviiva 10"/>
                    <p:cNvCxnSpPr/>
                    <p:nvPr/>
                  </p:nvCxnSpPr>
                  <p:spPr>
                    <a:xfrm flipV="1">
                      <a:off x="3429000" y="6393000"/>
                      <a:ext cx="1266" cy="21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uora yhdysviiva 11"/>
                    <p:cNvCxnSpPr/>
                    <p:nvPr/>
                  </p:nvCxnSpPr>
                  <p:spPr>
                    <a:xfrm rot="10800000">
                      <a:off x="3357000" y="6395481"/>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uora yhdysviiva 12"/>
                    <p:cNvCxnSpPr/>
                    <p:nvPr/>
                  </p:nvCxnSpPr>
                  <p:spPr>
                    <a:xfrm rot="10800000">
                      <a:off x="3357000" y="747300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uora yhdysviiva 13"/>
                    <p:cNvCxnSpPr/>
                    <p:nvPr/>
                  </p:nvCxnSpPr>
                  <p:spPr>
                    <a:xfrm rot="10800000">
                      <a:off x="3357000" y="855300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kstiruutu 14"/>
                    <p:cNvSpPr txBox="1"/>
                    <p:nvPr/>
                  </p:nvSpPr>
                  <p:spPr>
                    <a:xfrm>
                      <a:off x="3519333" y="6321774"/>
                      <a:ext cx="226924"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16" name="Tekstiruutu 15"/>
                    <p:cNvSpPr txBox="1"/>
                    <p:nvPr/>
                  </p:nvSpPr>
                  <p:spPr>
                    <a:xfrm>
                      <a:off x="3523030" y="7387627"/>
                      <a:ext cx="359247"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sp>
                  <p:nvSpPr>
                    <p:cNvPr id="17" name="Tekstiruutu 16"/>
                    <p:cNvSpPr txBox="1"/>
                    <p:nvPr/>
                  </p:nvSpPr>
                  <p:spPr>
                    <a:xfrm>
                      <a:off x="3527924" y="8477261"/>
                      <a:ext cx="354353"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400 m</a:t>
                      </a:r>
                    </a:p>
                  </p:txBody>
                </p:sp>
              </p:grpSp>
              <p:grpSp>
                <p:nvGrpSpPr>
                  <p:cNvPr id="32" name="Ryhmä 31"/>
                  <p:cNvGrpSpPr/>
                  <p:nvPr/>
                </p:nvGrpSpPr>
                <p:grpSpPr>
                  <a:xfrm>
                    <a:off x="5510399" y="3369000"/>
                    <a:ext cx="622424" cy="693888"/>
                    <a:chOff x="3349652" y="6856056"/>
                    <a:chExt cx="622424" cy="693888"/>
                  </a:xfrm>
                </p:grpSpPr>
                <p:cxnSp>
                  <p:nvCxnSpPr>
                    <p:cNvPr id="33" name="Suora yhdysviiva 32"/>
                    <p:cNvCxnSpPr/>
                    <p:nvPr/>
                  </p:nvCxnSpPr>
                  <p:spPr>
                    <a:xfrm flipV="1">
                      <a:off x="3422061" y="6933000"/>
                      <a:ext cx="1266" cy="54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uora yhdysviiva 33"/>
                    <p:cNvCxnSpPr/>
                    <p:nvPr/>
                  </p:nvCxnSpPr>
                  <p:spPr>
                    <a:xfrm rot="10800000">
                      <a:off x="3350061" y="6935481"/>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uora yhdysviiva 34"/>
                    <p:cNvCxnSpPr/>
                    <p:nvPr/>
                  </p:nvCxnSpPr>
                  <p:spPr>
                    <a:xfrm rot="10800000">
                      <a:off x="3349652" y="7472342"/>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kstiruutu 35"/>
                    <p:cNvSpPr txBox="1"/>
                    <p:nvPr/>
                  </p:nvSpPr>
                  <p:spPr>
                    <a:xfrm>
                      <a:off x="3543683" y="6856056"/>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sp>
                  <p:nvSpPr>
                    <p:cNvPr id="37" name="Tekstiruutu 36"/>
                    <p:cNvSpPr txBox="1"/>
                    <p:nvPr/>
                  </p:nvSpPr>
                  <p:spPr>
                    <a:xfrm>
                      <a:off x="3550621" y="7396056"/>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nvGrpSpPr>
                  <p:cNvPr id="174" name="Ryhmä 173"/>
                  <p:cNvGrpSpPr/>
                  <p:nvPr/>
                </p:nvGrpSpPr>
                <p:grpSpPr>
                  <a:xfrm rot="10800000">
                    <a:off x="1745720" y="1561893"/>
                    <a:ext cx="3370303" cy="2386817"/>
                    <a:chOff x="1742224" y="6790452"/>
                    <a:chExt cx="3370303" cy="2386817"/>
                  </a:xfrm>
                </p:grpSpPr>
                <p:grpSp>
                  <p:nvGrpSpPr>
                    <p:cNvPr id="175" name="Ryhmä 174"/>
                    <p:cNvGrpSpPr/>
                    <p:nvPr/>
                  </p:nvGrpSpPr>
                  <p:grpSpPr>
                    <a:xfrm rot="10800000">
                      <a:off x="2877130" y="7280630"/>
                      <a:ext cx="1103988" cy="1612911"/>
                      <a:chOff x="2883462" y="2085031"/>
                      <a:chExt cx="1103988" cy="1612911"/>
                    </a:xfrm>
                  </p:grpSpPr>
                  <p:pic>
                    <p:nvPicPr>
                      <p:cNvPr id="194"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891757" y="3632854"/>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883462" y="3160442"/>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6"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883462"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7"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3891756" y="3160442"/>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8"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3896963"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76" name="Ryhmä 175"/>
                    <p:cNvGrpSpPr/>
                    <p:nvPr/>
                  </p:nvGrpSpPr>
                  <p:grpSpPr>
                    <a:xfrm>
                      <a:off x="1995351" y="6970474"/>
                      <a:ext cx="932230" cy="1923067"/>
                      <a:chOff x="2001410" y="6628419"/>
                      <a:chExt cx="932230" cy="1923067"/>
                    </a:xfrm>
                  </p:grpSpPr>
                  <p:cxnSp>
                    <p:nvCxnSpPr>
                      <p:cNvPr id="191" name="Suora yhdysviiva 190"/>
                      <p:cNvCxnSpPr>
                        <a:stCxn id="194" idx="2"/>
                        <a:endCxn id="190" idx="1"/>
                      </p:cNvCxnSpPr>
                      <p:nvPr/>
                    </p:nvCxnSpPr>
                    <p:spPr>
                      <a:xfrm rot="10800000">
                        <a:off x="2196139" y="6628419"/>
                        <a:ext cx="737499" cy="31015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Suora yhdysviiva 191"/>
                      <p:cNvCxnSpPr>
                        <a:stCxn id="197" idx="2"/>
                        <a:endCxn id="187" idx="2"/>
                      </p:cNvCxnSpPr>
                      <p:nvPr/>
                    </p:nvCxnSpPr>
                    <p:spPr>
                      <a:xfrm flipH="1" flipV="1">
                        <a:off x="2001410" y="7394183"/>
                        <a:ext cx="932230" cy="8189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3" name="Suora yhdysviiva 192"/>
                      <p:cNvCxnSpPr>
                        <a:stCxn id="198" idx="2"/>
                        <a:endCxn id="189" idx="2"/>
                      </p:cNvCxnSpPr>
                      <p:nvPr/>
                    </p:nvCxnSpPr>
                    <p:spPr>
                      <a:xfrm rot="10800000">
                        <a:off x="2002399" y="8458327"/>
                        <a:ext cx="926034"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7" name="Ryhmä 176"/>
                    <p:cNvGrpSpPr/>
                    <p:nvPr/>
                  </p:nvGrpSpPr>
                  <p:grpSpPr>
                    <a:xfrm rot="10800000">
                      <a:off x="1742224" y="6790452"/>
                      <a:ext cx="507243" cy="2386817"/>
                      <a:chOff x="1846813" y="4149886"/>
                      <a:chExt cx="507243" cy="2386817"/>
                    </a:xfrm>
                  </p:grpSpPr>
                  <p:pic>
                    <p:nvPicPr>
                      <p:cNvPr id="184" name="Kuva 183"/>
                      <p:cNvPicPr>
                        <a:picLocks noChangeAspect="1"/>
                      </p:cNvPicPr>
                      <p:nvPr/>
                    </p:nvPicPr>
                    <p:blipFill>
                      <a:blip r:embed="rId6">
                        <a:extLst>
                          <a:ext uri="{28A0092B-C50C-407E-A947-70E740481C1C}">
                            <a14:useLocalDpi xmlns:a14="http://schemas.microsoft.com/office/drawing/2010/main" val="0"/>
                          </a:ext>
                        </a:extLst>
                      </a:blip>
                      <a:srcRect/>
                      <a:stretch/>
                    </p:blipFill>
                    <p:spPr>
                      <a:xfrm rot="10800000">
                        <a:off x="1914246" y="4149886"/>
                        <a:ext cx="359569" cy="359569"/>
                      </a:xfrm>
                      <a:prstGeom prst="rect">
                        <a:avLst/>
                      </a:prstGeom>
                    </p:spPr>
                  </p:pic>
                  <p:grpSp>
                    <p:nvGrpSpPr>
                      <p:cNvPr id="185" name="Ryhmä 184"/>
                      <p:cNvGrpSpPr/>
                      <p:nvPr/>
                    </p:nvGrpSpPr>
                    <p:grpSpPr>
                      <a:xfrm>
                        <a:off x="1846813" y="4527035"/>
                        <a:ext cx="506254" cy="2009668"/>
                        <a:chOff x="1738062" y="2171515"/>
                        <a:chExt cx="506254" cy="2009668"/>
                      </a:xfrm>
                    </p:grpSpPr>
                    <p:pic>
                      <p:nvPicPr>
                        <p:cNvPr id="189" name="Kuva 188"/>
                        <p:cNvPicPr>
                          <a:picLocks noChangeAspect="1"/>
                        </p:cNvPicPr>
                        <p:nvPr/>
                      </p:nvPicPr>
                      <p:blipFill>
                        <a:blip r:embed="rId7">
                          <a:extLst>
                            <a:ext uri="{28A0092B-C50C-407E-A947-70E740481C1C}">
                              <a14:useLocalDpi xmlns:a14="http://schemas.microsoft.com/office/drawing/2010/main" val="0"/>
                            </a:ext>
                          </a:extLst>
                        </a:blip>
                        <a:srcRect/>
                        <a:stretch/>
                      </p:blipFill>
                      <p:spPr>
                        <a:xfrm rot="10800000">
                          <a:off x="1738062" y="2171515"/>
                          <a:ext cx="506254" cy="443816"/>
                        </a:xfrm>
                        <a:prstGeom prst="rect">
                          <a:avLst/>
                        </a:prstGeom>
                      </p:spPr>
                    </p:pic>
                    <p:pic>
                      <p:nvPicPr>
                        <p:cNvPr id="190" name="Kuva 189"/>
                        <p:cNvPicPr>
                          <a:picLocks noChangeAspect="1"/>
                        </p:cNvPicPr>
                        <p:nvPr/>
                      </p:nvPicPr>
                      <p:blipFill>
                        <a:blip r:embed="rId8">
                          <a:extLst>
                            <a:ext uri="{28A0092B-C50C-407E-A947-70E740481C1C}">
                              <a14:useLocalDpi xmlns:a14="http://schemas.microsoft.com/office/drawing/2010/main" val="0"/>
                            </a:ext>
                          </a:extLst>
                        </a:blip>
                        <a:srcRect/>
                        <a:stretch/>
                      </p:blipFill>
                      <p:spPr>
                        <a:xfrm>
                          <a:off x="1797687" y="3821138"/>
                          <a:ext cx="360045" cy="360045"/>
                        </a:xfrm>
                        <a:prstGeom prst="rect">
                          <a:avLst/>
                        </a:prstGeom>
                      </p:spPr>
                    </p:pic>
                  </p:grpSp>
                  <p:pic>
                    <p:nvPicPr>
                      <p:cNvPr id="187" name="Kuva 186"/>
                      <p:cNvPicPr>
                        <a:picLocks noChangeAspect="1"/>
                      </p:cNvPicPr>
                      <p:nvPr/>
                    </p:nvPicPr>
                    <p:blipFill>
                      <a:blip r:embed="rId9">
                        <a:extLst>
                          <a:ext uri="{28A0092B-C50C-407E-A947-70E740481C1C}">
                            <a14:useLocalDpi xmlns:a14="http://schemas.microsoft.com/office/drawing/2010/main" val="0"/>
                          </a:ext>
                        </a:extLst>
                      </a:blip>
                      <a:srcRect/>
                      <a:stretch/>
                    </p:blipFill>
                    <p:spPr>
                      <a:xfrm rot="10800000">
                        <a:off x="1847802" y="5591179"/>
                        <a:ext cx="506254" cy="443816"/>
                      </a:xfrm>
                      <a:prstGeom prst="rect">
                        <a:avLst/>
                      </a:prstGeom>
                    </p:spPr>
                  </p:pic>
                </p:grpSp>
                <p:pic>
                  <p:nvPicPr>
                    <p:cNvPr id="178" name="Kuva 177"/>
                    <p:cNvPicPr>
                      <a:picLocks noChangeAspect="1"/>
                    </p:cNvPicPr>
                    <p:nvPr/>
                  </p:nvPicPr>
                  <p:blipFill>
                    <a:blip r:embed="rId6">
                      <a:extLst>
                        <a:ext uri="{28A0092B-C50C-407E-A947-70E740481C1C}">
                          <a14:useLocalDpi xmlns:a14="http://schemas.microsoft.com/office/drawing/2010/main" val="0"/>
                        </a:ext>
                      </a:extLst>
                    </a:blip>
                    <a:srcRect/>
                    <a:stretch/>
                  </p:blipFill>
                  <p:spPr>
                    <a:xfrm>
                      <a:off x="4685525" y="8817700"/>
                      <a:ext cx="359569" cy="359569"/>
                    </a:xfrm>
                    <a:prstGeom prst="rect">
                      <a:avLst/>
                    </a:prstGeom>
                  </p:spPr>
                </p:pic>
                <p:pic>
                  <p:nvPicPr>
                    <p:cNvPr id="179" name="Kuva 178"/>
                    <p:cNvPicPr>
                      <a:picLocks noChangeAspect="1"/>
                    </p:cNvPicPr>
                    <p:nvPr/>
                  </p:nvPicPr>
                  <p:blipFill>
                    <a:blip r:embed="rId7">
                      <a:extLst>
                        <a:ext uri="{28A0092B-C50C-407E-A947-70E740481C1C}">
                          <a14:useLocalDpi xmlns:a14="http://schemas.microsoft.com/office/drawing/2010/main" val="0"/>
                        </a:ext>
                      </a:extLst>
                    </a:blip>
                    <a:srcRect/>
                    <a:stretch/>
                  </p:blipFill>
                  <p:spPr>
                    <a:xfrm>
                      <a:off x="4606273" y="8356304"/>
                      <a:ext cx="506254" cy="443816"/>
                    </a:xfrm>
                    <a:prstGeom prst="rect">
                      <a:avLst/>
                    </a:prstGeom>
                  </p:spPr>
                </p:pic>
                <p:pic>
                  <p:nvPicPr>
                    <p:cNvPr id="180" name="Kuva 179"/>
                    <p:cNvPicPr>
                      <a:picLocks noChangeAspect="1"/>
                    </p:cNvPicPr>
                    <p:nvPr/>
                  </p:nvPicPr>
                  <p:blipFill>
                    <a:blip r:embed="rId9">
                      <a:extLst>
                        <a:ext uri="{28A0092B-C50C-407E-A947-70E740481C1C}">
                          <a14:useLocalDpi xmlns:a14="http://schemas.microsoft.com/office/drawing/2010/main" val="0"/>
                        </a:ext>
                      </a:extLst>
                    </a:blip>
                    <a:srcRect/>
                    <a:stretch/>
                  </p:blipFill>
                  <p:spPr>
                    <a:xfrm>
                      <a:off x="4605284" y="7292160"/>
                      <a:ext cx="506254" cy="443816"/>
                    </a:xfrm>
                    <a:prstGeom prst="rect">
                      <a:avLst/>
                    </a:prstGeom>
                  </p:spPr>
                </p:pic>
                <p:cxnSp>
                  <p:nvCxnSpPr>
                    <p:cNvPr id="182" name="Suora yhdysviiva 181"/>
                    <p:cNvCxnSpPr>
                      <a:stCxn id="180" idx="2"/>
                      <a:endCxn id="195" idx="2"/>
                    </p:cNvCxnSpPr>
                    <p:nvPr/>
                  </p:nvCxnSpPr>
                  <p:spPr>
                    <a:xfrm flipH="1">
                      <a:off x="3935875" y="7736238"/>
                      <a:ext cx="922536" cy="8189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3" name="Suora yhdysviiva 182"/>
                    <p:cNvCxnSpPr>
                      <a:stCxn id="179" idx="2"/>
                      <a:endCxn id="196" idx="2"/>
                    </p:cNvCxnSpPr>
                    <p:nvPr/>
                  </p:nvCxnSpPr>
                  <p:spPr>
                    <a:xfrm flipH="1">
                      <a:off x="3935875" y="8800382"/>
                      <a:ext cx="923525"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pic>
              <p:nvPicPr>
                <p:cNvPr id="136" name="Kuva 135"/>
                <p:cNvPicPr>
                  <a:picLocks noChangeAspect="1"/>
                </p:cNvPicPr>
                <p:nvPr/>
              </p:nvPicPr>
              <p:blipFill>
                <a:blip r:embed="rId10">
                  <a:extLst>
                    <a:ext uri="{28A0092B-C50C-407E-A947-70E740481C1C}">
                      <a14:useLocalDpi xmlns:a14="http://schemas.microsoft.com/office/drawing/2010/main" val="0"/>
                    </a:ext>
                  </a:extLst>
                </a:blip>
                <a:srcRect/>
                <a:stretch/>
              </p:blipFill>
              <p:spPr>
                <a:xfrm rot="10800000">
                  <a:off x="1746000" y="2836943"/>
                  <a:ext cx="507600" cy="141058"/>
                </a:xfrm>
                <a:prstGeom prst="rect">
                  <a:avLst/>
                </a:prstGeom>
              </p:spPr>
            </p:pic>
            <p:pic>
              <p:nvPicPr>
                <p:cNvPr id="137" name="Kuva 136"/>
                <p:cNvPicPr>
                  <a:picLocks noChangeAspect="1"/>
                </p:cNvPicPr>
                <p:nvPr/>
              </p:nvPicPr>
              <p:blipFill>
                <a:blip r:embed="rId10">
                  <a:extLst>
                    <a:ext uri="{28A0092B-C50C-407E-A947-70E740481C1C}">
                      <a14:useLocalDpi xmlns:a14="http://schemas.microsoft.com/office/drawing/2010/main" val="0"/>
                    </a:ext>
                  </a:extLst>
                </a:blip>
                <a:srcRect/>
                <a:stretch/>
              </p:blipFill>
              <p:spPr>
                <a:xfrm rot="10800000">
                  <a:off x="4611600" y="2836943"/>
                  <a:ext cx="507600" cy="141058"/>
                </a:xfrm>
                <a:prstGeom prst="rect">
                  <a:avLst/>
                </a:prstGeom>
              </p:spPr>
            </p:pic>
          </p:grpSp>
          <p:pic>
            <p:nvPicPr>
              <p:cNvPr id="99" name="Picture 134" descr="T:\tie2014\1510014798_Liikenne tietyomaalla\Suunnittelu\Tienrakennustyömaat\Powerpoint\työ\png - värieroteltu\valo-01.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756352"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0" name="Picture 134" descr="T:\tie2014\1510014798_Liikenne tietyomaalla\Suunnittelu\Tienrakennustyömaat\Powerpoint\työ\png - värieroteltu\valo-01.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887428"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5" name="Kuva 16"/>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rot="10800000">
              <a:off x="3196842" y="3981450"/>
              <a:ext cx="361950"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6"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2989694" y="3983069"/>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 name="Ryhmä 2"/>
          <p:cNvGrpSpPr/>
          <p:nvPr/>
        </p:nvGrpSpPr>
        <p:grpSpPr>
          <a:xfrm>
            <a:off x="730359" y="6156759"/>
            <a:ext cx="5315407" cy="3030744"/>
            <a:chOff x="730359" y="6156759"/>
            <a:chExt cx="5315407" cy="3030744"/>
          </a:xfrm>
        </p:grpSpPr>
        <p:cxnSp>
          <p:nvCxnSpPr>
            <p:cNvPr id="285" name="Suora yhdysviiva 284"/>
            <p:cNvCxnSpPr/>
            <p:nvPr/>
          </p:nvCxnSpPr>
          <p:spPr>
            <a:xfrm>
              <a:off x="1350699" y="6756859"/>
              <a:ext cx="4166855" cy="2103"/>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nvGrpSpPr>
            <p:cNvPr id="237" name="Ryhmä 236"/>
            <p:cNvGrpSpPr/>
            <p:nvPr/>
          </p:nvGrpSpPr>
          <p:grpSpPr>
            <a:xfrm rot="10800000">
              <a:off x="730359" y="6156759"/>
              <a:ext cx="5315407" cy="3030744"/>
              <a:chOff x="817416" y="1561893"/>
              <a:chExt cx="5315407" cy="3030744"/>
            </a:xfrm>
          </p:grpSpPr>
          <p:pic>
            <p:nvPicPr>
              <p:cNvPr id="238" name="Kuva 2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3739294" y="1845621"/>
                <a:ext cx="142025"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9"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2984525" y="1845754"/>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40" name="Ryhmä 239"/>
              <p:cNvGrpSpPr/>
              <p:nvPr/>
            </p:nvGrpSpPr>
            <p:grpSpPr>
              <a:xfrm>
                <a:off x="817416" y="1561893"/>
                <a:ext cx="5315407" cy="2500995"/>
                <a:chOff x="817416" y="1561893"/>
                <a:chExt cx="5315407" cy="2500995"/>
              </a:xfrm>
            </p:grpSpPr>
            <p:grpSp>
              <p:nvGrpSpPr>
                <p:cNvPr id="243" name="Ryhmä 242"/>
                <p:cNvGrpSpPr/>
                <p:nvPr/>
              </p:nvGrpSpPr>
              <p:grpSpPr>
                <a:xfrm>
                  <a:off x="817416" y="1561893"/>
                  <a:ext cx="5315407" cy="2500995"/>
                  <a:chOff x="817416" y="1561893"/>
                  <a:chExt cx="5315407" cy="2500995"/>
                </a:xfrm>
              </p:grpSpPr>
              <p:grpSp>
                <p:nvGrpSpPr>
                  <p:cNvPr id="248" name="Ryhmä 247"/>
                  <p:cNvGrpSpPr/>
                  <p:nvPr/>
                </p:nvGrpSpPr>
                <p:grpSpPr>
                  <a:xfrm>
                    <a:off x="817416" y="1561893"/>
                    <a:ext cx="5315407" cy="2500995"/>
                    <a:chOff x="817416" y="1561893"/>
                    <a:chExt cx="5315407" cy="2500995"/>
                  </a:xfrm>
                </p:grpSpPr>
                <p:grpSp>
                  <p:nvGrpSpPr>
                    <p:cNvPr id="249" name="Ryhmä 248"/>
                    <p:cNvGrpSpPr/>
                    <p:nvPr/>
                  </p:nvGrpSpPr>
                  <p:grpSpPr>
                    <a:xfrm rot="10800000">
                      <a:off x="817416" y="1747739"/>
                      <a:ext cx="525277" cy="2309375"/>
                      <a:chOff x="3357000" y="6321774"/>
                      <a:chExt cx="525277" cy="2309375"/>
                    </a:xfrm>
                  </p:grpSpPr>
                  <p:cxnSp>
                    <p:nvCxnSpPr>
                      <p:cNvPr id="278" name="Suora yhdysviiva 277"/>
                      <p:cNvCxnSpPr/>
                      <p:nvPr/>
                    </p:nvCxnSpPr>
                    <p:spPr>
                      <a:xfrm flipV="1">
                        <a:off x="3429000" y="6393000"/>
                        <a:ext cx="1266" cy="21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9" name="Suora yhdysviiva 278"/>
                      <p:cNvCxnSpPr/>
                      <p:nvPr/>
                    </p:nvCxnSpPr>
                    <p:spPr>
                      <a:xfrm rot="10800000">
                        <a:off x="3357000" y="6395481"/>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0" name="Suora yhdysviiva 279"/>
                      <p:cNvCxnSpPr/>
                      <p:nvPr/>
                    </p:nvCxnSpPr>
                    <p:spPr>
                      <a:xfrm rot="10800000">
                        <a:off x="3357000" y="747300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1" name="Suora yhdysviiva 280"/>
                      <p:cNvCxnSpPr/>
                      <p:nvPr/>
                    </p:nvCxnSpPr>
                    <p:spPr>
                      <a:xfrm rot="10800000">
                        <a:off x="3357000" y="855300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82" name="Tekstiruutu 281"/>
                      <p:cNvSpPr txBox="1"/>
                      <p:nvPr/>
                    </p:nvSpPr>
                    <p:spPr>
                      <a:xfrm>
                        <a:off x="3519333" y="6321774"/>
                        <a:ext cx="226924"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283" name="Tekstiruutu 282"/>
                      <p:cNvSpPr txBox="1"/>
                      <p:nvPr/>
                    </p:nvSpPr>
                    <p:spPr>
                      <a:xfrm>
                        <a:off x="3523030" y="7387627"/>
                        <a:ext cx="359247"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sp>
                    <p:nvSpPr>
                      <p:cNvPr id="284" name="Tekstiruutu 283"/>
                      <p:cNvSpPr txBox="1"/>
                      <p:nvPr/>
                    </p:nvSpPr>
                    <p:spPr>
                      <a:xfrm>
                        <a:off x="3527924" y="8477261"/>
                        <a:ext cx="354353"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400 m</a:t>
                        </a:r>
                      </a:p>
                    </p:txBody>
                  </p:sp>
                </p:grpSp>
                <p:grpSp>
                  <p:nvGrpSpPr>
                    <p:cNvPr id="250" name="Ryhmä 249"/>
                    <p:cNvGrpSpPr/>
                    <p:nvPr/>
                  </p:nvGrpSpPr>
                  <p:grpSpPr>
                    <a:xfrm>
                      <a:off x="5510399" y="3369000"/>
                      <a:ext cx="622424" cy="693888"/>
                      <a:chOff x="3349652" y="6856056"/>
                      <a:chExt cx="622424" cy="693888"/>
                    </a:xfrm>
                  </p:grpSpPr>
                  <p:cxnSp>
                    <p:nvCxnSpPr>
                      <p:cNvPr id="273" name="Suora yhdysviiva 272"/>
                      <p:cNvCxnSpPr/>
                      <p:nvPr/>
                    </p:nvCxnSpPr>
                    <p:spPr>
                      <a:xfrm flipV="1">
                        <a:off x="3422061" y="6933000"/>
                        <a:ext cx="1266" cy="54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4" name="Suora yhdysviiva 273"/>
                      <p:cNvCxnSpPr/>
                      <p:nvPr/>
                    </p:nvCxnSpPr>
                    <p:spPr>
                      <a:xfrm rot="10800000">
                        <a:off x="3350061" y="6935481"/>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5" name="Suora yhdysviiva 274"/>
                      <p:cNvCxnSpPr/>
                      <p:nvPr/>
                    </p:nvCxnSpPr>
                    <p:spPr>
                      <a:xfrm rot="10800000">
                        <a:off x="3349652" y="7472342"/>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76" name="Tekstiruutu 275"/>
                      <p:cNvSpPr txBox="1"/>
                      <p:nvPr/>
                    </p:nvSpPr>
                    <p:spPr>
                      <a:xfrm>
                        <a:off x="3543683" y="6856056"/>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sp>
                    <p:nvSpPr>
                      <p:cNvPr id="277" name="Tekstiruutu 276"/>
                      <p:cNvSpPr txBox="1"/>
                      <p:nvPr/>
                    </p:nvSpPr>
                    <p:spPr>
                      <a:xfrm>
                        <a:off x="3550621" y="7396056"/>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nvGrpSpPr>
                    <p:cNvPr id="251" name="Ryhmä 250"/>
                    <p:cNvGrpSpPr/>
                    <p:nvPr/>
                  </p:nvGrpSpPr>
                  <p:grpSpPr>
                    <a:xfrm rot="10800000">
                      <a:off x="1745720" y="1561893"/>
                      <a:ext cx="3370303" cy="2386817"/>
                      <a:chOff x="1742224" y="6790452"/>
                      <a:chExt cx="3370303" cy="2386817"/>
                    </a:xfrm>
                  </p:grpSpPr>
                  <p:grpSp>
                    <p:nvGrpSpPr>
                      <p:cNvPr id="252" name="Ryhmä 251"/>
                      <p:cNvGrpSpPr/>
                      <p:nvPr/>
                    </p:nvGrpSpPr>
                    <p:grpSpPr>
                      <a:xfrm rot="10800000">
                        <a:off x="2877130" y="7280630"/>
                        <a:ext cx="1103988" cy="1612911"/>
                        <a:chOff x="2883462" y="2085031"/>
                        <a:chExt cx="1103988" cy="1612911"/>
                      </a:xfrm>
                    </p:grpSpPr>
                    <p:pic>
                      <p:nvPicPr>
                        <p:cNvPr id="268"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891757" y="3632854"/>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9"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883462" y="3160442"/>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0"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883462"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1"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3891756" y="3160442"/>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2"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3896963"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53" name="Ryhmä 252"/>
                      <p:cNvGrpSpPr/>
                      <p:nvPr/>
                    </p:nvGrpSpPr>
                    <p:grpSpPr>
                      <a:xfrm>
                        <a:off x="1995351" y="6970474"/>
                        <a:ext cx="932230" cy="1923067"/>
                        <a:chOff x="2001410" y="6628419"/>
                        <a:chExt cx="932230" cy="1923067"/>
                      </a:xfrm>
                    </p:grpSpPr>
                    <p:cxnSp>
                      <p:nvCxnSpPr>
                        <p:cNvPr id="265" name="Suora yhdysviiva 264"/>
                        <p:cNvCxnSpPr>
                          <a:stCxn id="268" idx="2"/>
                          <a:endCxn id="264" idx="1"/>
                        </p:cNvCxnSpPr>
                        <p:nvPr/>
                      </p:nvCxnSpPr>
                      <p:spPr>
                        <a:xfrm flipH="1" flipV="1">
                          <a:off x="2196139" y="6628419"/>
                          <a:ext cx="737499" cy="31015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6" name="Suora yhdysviiva 265"/>
                        <p:cNvCxnSpPr>
                          <a:stCxn id="271" idx="2"/>
                          <a:endCxn id="262" idx="2"/>
                        </p:cNvCxnSpPr>
                        <p:nvPr/>
                      </p:nvCxnSpPr>
                      <p:spPr>
                        <a:xfrm flipH="1" flipV="1">
                          <a:off x="2001410" y="7394183"/>
                          <a:ext cx="932230" cy="8189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7" name="Suora yhdysviiva 266"/>
                        <p:cNvCxnSpPr>
                          <a:stCxn id="272" idx="2"/>
                          <a:endCxn id="263" idx="2"/>
                        </p:cNvCxnSpPr>
                        <p:nvPr/>
                      </p:nvCxnSpPr>
                      <p:spPr>
                        <a:xfrm rot="10800000">
                          <a:off x="2002399" y="8458327"/>
                          <a:ext cx="926034"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54" name="Ryhmä 253"/>
                      <p:cNvGrpSpPr/>
                      <p:nvPr/>
                    </p:nvGrpSpPr>
                    <p:grpSpPr>
                      <a:xfrm rot="10800000">
                        <a:off x="1742224" y="6790452"/>
                        <a:ext cx="507243" cy="2386817"/>
                        <a:chOff x="1846813" y="4149886"/>
                        <a:chExt cx="507243" cy="2386817"/>
                      </a:xfrm>
                    </p:grpSpPr>
                    <p:pic>
                      <p:nvPicPr>
                        <p:cNvPr id="260" name="Kuva 259"/>
                        <p:cNvPicPr>
                          <a:picLocks noChangeAspect="1"/>
                        </p:cNvPicPr>
                        <p:nvPr/>
                      </p:nvPicPr>
                      <p:blipFill>
                        <a:blip r:embed="rId6">
                          <a:extLst>
                            <a:ext uri="{28A0092B-C50C-407E-A947-70E740481C1C}">
                              <a14:useLocalDpi xmlns:a14="http://schemas.microsoft.com/office/drawing/2010/main" val="0"/>
                            </a:ext>
                          </a:extLst>
                        </a:blip>
                        <a:srcRect/>
                        <a:stretch/>
                      </p:blipFill>
                      <p:spPr>
                        <a:xfrm rot="10800000">
                          <a:off x="1914246" y="4149886"/>
                          <a:ext cx="359569" cy="359569"/>
                        </a:xfrm>
                        <a:prstGeom prst="rect">
                          <a:avLst/>
                        </a:prstGeom>
                      </p:spPr>
                    </p:pic>
                    <p:grpSp>
                      <p:nvGrpSpPr>
                        <p:cNvPr id="261" name="Ryhmä 260"/>
                        <p:cNvGrpSpPr/>
                        <p:nvPr/>
                      </p:nvGrpSpPr>
                      <p:grpSpPr>
                        <a:xfrm>
                          <a:off x="1846813" y="4527036"/>
                          <a:ext cx="506254" cy="2009667"/>
                          <a:chOff x="1738062" y="2171516"/>
                          <a:chExt cx="506254" cy="2009667"/>
                        </a:xfrm>
                      </p:grpSpPr>
                      <p:pic>
                        <p:nvPicPr>
                          <p:cNvPr id="263" name="Kuva 262"/>
                          <p:cNvPicPr>
                            <a:picLocks noChangeAspect="1"/>
                          </p:cNvPicPr>
                          <p:nvPr/>
                        </p:nvPicPr>
                        <p:blipFill>
                          <a:blip r:embed="rId7">
                            <a:extLst>
                              <a:ext uri="{28A0092B-C50C-407E-A947-70E740481C1C}">
                                <a14:useLocalDpi xmlns:a14="http://schemas.microsoft.com/office/drawing/2010/main" val="0"/>
                              </a:ext>
                            </a:extLst>
                          </a:blip>
                          <a:srcRect/>
                          <a:stretch/>
                        </p:blipFill>
                        <p:spPr>
                          <a:xfrm rot="10800000">
                            <a:off x="1738062" y="2171516"/>
                            <a:ext cx="506254" cy="443816"/>
                          </a:xfrm>
                          <a:prstGeom prst="rect">
                            <a:avLst/>
                          </a:prstGeom>
                        </p:spPr>
                      </p:pic>
                      <p:pic>
                        <p:nvPicPr>
                          <p:cNvPr id="264" name="Kuva 263"/>
                          <p:cNvPicPr>
                            <a:picLocks noChangeAspect="1"/>
                          </p:cNvPicPr>
                          <p:nvPr/>
                        </p:nvPicPr>
                        <p:blipFill>
                          <a:blip r:embed="rId8">
                            <a:extLst>
                              <a:ext uri="{28A0092B-C50C-407E-A947-70E740481C1C}">
                                <a14:useLocalDpi xmlns:a14="http://schemas.microsoft.com/office/drawing/2010/main" val="0"/>
                              </a:ext>
                            </a:extLst>
                          </a:blip>
                          <a:srcRect/>
                          <a:stretch/>
                        </p:blipFill>
                        <p:spPr>
                          <a:xfrm>
                            <a:off x="1797687" y="3821138"/>
                            <a:ext cx="360045" cy="360045"/>
                          </a:xfrm>
                          <a:prstGeom prst="rect">
                            <a:avLst/>
                          </a:prstGeom>
                        </p:spPr>
                      </p:pic>
                    </p:grpSp>
                    <p:pic>
                      <p:nvPicPr>
                        <p:cNvPr id="262" name="Kuva 261"/>
                        <p:cNvPicPr>
                          <a:picLocks noChangeAspect="1"/>
                        </p:cNvPicPr>
                        <p:nvPr/>
                      </p:nvPicPr>
                      <p:blipFill>
                        <a:blip r:embed="rId9">
                          <a:extLst>
                            <a:ext uri="{28A0092B-C50C-407E-A947-70E740481C1C}">
                              <a14:useLocalDpi xmlns:a14="http://schemas.microsoft.com/office/drawing/2010/main" val="0"/>
                            </a:ext>
                          </a:extLst>
                        </a:blip>
                        <a:srcRect/>
                        <a:stretch/>
                      </p:blipFill>
                      <p:spPr>
                        <a:xfrm rot="10800000">
                          <a:off x="1847802" y="5591180"/>
                          <a:ext cx="506254" cy="443816"/>
                        </a:xfrm>
                        <a:prstGeom prst="rect">
                          <a:avLst/>
                        </a:prstGeom>
                      </p:spPr>
                    </p:pic>
                  </p:grpSp>
                  <p:pic>
                    <p:nvPicPr>
                      <p:cNvPr id="255" name="Kuva 254"/>
                      <p:cNvPicPr>
                        <a:picLocks noChangeAspect="1"/>
                      </p:cNvPicPr>
                      <p:nvPr/>
                    </p:nvPicPr>
                    <p:blipFill>
                      <a:blip r:embed="rId6">
                        <a:extLst>
                          <a:ext uri="{28A0092B-C50C-407E-A947-70E740481C1C}">
                            <a14:useLocalDpi xmlns:a14="http://schemas.microsoft.com/office/drawing/2010/main" val="0"/>
                          </a:ext>
                        </a:extLst>
                      </a:blip>
                      <a:srcRect/>
                      <a:stretch/>
                    </p:blipFill>
                    <p:spPr>
                      <a:xfrm>
                        <a:off x="4685525" y="8817700"/>
                        <a:ext cx="359569" cy="359569"/>
                      </a:xfrm>
                      <a:prstGeom prst="rect">
                        <a:avLst/>
                      </a:prstGeom>
                    </p:spPr>
                  </p:pic>
                  <p:pic>
                    <p:nvPicPr>
                      <p:cNvPr id="256" name="Kuva 255"/>
                      <p:cNvPicPr>
                        <a:picLocks noChangeAspect="1"/>
                      </p:cNvPicPr>
                      <p:nvPr/>
                    </p:nvPicPr>
                    <p:blipFill>
                      <a:blip r:embed="rId7">
                        <a:extLst>
                          <a:ext uri="{28A0092B-C50C-407E-A947-70E740481C1C}">
                            <a14:useLocalDpi xmlns:a14="http://schemas.microsoft.com/office/drawing/2010/main" val="0"/>
                          </a:ext>
                        </a:extLst>
                      </a:blip>
                      <a:srcRect/>
                      <a:stretch/>
                    </p:blipFill>
                    <p:spPr>
                      <a:xfrm>
                        <a:off x="4606273" y="8356303"/>
                        <a:ext cx="506254" cy="443816"/>
                      </a:xfrm>
                      <a:prstGeom prst="rect">
                        <a:avLst/>
                      </a:prstGeom>
                    </p:spPr>
                  </p:pic>
                  <p:pic>
                    <p:nvPicPr>
                      <p:cNvPr id="257" name="Kuva 256"/>
                      <p:cNvPicPr>
                        <a:picLocks noChangeAspect="1"/>
                      </p:cNvPicPr>
                      <p:nvPr/>
                    </p:nvPicPr>
                    <p:blipFill>
                      <a:blip r:embed="rId9">
                        <a:extLst>
                          <a:ext uri="{28A0092B-C50C-407E-A947-70E740481C1C}">
                            <a14:useLocalDpi xmlns:a14="http://schemas.microsoft.com/office/drawing/2010/main" val="0"/>
                          </a:ext>
                        </a:extLst>
                      </a:blip>
                      <a:srcRect/>
                      <a:stretch/>
                    </p:blipFill>
                    <p:spPr>
                      <a:xfrm>
                        <a:off x="4605284" y="7292159"/>
                        <a:ext cx="506254" cy="443816"/>
                      </a:xfrm>
                      <a:prstGeom prst="rect">
                        <a:avLst/>
                      </a:prstGeom>
                    </p:spPr>
                  </p:pic>
                  <p:cxnSp>
                    <p:nvCxnSpPr>
                      <p:cNvPr id="258" name="Suora yhdysviiva 257"/>
                      <p:cNvCxnSpPr>
                        <a:stCxn id="257" idx="2"/>
                        <a:endCxn id="269" idx="2"/>
                      </p:cNvCxnSpPr>
                      <p:nvPr/>
                    </p:nvCxnSpPr>
                    <p:spPr>
                      <a:xfrm flipH="1">
                        <a:off x="3935875" y="7736238"/>
                        <a:ext cx="922536" cy="8189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9" name="Suora yhdysviiva 258"/>
                      <p:cNvCxnSpPr>
                        <a:stCxn id="256" idx="2"/>
                        <a:endCxn id="270" idx="2"/>
                      </p:cNvCxnSpPr>
                      <p:nvPr/>
                    </p:nvCxnSpPr>
                    <p:spPr>
                      <a:xfrm flipH="1">
                        <a:off x="3935875" y="8800382"/>
                        <a:ext cx="923525"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pic>
                <p:nvPicPr>
                  <p:cNvPr id="246" name="Kuva 245"/>
                  <p:cNvPicPr>
                    <a:picLocks noChangeAspect="1"/>
                  </p:cNvPicPr>
                  <p:nvPr/>
                </p:nvPicPr>
                <p:blipFill>
                  <a:blip r:embed="rId10">
                    <a:extLst>
                      <a:ext uri="{28A0092B-C50C-407E-A947-70E740481C1C}">
                        <a14:useLocalDpi xmlns:a14="http://schemas.microsoft.com/office/drawing/2010/main" val="0"/>
                      </a:ext>
                    </a:extLst>
                  </a:blip>
                  <a:srcRect/>
                  <a:stretch/>
                </p:blipFill>
                <p:spPr>
                  <a:xfrm rot="10800000">
                    <a:off x="1746000" y="2836944"/>
                    <a:ext cx="507600" cy="141058"/>
                  </a:xfrm>
                  <a:prstGeom prst="rect">
                    <a:avLst/>
                  </a:prstGeom>
                </p:spPr>
              </p:pic>
              <p:pic>
                <p:nvPicPr>
                  <p:cNvPr id="247" name="Kuva 246"/>
                  <p:cNvPicPr>
                    <a:picLocks noChangeAspect="1"/>
                  </p:cNvPicPr>
                  <p:nvPr/>
                </p:nvPicPr>
                <p:blipFill>
                  <a:blip r:embed="rId10">
                    <a:extLst>
                      <a:ext uri="{28A0092B-C50C-407E-A947-70E740481C1C}">
                        <a14:useLocalDpi xmlns:a14="http://schemas.microsoft.com/office/drawing/2010/main" val="0"/>
                      </a:ext>
                    </a:extLst>
                  </a:blip>
                  <a:srcRect/>
                  <a:stretch/>
                </p:blipFill>
                <p:spPr>
                  <a:xfrm rot="10800000">
                    <a:off x="4611600" y="2836944"/>
                    <a:ext cx="507600" cy="141058"/>
                  </a:xfrm>
                  <a:prstGeom prst="rect">
                    <a:avLst/>
                  </a:prstGeom>
                </p:spPr>
              </p:pic>
            </p:grpSp>
            <p:pic>
              <p:nvPicPr>
                <p:cNvPr id="244" name="Picture 134" descr="T:\tie2014\1510014798_Liikenne tietyomaalla\Suunnittelu\Tienrakennustyömaat\Powerpoint\työ\png - värieroteltu\valo-01.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756352"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 name="Picture 134" descr="T:\tie2014\1510014798_Liikenne tietyomaalla\Suunnittelu\Tienrakennustyömaat\Powerpoint\työ\png - värieroteltu\valo-01.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887428"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41" name="Kuva 16"/>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rot="10800000">
                <a:off x="3196842" y="3981450"/>
                <a:ext cx="361950"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2"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2989694" y="3983069"/>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167" name="Text Box 3"/>
          <p:cNvSpPr txBox="1">
            <a:spLocks noChangeArrowheads="1"/>
          </p:cNvSpPr>
          <p:nvPr/>
        </p:nvSpPr>
        <p:spPr bwMode="auto">
          <a:xfrm>
            <a:off x="621000" y="239134"/>
            <a:ext cx="6745391" cy="907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1400" b="1" dirty="0">
                <a:latin typeface="Arial" panose="020B0604020202020204" pitchFamily="34" charset="0"/>
                <a:cs typeface="Arial" panose="020B0604020202020204" pitchFamily="34" charset="0"/>
              </a:rPr>
              <a:t>LIIKENTEENOHJAUSSUUNNITELMA</a:t>
            </a:r>
          </a:p>
          <a:p>
            <a:pPr>
              <a:spcBef>
                <a:spcPct val="0"/>
              </a:spcBef>
              <a:buNone/>
            </a:pPr>
            <a:r>
              <a:rPr lang="fi-FI" altLang="fi-FI" sz="1300" dirty="0">
                <a:latin typeface="Arial" panose="020B0604020202020204" pitchFamily="34" charset="0"/>
                <a:cs typeface="Arial" panose="020B0604020202020204" pitchFamily="34" charset="0"/>
              </a:rPr>
              <a:t>Liikkuva työ ajoradalla, liikenteen pysäyttäminen.</a:t>
            </a:r>
          </a:p>
          <a:p>
            <a:pPr>
              <a:spcBef>
                <a:spcPct val="0"/>
              </a:spcBef>
              <a:buNone/>
            </a:pPr>
            <a:r>
              <a:rPr lang="fi-FI" altLang="fi-FI" sz="1300" dirty="0">
                <a:latin typeface="Arial" panose="020B0604020202020204" pitchFamily="34" charset="0"/>
                <a:cs typeface="Arial" panose="020B0604020202020204" pitchFamily="34" charset="0"/>
              </a:rPr>
              <a:t>  </a:t>
            </a:r>
            <a:br>
              <a:rPr lang="fi-FI" altLang="fi-FI" sz="1300" dirty="0">
                <a:latin typeface="Arial" panose="020B0604020202020204" pitchFamily="34" charset="0"/>
                <a:cs typeface="Arial" panose="020B0604020202020204" pitchFamily="34" charset="0"/>
              </a:rPr>
            </a:br>
            <a:r>
              <a:rPr lang="fi-FI" altLang="fi-FI" sz="1300" dirty="0">
                <a:latin typeface="Arial" panose="020B0604020202020204" pitchFamily="34" charset="0"/>
                <a:cs typeface="Arial" panose="020B0604020202020204" pitchFamily="34" charset="0"/>
              </a:rPr>
              <a:t>Tiekohtainen nopeusrajoitus 80 km/h </a:t>
            </a:r>
            <a:r>
              <a:rPr lang="fi-FI" altLang="fi-FI" sz="1300" dirty="0">
                <a:latin typeface="Arial" panose="020B0604020202020204" pitchFamily="34" charset="0"/>
                <a:cs typeface="Arial" panose="020B0604020202020204" pitchFamily="34" charset="0"/>
                <a:sym typeface="Wingdings" panose="05000000000000000000" pitchFamily="2" charset="2"/>
              </a:rPr>
              <a:t></a:t>
            </a:r>
            <a:r>
              <a:rPr lang="fi-FI" altLang="fi-FI" sz="1300" dirty="0">
                <a:latin typeface="Arial" panose="020B0604020202020204" pitchFamily="34" charset="0"/>
                <a:cs typeface="Arial" panose="020B0604020202020204" pitchFamily="34" charset="0"/>
              </a:rPr>
              <a:t> 50 km/h.</a:t>
            </a:r>
          </a:p>
        </p:txBody>
      </p:sp>
      <p:sp>
        <p:nvSpPr>
          <p:cNvPr id="168" name="Suorakulmio 244"/>
          <p:cNvSpPr>
            <a:spLocks noChangeArrowheads="1"/>
          </p:cNvSpPr>
          <p:nvPr/>
        </p:nvSpPr>
        <p:spPr bwMode="auto">
          <a:xfrm>
            <a:off x="3388809" y="4811716"/>
            <a:ext cx="1795000" cy="2308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900" b="1" dirty="0">
                <a:solidFill>
                  <a:srgbClr val="000000"/>
                </a:solidFill>
                <a:latin typeface="Arial" panose="020B0604020202020204" pitchFamily="34" charset="0"/>
                <a:cs typeface="Arial" panose="020B0604020202020204" pitchFamily="34" charset="0"/>
              </a:rPr>
              <a:t>Työalue</a:t>
            </a:r>
          </a:p>
        </p:txBody>
      </p:sp>
      <p:sp>
        <p:nvSpPr>
          <p:cNvPr id="218" name="Suorakulmio 244"/>
          <p:cNvSpPr>
            <a:spLocks noChangeArrowheads="1"/>
          </p:cNvSpPr>
          <p:nvPr/>
        </p:nvSpPr>
        <p:spPr bwMode="auto">
          <a:xfrm>
            <a:off x="4676064" y="4810436"/>
            <a:ext cx="1272936" cy="33855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spcBef>
                <a:spcPct val="0"/>
              </a:spcBef>
            </a:pPr>
            <a:r>
              <a:rPr lang="fi-FI" altLang="fi-FI" sz="800" dirty="0">
                <a:solidFill>
                  <a:srgbClr val="000000"/>
                </a:solidFill>
                <a:latin typeface="Arial" panose="020B0604020202020204" pitchFamily="34" charset="0"/>
                <a:cs typeface="Arial" panose="020B0604020202020204" pitchFamily="34" charset="0"/>
              </a:rPr>
              <a:t>Rajoitetun alueen </a:t>
            </a:r>
            <a:br>
              <a:rPr lang="fi-FI" altLang="fi-FI" sz="800" dirty="0">
                <a:solidFill>
                  <a:srgbClr val="000000"/>
                </a:solidFill>
                <a:latin typeface="Arial" panose="020B0604020202020204" pitchFamily="34" charset="0"/>
                <a:cs typeface="Arial" panose="020B0604020202020204" pitchFamily="34" charset="0"/>
              </a:rPr>
            </a:br>
            <a:r>
              <a:rPr lang="fi-FI" altLang="fi-FI" sz="800" dirty="0">
                <a:solidFill>
                  <a:srgbClr val="000000"/>
                </a:solidFill>
                <a:latin typeface="Arial" panose="020B0604020202020204" pitchFamily="34" charset="0"/>
                <a:cs typeface="Arial" panose="020B0604020202020204" pitchFamily="34" charset="0"/>
              </a:rPr>
              <a:t>pituus enintään 1,5 km.</a:t>
            </a:r>
          </a:p>
        </p:txBody>
      </p:sp>
      <p:sp>
        <p:nvSpPr>
          <p:cNvPr id="132" name="Dian numeron paikkamerkki 5"/>
          <p:cNvSpPr txBox="1">
            <a:spLocks/>
          </p:cNvSpPr>
          <p:nvPr/>
        </p:nvSpPr>
        <p:spPr>
          <a:xfrm>
            <a:off x="2538285" y="9282163"/>
            <a:ext cx="1800000" cy="527403"/>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fi-FI" sz="1100" dirty="0"/>
              <a:t>2.2</a:t>
            </a:r>
          </a:p>
        </p:txBody>
      </p:sp>
      <p:sp>
        <p:nvSpPr>
          <p:cNvPr id="133" name="Suorakulmio 132">
            <a:extLst>
              <a:ext uri="{FF2B5EF4-FFF2-40B4-BE49-F238E27FC236}">
                <a16:creationId xmlns:a16="http://schemas.microsoft.com/office/drawing/2014/main" id="{E00D6AC3-80FA-4D10-8FE7-E3C2A90D5333}"/>
              </a:ext>
            </a:extLst>
          </p:cNvPr>
          <p:cNvSpPr/>
          <p:nvPr/>
        </p:nvSpPr>
        <p:spPr>
          <a:xfrm>
            <a:off x="1070985" y="5533755"/>
            <a:ext cx="1689623" cy="5847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spcBef>
                <a:spcPct val="0"/>
              </a:spcBef>
            </a:pPr>
            <a:r>
              <a:rPr lang="fi-FI" altLang="fi-FI" sz="800" dirty="0">
                <a:solidFill>
                  <a:srgbClr val="000000"/>
                </a:solidFill>
                <a:latin typeface="Arial" panose="020B0604020202020204" pitchFamily="34" charset="0"/>
                <a:cs typeface="Arial" panose="020B0604020202020204" pitchFamily="34" charset="0"/>
              </a:rPr>
              <a:t>Liikkuvassa työssä käytetään aina hinattavaa varoituslaitetta tai työajoneuvon perään kiinnitettyä vastaavaa sulkuaitaa. </a:t>
            </a:r>
          </a:p>
        </p:txBody>
      </p:sp>
      <p:grpSp>
        <p:nvGrpSpPr>
          <p:cNvPr id="21" name="Ryhmä 20">
            <a:extLst>
              <a:ext uri="{FF2B5EF4-FFF2-40B4-BE49-F238E27FC236}">
                <a16:creationId xmlns:a16="http://schemas.microsoft.com/office/drawing/2014/main" id="{44038396-4B3B-EFCB-01F1-C0F97411588C}"/>
              </a:ext>
            </a:extLst>
          </p:cNvPr>
          <p:cNvGrpSpPr/>
          <p:nvPr/>
        </p:nvGrpSpPr>
        <p:grpSpPr>
          <a:xfrm>
            <a:off x="3040506" y="4692443"/>
            <a:ext cx="1827334" cy="1724149"/>
            <a:chOff x="3040506" y="4692443"/>
            <a:chExt cx="1827334" cy="1724149"/>
          </a:xfrm>
        </p:grpSpPr>
        <p:grpSp>
          <p:nvGrpSpPr>
            <p:cNvPr id="219" name="Ryhmä 218"/>
            <p:cNvGrpSpPr/>
            <p:nvPr/>
          </p:nvGrpSpPr>
          <p:grpSpPr>
            <a:xfrm>
              <a:off x="3409923" y="4692443"/>
              <a:ext cx="1457917" cy="1724149"/>
              <a:chOff x="3409923" y="4692443"/>
              <a:chExt cx="1457917" cy="1724149"/>
            </a:xfrm>
          </p:grpSpPr>
          <p:pic>
            <p:nvPicPr>
              <p:cNvPr id="220" name="Kuva 219"/>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4122296" y="5502192"/>
                <a:ext cx="745544" cy="914400"/>
              </a:xfrm>
              <a:prstGeom prst="rect">
                <a:avLst/>
              </a:prstGeom>
            </p:spPr>
          </p:pic>
          <p:grpSp>
            <p:nvGrpSpPr>
              <p:cNvPr id="221" name="Ryhmä 220"/>
              <p:cNvGrpSpPr/>
              <p:nvPr/>
            </p:nvGrpSpPr>
            <p:grpSpPr>
              <a:xfrm>
                <a:off x="3409923" y="4692443"/>
                <a:ext cx="1374692" cy="1310969"/>
                <a:chOff x="3409923" y="4692443"/>
                <a:chExt cx="1374692" cy="1310969"/>
              </a:xfrm>
            </p:grpSpPr>
            <p:grpSp>
              <p:nvGrpSpPr>
                <p:cNvPr id="222" name="Ryhmä 173"/>
                <p:cNvGrpSpPr>
                  <a:grpSpLocks noChangeAspect="1"/>
                </p:cNvGrpSpPr>
                <p:nvPr/>
              </p:nvGrpSpPr>
              <p:grpSpPr bwMode="auto">
                <a:xfrm>
                  <a:off x="3493433" y="5319463"/>
                  <a:ext cx="356235" cy="501014"/>
                  <a:chOff x="2207620" y="5710128"/>
                  <a:chExt cx="297486" cy="417622"/>
                </a:xfrm>
              </p:grpSpPr>
              <p:pic>
                <p:nvPicPr>
                  <p:cNvPr id="292" name="Kuva 174"/>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2256466" y="5710128"/>
                    <a:ext cx="206883" cy="375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3" name="Picture 134" descr="T:\tie2014\1510014798_Liikenne tietyomaalla\Suunnittelu\Tienrakennustyömaat\Powerpoint\työ\png - värieroteltu\valo-01.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rot="420000">
                    <a:off x="2207620" y="5765107"/>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4" name="Picture 134" descr="T:\tie2014\1510014798_Liikenne tietyomaalla\Suunnittelu\Tienrakennustyömaat\Powerpoint\työ\png - värieroteltu\valo-01.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rot="420000">
                    <a:off x="2408593" y="5765106"/>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5" name="Picture 134" descr="T:\tie2014\1510014798_Liikenne tietyomaalla\Suunnittelu\Tienrakennustyömaat\Powerpoint\työ\png - värieroteltu\valo-01.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rot="420000">
                    <a:off x="2208037" y="6035764"/>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6" name="Picture 134" descr="T:\tie2014\1510014798_Liikenne tietyomaalla\Suunnittelu\Tienrakennustyömaat\Powerpoint\työ\png - värieroteltu\valo-01.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rot="420000">
                    <a:off x="2411506" y="6035764"/>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23" name="Ryhmä 179"/>
                <p:cNvGrpSpPr>
                  <a:grpSpLocks noChangeAspect="1"/>
                </p:cNvGrpSpPr>
                <p:nvPr/>
              </p:nvGrpSpPr>
              <p:grpSpPr bwMode="auto">
                <a:xfrm>
                  <a:off x="3553533" y="4692443"/>
                  <a:ext cx="249557" cy="451485"/>
                  <a:chOff x="2221105" y="5054220"/>
                  <a:chExt cx="206883" cy="375761"/>
                </a:xfrm>
              </p:grpSpPr>
              <p:pic>
                <p:nvPicPr>
                  <p:cNvPr id="290" name="Kuva 180"/>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2221105" y="5054220"/>
                    <a:ext cx="206883" cy="375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1" name="Picture 134" descr="T:\tie2014\1510014798_Liikenne tietyomaalla\Suunnittelu\Tienrakennustyömaat\Powerpoint\työ\png - värieroteltu\valo-01.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rot="420000">
                    <a:off x="2277745" y="5108140"/>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24" name="Ryhmä 223"/>
                <p:cNvGrpSpPr/>
                <p:nvPr/>
              </p:nvGrpSpPr>
              <p:grpSpPr>
                <a:xfrm>
                  <a:off x="3409923" y="5046918"/>
                  <a:ext cx="708692" cy="915732"/>
                  <a:chOff x="3560534" y="5075497"/>
                  <a:chExt cx="708692" cy="915732"/>
                </a:xfrm>
              </p:grpSpPr>
              <p:cxnSp>
                <p:nvCxnSpPr>
                  <p:cNvPr id="230" name="Suora yhdysviiva 387"/>
                  <p:cNvCxnSpPr>
                    <a:cxnSpLocks noChangeShapeType="1"/>
                  </p:cNvCxnSpPr>
                  <p:nvPr/>
                </p:nvCxnSpPr>
                <p:spPr bwMode="auto">
                  <a:xfrm flipH="1">
                    <a:off x="4010617" y="5988230"/>
                    <a:ext cx="258609" cy="2999"/>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grpSp>
                <p:nvGrpSpPr>
                  <p:cNvPr id="235" name="Ryhmä 234"/>
                  <p:cNvGrpSpPr/>
                  <p:nvPr/>
                </p:nvGrpSpPr>
                <p:grpSpPr>
                  <a:xfrm>
                    <a:off x="3560534" y="5075497"/>
                    <a:ext cx="164781" cy="53826"/>
                    <a:chOff x="2634370" y="4908433"/>
                    <a:chExt cx="164781" cy="53826"/>
                  </a:xfrm>
                </p:grpSpPr>
                <p:cxnSp>
                  <p:nvCxnSpPr>
                    <p:cNvPr id="236" name="Suora yhdysviiva 387"/>
                    <p:cNvCxnSpPr>
                      <a:cxnSpLocks noChangeShapeType="1"/>
                    </p:cNvCxnSpPr>
                    <p:nvPr/>
                  </p:nvCxnSpPr>
                  <p:spPr bwMode="auto">
                    <a:xfrm flipV="1">
                      <a:off x="2634370" y="4908433"/>
                      <a:ext cx="55563"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287" name="Suora yhdysviiva 387"/>
                    <p:cNvCxnSpPr>
                      <a:cxnSpLocks noChangeShapeType="1"/>
                    </p:cNvCxnSpPr>
                    <p:nvPr/>
                  </p:nvCxnSpPr>
                  <p:spPr bwMode="auto">
                    <a:xfrm>
                      <a:off x="2659999" y="4935955"/>
                      <a:ext cx="110748" cy="915"/>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288" name="Suora yhdysviiva 387"/>
                    <p:cNvCxnSpPr>
                      <a:cxnSpLocks noChangeShapeType="1"/>
                    </p:cNvCxnSpPr>
                    <p:nvPr/>
                  </p:nvCxnSpPr>
                  <p:spPr bwMode="auto">
                    <a:xfrm flipV="1">
                      <a:off x="2743589" y="4911459"/>
                      <a:ext cx="55562"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grpSp>
            </p:grpSp>
            <p:pic>
              <p:nvPicPr>
                <p:cNvPr id="225" name="Picture 24" descr="T:\tie2014\1510014798_Liikenne tietyomaalla\Suunnittelu\Tienrakennustyömaat\Powerpoint\rullat-01.png"/>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514902" y="5762864"/>
                  <a:ext cx="346708" cy="226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26" name="Ryhmä 35933"/>
                <p:cNvGrpSpPr>
                  <a:grpSpLocks/>
                </p:cNvGrpSpPr>
                <p:nvPr/>
              </p:nvGrpSpPr>
              <p:grpSpPr bwMode="auto">
                <a:xfrm>
                  <a:off x="4117901" y="5396961"/>
                  <a:ext cx="666714" cy="606451"/>
                  <a:chOff x="2734798" y="4002088"/>
                  <a:chExt cx="665439" cy="606451"/>
                </a:xfrm>
              </p:grpSpPr>
              <p:pic>
                <p:nvPicPr>
                  <p:cNvPr id="227" name="Picture 134" descr="T:\tie2014\1510014798_Liikenne tietyomaalla\Suunnittelu\Tienrakennustyömaat\Powerpoint\työ\png - värieroteltu\valo-01.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rot="420000">
                    <a:off x="2794810" y="4002088"/>
                    <a:ext cx="120567" cy="118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8" name="Picture 134" descr="T:\tie2014\1510014798_Liikenne tietyomaalla\Suunnittelu\Tienrakennustyömaat\Powerpoint\työ\png - värieroteltu\valo-01.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rot="420000">
                    <a:off x="3279670" y="4002088"/>
                    <a:ext cx="120567" cy="118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9" name="Kuva 146"/>
                  <p:cNvPicPr>
                    <a:picLocks noChangeAspect="1"/>
                  </p:cNvPicPr>
                  <p:nvPr/>
                </p:nvPicPr>
                <p:blipFill>
                  <a:blip r:embed="rId16">
                    <a:extLst>
                      <a:ext uri="{28A0092B-C50C-407E-A947-70E740481C1C}">
                        <a14:useLocalDpi xmlns:a14="http://schemas.microsoft.com/office/drawing/2010/main" val="0"/>
                      </a:ext>
                    </a:extLst>
                  </a:blip>
                  <a:srcRect/>
                  <a:stretch/>
                </p:blipFill>
                <p:spPr bwMode="auto">
                  <a:xfrm>
                    <a:off x="2734798" y="4320539"/>
                    <a:ext cx="287449"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grpSp>
          <p:nvGrpSpPr>
            <p:cNvPr id="20" name="Ryhmä 19">
              <a:extLst>
                <a:ext uri="{FF2B5EF4-FFF2-40B4-BE49-F238E27FC236}">
                  <a16:creationId xmlns:a16="http://schemas.microsoft.com/office/drawing/2014/main" id="{A455F706-CB5F-768A-AAC2-A3829E4C291C}"/>
                </a:ext>
              </a:extLst>
            </p:cNvPr>
            <p:cNvGrpSpPr/>
            <p:nvPr/>
          </p:nvGrpSpPr>
          <p:grpSpPr>
            <a:xfrm>
              <a:off x="3040506" y="5495963"/>
              <a:ext cx="543781" cy="175817"/>
              <a:chOff x="3040506" y="5495963"/>
              <a:chExt cx="543781" cy="175817"/>
            </a:xfrm>
          </p:grpSpPr>
          <p:cxnSp>
            <p:nvCxnSpPr>
              <p:cNvPr id="4" name="Suora yhdysviiva 387">
                <a:extLst>
                  <a:ext uri="{FF2B5EF4-FFF2-40B4-BE49-F238E27FC236}">
                    <a16:creationId xmlns:a16="http://schemas.microsoft.com/office/drawing/2014/main" id="{5046DE1C-AE82-C8EF-419C-898C5D0CE820}"/>
                  </a:ext>
                </a:extLst>
              </p:cNvPr>
              <p:cNvCxnSpPr>
                <a:cxnSpLocks noChangeShapeType="1"/>
              </p:cNvCxnSpPr>
              <p:nvPr/>
            </p:nvCxnSpPr>
            <p:spPr bwMode="auto">
              <a:xfrm>
                <a:off x="3068287" y="5645957"/>
                <a:ext cx="484538" cy="16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7" name="Suora yhdysviiva 387">
                <a:extLst>
                  <a:ext uri="{FF2B5EF4-FFF2-40B4-BE49-F238E27FC236}">
                    <a16:creationId xmlns:a16="http://schemas.microsoft.com/office/drawing/2014/main" id="{FB670A54-F873-C398-96D9-1345247A2962}"/>
                  </a:ext>
                </a:extLst>
              </p:cNvPr>
              <p:cNvCxnSpPr>
                <a:cxnSpLocks noChangeShapeType="1"/>
              </p:cNvCxnSpPr>
              <p:nvPr/>
            </p:nvCxnSpPr>
            <p:spPr bwMode="auto">
              <a:xfrm flipV="1">
                <a:off x="3040506" y="5619381"/>
                <a:ext cx="55563"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9" name="Suora yhdysviiva 387">
                <a:extLst>
                  <a:ext uri="{FF2B5EF4-FFF2-40B4-BE49-F238E27FC236}">
                    <a16:creationId xmlns:a16="http://schemas.microsoft.com/office/drawing/2014/main" id="{142850E8-6C4B-B4FA-E0F5-E4D732444F8C}"/>
                  </a:ext>
                </a:extLst>
              </p:cNvPr>
              <p:cNvCxnSpPr>
                <a:cxnSpLocks noChangeShapeType="1"/>
              </p:cNvCxnSpPr>
              <p:nvPr/>
            </p:nvCxnSpPr>
            <p:spPr bwMode="auto">
              <a:xfrm flipV="1">
                <a:off x="3528725" y="5620980"/>
                <a:ext cx="55562"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sp>
            <p:nvSpPr>
              <p:cNvPr id="18" name="Suorakulmio 211">
                <a:extLst>
                  <a:ext uri="{FF2B5EF4-FFF2-40B4-BE49-F238E27FC236}">
                    <a16:creationId xmlns:a16="http://schemas.microsoft.com/office/drawing/2014/main" id="{030A70C2-4A00-11D5-2A03-69E578396CBD}"/>
                  </a:ext>
                </a:extLst>
              </p:cNvPr>
              <p:cNvSpPr>
                <a:spLocks noChangeArrowheads="1"/>
              </p:cNvSpPr>
              <p:nvPr/>
            </p:nvSpPr>
            <p:spPr bwMode="auto">
              <a:xfrm>
                <a:off x="3176416" y="5495963"/>
                <a:ext cx="340180" cy="123111"/>
              </a:xfrm>
              <a:prstGeom prst="rect">
                <a:avLst/>
              </a:prstGeom>
              <a:solidFill>
                <a:schemeClr val="bg1"/>
              </a:solidFill>
              <a:ln>
                <a:noFill/>
              </a:ln>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800" dirty="0">
                    <a:solidFill>
                      <a:srgbClr val="000000"/>
                    </a:solidFill>
                    <a:latin typeface="Arial" panose="020B0604020202020204" pitchFamily="34" charset="0"/>
                    <a:cs typeface="Arial" panose="020B0604020202020204" pitchFamily="34" charset="0"/>
                  </a:rPr>
                  <a:t>≤ 5,5 m</a:t>
                </a:r>
              </a:p>
            </p:txBody>
          </p:sp>
        </p:grpSp>
        <p:sp>
          <p:nvSpPr>
            <p:cNvPr id="19" name="Suorakulmio 211">
              <a:extLst>
                <a:ext uri="{FF2B5EF4-FFF2-40B4-BE49-F238E27FC236}">
                  <a16:creationId xmlns:a16="http://schemas.microsoft.com/office/drawing/2014/main" id="{E832442F-A99D-2DF4-059D-027AC8A2354B}"/>
                </a:ext>
              </a:extLst>
            </p:cNvPr>
            <p:cNvSpPr>
              <a:spLocks noChangeArrowheads="1"/>
            </p:cNvSpPr>
            <p:nvPr/>
          </p:nvSpPr>
          <p:spPr bwMode="auto">
            <a:xfrm>
              <a:off x="3161362" y="4896023"/>
              <a:ext cx="391650" cy="123111"/>
            </a:xfrm>
            <a:prstGeom prst="rect">
              <a:avLst/>
            </a:prstGeom>
            <a:solidFill>
              <a:schemeClr val="bg1"/>
            </a:solidFill>
            <a:ln>
              <a:noFill/>
            </a:ln>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800" dirty="0">
                  <a:solidFill>
                    <a:srgbClr val="000000"/>
                  </a:solidFill>
                  <a:latin typeface="Arial" panose="020B0604020202020204" pitchFamily="34" charset="0"/>
                  <a:cs typeface="Arial" panose="020B0604020202020204" pitchFamily="34" charset="0"/>
                </a:rPr>
                <a:t>≤ 3,0 m</a:t>
              </a:r>
            </a:p>
          </p:txBody>
        </p:sp>
      </p:grpSp>
    </p:spTree>
    <p:extLst>
      <p:ext uri="{BB962C8B-B14F-4D97-AF65-F5344CB8AC3E}">
        <p14:creationId xmlns:p14="http://schemas.microsoft.com/office/powerpoint/2010/main" val="3242744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r="-1000"/>
          </a:stretch>
        </a:blipFill>
        <a:effectLst/>
      </p:bgPr>
    </p:bg>
    <p:spTree>
      <p:nvGrpSpPr>
        <p:cNvPr id="1" name=""/>
        <p:cNvGrpSpPr/>
        <p:nvPr/>
      </p:nvGrpSpPr>
      <p:grpSpPr>
        <a:xfrm>
          <a:off x="0" y="0"/>
          <a:ext cx="0" cy="0"/>
          <a:chOff x="0" y="0"/>
          <a:chExt cx="0" cy="0"/>
        </a:xfrm>
      </p:grpSpPr>
      <p:cxnSp>
        <p:nvCxnSpPr>
          <p:cNvPr id="212" name="Suora yhdysviiva 211"/>
          <p:cNvCxnSpPr/>
          <p:nvPr/>
        </p:nvCxnSpPr>
        <p:spPr>
          <a:xfrm>
            <a:off x="1354379" y="6763058"/>
            <a:ext cx="4166855" cy="2103"/>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nvGrpSpPr>
          <p:cNvPr id="134" name="Ryhmä 133"/>
          <p:cNvGrpSpPr/>
          <p:nvPr/>
        </p:nvGrpSpPr>
        <p:grpSpPr>
          <a:xfrm rot="10800000">
            <a:off x="731105" y="6156759"/>
            <a:ext cx="5315407" cy="3030744"/>
            <a:chOff x="817416" y="1561893"/>
            <a:chExt cx="5315407" cy="3030744"/>
          </a:xfrm>
        </p:grpSpPr>
        <p:grpSp>
          <p:nvGrpSpPr>
            <p:cNvPr id="135" name="Ryhmä 134"/>
            <p:cNvGrpSpPr/>
            <p:nvPr/>
          </p:nvGrpSpPr>
          <p:grpSpPr>
            <a:xfrm>
              <a:off x="817416" y="1561893"/>
              <a:ext cx="5315407" cy="3030744"/>
              <a:chOff x="817416" y="1561893"/>
              <a:chExt cx="5315407" cy="3030744"/>
            </a:xfrm>
          </p:grpSpPr>
          <p:pic>
            <p:nvPicPr>
              <p:cNvPr id="139" name="Kuva 2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3739294" y="1845621"/>
                <a:ext cx="142025"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0"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2984525" y="1845754"/>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1" name="Ryhmä 140"/>
              <p:cNvGrpSpPr/>
              <p:nvPr/>
            </p:nvGrpSpPr>
            <p:grpSpPr>
              <a:xfrm>
                <a:off x="817416" y="1561893"/>
                <a:ext cx="5315407" cy="2500995"/>
                <a:chOff x="817416" y="1561893"/>
                <a:chExt cx="5315407" cy="2500995"/>
              </a:xfrm>
            </p:grpSpPr>
            <p:grpSp>
              <p:nvGrpSpPr>
                <p:cNvPr id="144" name="Ryhmä 143"/>
                <p:cNvGrpSpPr/>
                <p:nvPr/>
              </p:nvGrpSpPr>
              <p:grpSpPr>
                <a:xfrm>
                  <a:off x="817416" y="1561893"/>
                  <a:ext cx="5315407" cy="2500995"/>
                  <a:chOff x="817416" y="1561893"/>
                  <a:chExt cx="5315407" cy="2500995"/>
                </a:xfrm>
              </p:grpSpPr>
              <p:grpSp>
                <p:nvGrpSpPr>
                  <p:cNvPr id="147" name="Ryhmä 146"/>
                  <p:cNvGrpSpPr/>
                  <p:nvPr/>
                </p:nvGrpSpPr>
                <p:grpSpPr>
                  <a:xfrm>
                    <a:off x="817416" y="1561893"/>
                    <a:ext cx="5315407" cy="2500995"/>
                    <a:chOff x="817416" y="1561893"/>
                    <a:chExt cx="5315407" cy="2500995"/>
                  </a:xfrm>
                </p:grpSpPr>
                <p:grpSp>
                  <p:nvGrpSpPr>
                    <p:cNvPr id="150" name="Ryhmä 149"/>
                    <p:cNvGrpSpPr/>
                    <p:nvPr/>
                  </p:nvGrpSpPr>
                  <p:grpSpPr>
                    <a:xfrm rot="10800000">
                      <a:off x="817416" y="1747739"/>
                      <a:ext cx="525277" cy="2309375"/>
                      <a:chOff x="3357000" y="6321774"/>
                      <a:chExt cx="525277" cy="2309375"/>
                    </a:xfrm>
                  </p:grpSpPr>
                  <p:cxnSp>
                    <p:nvCxnSpPr>
                      <p:cNvPr id="205" name="Suora yhdysviiva 204"/>
                      <p:cNvCxnSpPr/>
                      <p:nvPr/>
                    </p:nvCxnSpPr>
                    <p:spPr>
                      <a:xfrm flipV="1">
                        <a:off x="3429000" y="6393000"/>
                        <a:ext cx="1266" cy="21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Suora yhdysviiva 205"/>
                      <p:cNvCxnSpPr/>
                      <p:nvPr/>
                    </p:nvCxnSpPr>
                    <p:spPr>
                      <a:xfrm rot="10800000">
                        <a:off x="3357000" y="6395481"/>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uora yhdysviiva 206"/>
                      <p:cNvCxnSpPr/>
                      <p:nvPr/>
                    </p:nvCxnSpPr>
                    <p:spPr>
                      <a:xfrm rot="10800000">
                        <a:off x="3357000" y="747300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8" name="Suora yhdysviiva 207"/>
                      <p:cNvCxnSpPr/>
                      <p:nvPr/>
                    </p:nvCxnSpPr>
                    <p:spPr>
                      <a:xfrm rot="10800000">
                        <a:off x="3357000" y="855300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9" name="Tekstiruutu 208"/>
                      <p:cNvSpPr txBox="1"/>
                      <p:nvPr/>
                    </p:nvSpPr>
                    <p:spPr>
                      <a:xfrm>
                        <a:off x="3519333" y="6321774"/>
                        <a:ext cx="226924"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210" name="Tekstiruutu 209"/>
                      <p:cNvSpPr txBox="1"/>
                      <p:nvPr/>
                    </p:nvSpPr>
                    <p:spPr>
                      <a:xfrm>
                        <a:off x="3523030" y="7387627"/>
                        <a:ext cx="359247"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sp>
                    <p:nvSpPr>
                      <p:cNvPr id="211" name="Tekstiruutu 210"/>
                      <p:cNvSpPr txBox="1"/>
                      <p:nvPr/>
                    </p:nvSpPr>
                    <p:spPr>
                      <a:xfrm>
                        <a:off x="3527924" y="8477261"/>
                        <a:ext cx="354353"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400 m</a:t>
                        </a:r>
                      </a:p>
                    </p:txBody>
                  </p:sp>
                </p:grpSp>
                <p:grpSp>
                  <p:nvGrpSpPr>
                    <p:cNvPr id="151" name="Ryhmä 150"/>
                    <p:cNvGrpSpPr/>
                    <p:nvPr/>
                  </p:nvGrpSpPr>
                  <p:grpSpPr>
                    <a:xfrm>
                      <a:off x="5510399" y="3369000"/>
                      <a:ext cx="622424" cy="693888"/>
                      <a:chOff x="3349652" y="6856056"/>
                      <a:chExt cx="622424" cy="693888"/>
                    </a:xfrm>
                  </p:grpSpPr>
                  <p:cxnSp>
                    <p:nvCxnSpPr>
                      <p:cNvPr id="200" name="Suora yhdysviiva 199"/>
                      <p:cNvCxnSpPr/>
                      <p:nvPr/>
                    </p:nvCxnSpPr>
                    <p:spPr>
                      <a:xfrm flipV="1">
                        <a:off x="3422061" y="6933000"/>
                        <a:ext cx="1266" cy="54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uora yhdysviiva 200"/>
                      <p:cNvCxnSpPr/>
                      <p:nvPr/>
                    </p:nvCxnSpPr>
                    <p:spPr>
                      <a:xfrm rot="10800000">
                        <a:off x="3350061" y="6935481"/>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2" name="Suora yhdysviiva 201"/>
                      <p:cNvCxnSpPr/>
                      <p:nvPr/>
                    </p:nvCxnSpPr>
                    <p:spPr>
                      <a:xfrm rot="10800000">
                        <a:off x="3349652" y="7472342"/>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3" name="Tekstiruutu 202"/>
                      <p:cNvSpPr txBox="1"/>
                      <p:nvPr/>
                    </p:nvSpPr>
                    <p:spPr>
                      <a:xfrm>
                        <a:off x="3543683" y="6856056"/>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sp>
                    <p:nvSpPr>
                      <p:cNvPr id="204" name="Tekstiruutu 203"/>
                      <p:cNvSpPr txBox="1"/>
                      <p:nvPr/>
                    </p:nvSpPr>
                    <p:spPr>
                      <a:xfrm>
                        <a:off x="3550621" y="7396056"/>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nvGrpSpPr>
                    <p:cNvPr id="152" name="Ryhmä 151"/>
                    <p:cNvGrpSpPr/>
                    <p:nvPr/>
                  </p:nvGrpSpPr>
                  <p:grpSpPr>
                    <a:xfrm rot="10800000">
                      <a:off x="1745720" y="1561893"/>
                      <a:ext cx="3370303" cy="2204746"/>
                      <a:chOff x="1742224" y="6972523"/>
                      <a:chExt cx="3370303" cy="2204746"/>
                    </a:xfrm>
                  </p:grpSpPr>
                  <p:grpSp>
                    <p:nvGrpSpPr>
                      <p:cNvPr id="153" name="Ryhmä 152"/>
                      <p:cNvGrpSpPr/>
                      <p:nvPr/>
                    </p:nvGrpSpPr>
                    <p:grpSpPr>
                      <a:xfrm rot="10800000">
                        <a:off x="2877130" y="7280630"/>
                        <a:ext cx="1103988" cy="1612911"/>
                        <a:chOff x="2883462" y="2085031"/>
                        <a:chExt cx="1103988" cy="1612911"/>
                      </a:xfrm>
                    </p:grpSpPr>
                    <p:pic>
                      <p:nvPicPr>
                        <p:cNvPr id="173"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891757" y="3632854"/>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1"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883462" y="3160442"/>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883462"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3891756" y="3160442"/>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9"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3896963"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54" name="Ryhmä 153"/>
                      <p:cNvGrpSpPr/>
                      <p:nvPr/>
                    </p:nvGrpSpPr>
                    <p:grpSpPr>
                      <a:xfrm>
                        <a:off x="1995351" y="6972523"/>
                        <a:ext cx="932230" cy="1921018"/>
                        <a:chOff x="2001410" y="6630468"/>
                        <a:chExt cx="932230" cy="1921018"/>
                      </a:xfrm>
                    </p:grpSpPr>
                    <p:cxnSp>
                      <p:nvCxnSpPr>
                        <p:cNvPr id="170" name="Suora yhdysviiva 169"/>
                        <p:cNvCxnSpPr>
                          <a:stCxn id="173" idx="2"/>
                          <a:endCxn id="138" idx="1"/>
                        </p:cNvCxnSpPr>
                        <p:nvPr/>
                      </p:nvCxnSpPr>
                      <p:spPr>
                        <a:xfrm flipH="1" flipV="1">
                          <a:off x="2199112" y="6630468"/>
                          <a:ext cx="734526" cy="30810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Suora yhdysviiva 170"/>
                        <p:cNvCxnSpPr>
                          <a:stCxn id="188" idx="2"/>
                          <a:endCxn id="169" idx="2"/>
                        </p:cNvCxnSpPr>
                        <p:nvPr/>
                      </p:nvCxnSpPr>
                      <p:spPr>
                        <a:xfrm flipH="1" flipV="1">
                          <a:off x="2001410" y="7394183"/>
                          <a:ext cx="932230" cy="8189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2" name="Suora yhdysviiva 171"/>
                        <p:cNvCxnSpPr>
                          <a:stCxn id="199" idx="2"/>
                          <a:endCxn id="162" idx="2"/>
                        </p:cNvCxnSpPr>
                        <p:nvPr/>
                      </p:nvCxnSpPr>
                      <p:spPr>
                        <a:xfrm rot="10800000">
                          <a:off x="2002399" y="8458327"/>
                          <a:ext cx="926034"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5" name="Ryhmä 154"/>
                      <p:cNvGrpSpPr/>
                      <p:nvPr/>
                    </p:nvGrpSpPr>
                    <p:grpSpPr>
                      <a:xfrm rot="10800000">
                        <a:off x="1742224" y="7292159"/>
                        <a:ext cx="507243" cy="1885110"/>
                        <a:chOff x="1846813" y="4149886"/>
                        <a:chExt cx="507243" cy="1885110"/>
                      </a:xfrm>
                    </p:grpSpPr>
                    <p:pic>
                      <p:nvPicPr>
                        <p:cNvPr id="161" name="Kuva 160"/>
                        <p:cNvPicPr>
                          <a:picLocks noChangeAspect="1"/>
                        </p:cNvPicPr>
                        <p:nvPr/>
                      </p:nvPicPr>
                      <p:blipFill>
                        <a:blip r:embed="rId6">
                          <a:extLst>
                            <a:ext uri="{28A0092B-C50C-407E-A947-70E740481C1C}">
                              <a14:useLocalDpi xmlns:a14="http://schemas.microsoft.com/office/drawing/2010/main" val="0"/>
                            </a:ext>
                          </a:extLst>
                        </a:blip>
                        <a:srcRect/>
                        <a:stretch/>
                      </p:blipFill>
                      <p:spPr>
                        <a:xfrm rot="10800000">
                          <a:off x="1914246" y="4149886"/>
                          <a:ext cx="359569" cy="359569"/>
                        </a:xfrm>
                        <a:prstGeom prst="rect">
                          <a:avLst/>
                        </a:prstGeom>
                      </p:spPr>
                    </p:pic>
                    <p:pic>
                      <p:nvPicPr>
                        <p:cNvPr id="162" name="Kuva 161"/>
                        <p:cNvPicPr>
                          <a:picLocks noChangeAspect="1"/>
                        </p:cNvPicPr>
                        <p:nvPr/>
                      </p:nvPicPr>
                      <p:blipFill>
                        <a:blip r:embed="rId7">
                          <a:extLst>
                            <a:ext uri="{28A0092B-C50C-407E-A947-70E740481C1C}">
                              <a14:useLocalDpi xmlns:a14="http://schemas.microsoft.com/office/drawing/2010/main" val="0"/>
                            </a:ext>
                          </a:extLst>
                        </a:blip>
                        <a:srcRect/>
                        <a:stretch/>
                      </p:blipFill>
                      <p:spPr>
                        <a:xfrm rot="10800000">
                          <a:off x="1846813" y="4527036"/>
                          <a:ext cx="506254" cy="443816"/>
                        </a:xfrm>
                        <a:prstGeom prst="rect">
                          <a:avLst/>
                        </a:prstGeom>
                      </p:spPr>
                    </p:pic>
                    <p:pic>
                      <p:nvPicPr>
                        <p:cNvPr id="169" name="Kuva 168"/>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1847802" y="5591180"/>
                          <a:ext cx="506254" cy="443816"/>
                        </a:xfrm>
                        <a:prstGeom prst="rect">
                          <a:avLst/>
                        </a:prstGeom>
                      </p:spPr>
                    </p:pic>
                  </p:grpSp>
                  <p:pic>
                    <p:nvPicPr>
                      <p:cNvPr id="156" name="Kuva 155"/>
                      <p:cNvPicPr>
                        <a:picLocks noChangeAspect="1"/>
                      </p:cNvPicPr>
                      <p:nvPr/>
                    </p:nvPicPr>
                    <p:blipFill>
                      <a:blip r:embed="rId6">
                        <a:extLst>
                          <a:ext uri="{28A0092B-C50C-407E-A947-70E740481C1C}">
                            <a14:useLocalDpi xmlns:a14="http://schemas.microsoft.com/office/drawing/2010/main" val="0"/>
                          </a:ext>
                        </a:extLst>
                      </a:blip>
                      <a:srcRect/>
                      <a:stretch/>
                    </p:blipFill>
                    <p:spPr>
                      <a:xfrm>
                        <a:off x="4685525" y="8817700"/>
                        <a:ext cx="359569" cy="359569"/>
                      </a:xfrm>
                      <a:prstGeom prst="rect">
                        <a:avLst/>
                      </a:prstGeom>
                    </p:spPr>
                  </p:pic>
                  <p:pic>
                    <p:nvPicPr>
                      <p:cNvPr id="157" name="Kuva 156"/>
                      <p:cNvPicPr>
                        <a:picLocks noChangeAspect="1"/>
                      </p:cNvPicPr>
                      <p:nvPr/>
                    </p:nvPicPr>
                    <p:blipFill>
                      <a:blip r:embed="rId7">
                        <a:extLst>
                          <a:ext uri="{28A0092B-C50C-407E-A947-70E740481C1C}">
                            <a14:useLocalDpi xmlns:a14="http://schemas.microsoft.com/office/drawing/2010/main" val="0"/>
                          </a:ext>
                        </a:extLst>
                      </a:blip>
                      <a:srcRect/>
                      <a:stretch/>
                    </p:blipFill>
                    <p:spPr>
                      <a:xfrm>
                        <a:off x="4606273" y="8356303"/>
                        <a:ext cx="506254" cy="443816"/>
                      </a:xfrm>
                      <a:prstGeom prst="rect">
                        <a:avLst/>
                      </a:prstGeom>
                    </p:spPr>
                  </p:pic>
                  <p:pic>
                    <p:nvPicPr>
                      <p:cNvPr id="158" name="Kuva 157"/>
                      <p:cNvPicPr>
                        <a:picLocks noChangeAspect="1"/>
                      </p:cNvPicPr>
                      <p:nvPr/>
                    </p:nvPicPr>
                    <p:blipFill>
                      <a:blip r:embed="rId8">
                        <a:extLst>
                          <a:ext uri="{28A0092B-C50C-407E-A947-70E740481C1C}">
                            <a14:useLocalDpi xmlns:a14="http://schemas.microsoft.com/office/drawing/2010/main" val="0"/>
                          </a:ext>
                        </a:extLst>
                      </a:blip>
                      <a:srcRect/>
                      <a:stretch/>
                    </p:blipFill>
                    <p:spPr>
                      <a:xfrm>
                        <a:off x="4605284" y="7292159"/>
                        <a:ext cx="506254" cy="443816"/>
                      </a:xfrm>
                      <a:prstGeom prst="rect">
                        <a:avLst/>
                      </a:prstGeom>
                    </p:spPr>
                  </p:pic>
                  <p:cxnSp>
                    <p:nvCxnSpPr>
                      <p:cNvPr id="159" name="Suora yhdysviiva 158"/>
                      <p:cNvCxnSpPr>
                        <a:stCxn id="158" idx="2"/>
                        <a:endCxn id="181" idx="2"/>
                      </p:cNvCxnSpPr>
                      <p:nvPr/>
                    </p:nvCxnSpPr>
                    <p:spPr>
                      <a:xfrm flipH="1">
                        <a:off x="3935875" y="7736238"/>
                        <a:ext cx="922536" cy="8189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Suora yhdysviiva 159"/>
                      <p:cNvCxnSpPr>
                        <a:stCxn id="157" idx="2"/>
                        <a:endCxn id="186" idx="2"/>
                      </p:cNvCxnSpPr>
                      <p:nvPr/>
                    </p:nvCxnSpPr>
                    <p:spPr>
                      <a:xfrm flipH="1">
                        <a:off x="3935875" y="8800382"/>
                        <a:ext cx="923525"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pic>
                <p:nvPicPr>
                  <p:cNvPr id="148" name="Kuva 147"/>
                  <p:cNvPicPr>
                    <a:picLocks noChangeAspect="1"/>
                  </p:cNvPicPr>
                  <p:nvPr/>
                </p:nvPicPr>
                <p:blipFill>
                  <a:blip r:embed="rId9">
                    <a:extLst>
                      <a:ext uri="{28A0092B-C50C-407E-A947-70E740481C1C}">
                        <a14:useLocalDpi xmlns:a14="http://schemas.microsoft.com/office/drawing/2010/main" val="0"/>
                      </a:ext>
                    </a:extLst>
                  </a:blip>
                  <a:srcRect/>
                  <a:stretch/>
                </p:blipFill>
                <p:spPr>
                  <a:xfrm rot="10800000">
                    <a:off x="1746000" y="2836944"/>
                    <a:ext cx="507600" cy="141058"/>
                  </a:xfrm>
                  <a:prstGeom prst="rect">
                    <a:avLst/>
                  </a:prstGeom>
                </p:spPr>
              </p:pic>
              <p:pic>
                <p:nvPicPr>
                  <p:cNvPr id="149" name="Kuva 148"/>
                  <p:cNvPicPr>
                    <a:picLocks noChangeAspect="1"/>
                  </p:cNvPicPr>
                  <p:nvPr/>
                </p:nvPicPr>
                <p:blipFill>
                  <a:blip r:embed="rId9">
                    <a:extLst>
                      <a:ext uri="{28A0092B-C50C-407E-A947-70E740481C1C}">
                        <a14:useLocalDpi xmlns:a14="http://schemas.microsoft.com/office/drawing/2010/main" val="0"/>
                      </a:ext>
                    </a:extLst>
                  </a:blip>
                  <a:srcRect/>
                  <a:stretch/>
                </p:blipFill>
                <p:spPr>
                  <a:xfrm rot="10800000">
                    <a:off x="4611600" y="2836944"/>
                    <a:ext cx="507600" cy="141058"/>
                  </a:xfrm>
                  <a:prstGeom prst="rect">
                    <a:avLst/>
                  </a:prstGeom>
                </p:spPr>
              </p:pic>
            </p:grpSp>
            <p:pic>
              <p:nvPicPr>
                <p:cNvPr id="145" name="Picture 134" descr="T:\tie2014\1510014798_Liikenne tietyomaalla\Suunnittelu\Tienrakennustyömaat\Powerpoint\työ\png - värieroteltu\valo-01.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56352"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6" name="Picture 134" descr="T:\tie2014\1510014798_Liikenne tietyomaalla\Suunnittelu\Tienrakennustyömaat\Powerpoint\työ\png - värieroteltu\valo-01.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87428"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42" name="Kuva 16"/>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rot="10800000">
                <a:off x="3196842" y="3981450"/>
                <a:ext cx="361950"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2989694" y="3983069"/>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38" name="Kuva 137"/>
            <p:cNvPicPr>
              <a:picLocks noChangeAspect="1"/>
            </p:cNvPicPr>
            <p:nvPr/>
          </p:nvPicPr>
          <p:blipFill>
            <a:blip r:embed="rId12">
              <a:extLst>
                <a:ext uri="{28A0092B-C50C-407E-A947-70E740481C1C}">
                  <a14:useLocalDpi xmlns:a14="http://schemas.microsoft.com/office/drawing/2010/main" val="0"/>
                </a:ext>
              </a:extLst>
            </a:blip>
            <a:srcRect/>
            <a:stretch/>
          </p:blipFill>
          <p:spPr>
            <a:xfrm>
              <a:off x="4665432" y="3586639"/>
              <a:ext cx="360000" cy="360000"/>
            </a:xfrm>
            <a:prstGeom prst="rect">
              <a:avLst/>
            </a:prstGeom>
          </p:spPr>
        </p:pic>
      </p:grpSp>
      <p:cxnSp>
        <p:nvCxnSpPr>
          <p:cNvPr id="286" name="Suora yhdysviiva 285"/>
          <p:cNvCxnSpPr/>
          <p:nvPr/>
        </p:nvCxnSpPr>
        <p:spPr>
          <a:xfrm>
            <a:off x="1329426" y="3977849"/>
            <a:ext cx="4166855" cy="2103"/>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68" name="Suorakulmio 244"/>
          <p:cNvSpPr>
            <a:spLocks noChangeArrowheads="1"/>
          </p:cNvSpPr>
          <p:nvPr/>
        </p:nvSpPr>
        <p:spPr bwMode="auto">
          <a:xfrm>
            <a:off x="3388809" y="4811716"/>
            <a:ext cx="1795000" cy="2308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900" b="1" dirty="0">
                <a:solidFill>
                  <a:srgbClr val="000000"/>
                </a:solidFill>
                <a:latin typeface="Arial" panose="020B0604020202020204" pitchFamily="34" charset="0"/>
                <a:cs typeface="Arial" panose="020B0604020202020204" pitchFamily="34" charset="0"/>
              </a:rPr>
              <a:t>Työalue</a:t>
            </a:r>
          </a:p>
        </p:txBody>
      </p:sp>
      <p:grpSp>
        <p:nvGrpSpPr>
          <p:cNvPr id="7" name="Ryhmä 6"/>
          <p:cNvGrpSpPr/>
          <p:nvPr/>
        </p:nvGrpSpPr>
        <p:grpSpPr>
          <a:xfrm>
            <a:off x="817416" y="1561893"/>
            <a:ext cx="5315407" cy="3030744"/>
            <a:chOff x="817416" y="1561893"/>
            <a:chExt cx="5315407" cy="3030744"/>
          </a:xfrm>
        </p:grpSpPr>
        <p:grpSp>
          <p:nvGrpSpPr>
            <p:cNvPr id="2" name="Ryhmä 1"/>
            <p:cNvGrpSpPr/>
            <p:nvPr/>
          </p:nvGrpSpPr>
          <p:grpSpPr>
            <a:xfrm>
              <a:off x="817416" y="1561893"/>
              <a:ext cx="5315407" cy="3030744"/>
              <a:chOff x="817416" y="1561893"/>
              <a:chExt cx="5315407" cy="3030744"/>
            </a:xfrm>
          </p:grpSpPr>
          <p:pic>
            <p:nvPicPr>
              <p:cNvPr id="163" name="Kuva 2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3739294" y="1845621"/>
                <a:ext cx="142025"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2984525" y="1845754"/>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Ryhmä 7"/>
              <p:cNvGrpSpPr/>
              <p:nvPr/>
            </p:nvGrpSpPr>
            <p:grpSpPr>
              <a:xfrm>
                <a:off x="817416" y="1561893"/>
                <a:ext cx="5315407" cy="2500995"/>
                <a:chOff x="817416" y="1561893"/>
                <a:chExt cx="5315407" cy="2500995"/>
              </a:xfrm>
            </p:grpSpPr>
            <p:grpSp>
              <p:nvGrpSpPr>
                <p:cNvPr id="6" name="Ryhmä 5"/>
                <p:cNvGrpSpPr/>
                <p:nvPr/>
              </p:nvGrpSpPr>
              <p:grpSpPr>
                <a:xfrm>
                  <a:off x="817416" y="1561893"/>
                  <a:ext cx="5315407" cy="2500995"/>
                  <a:chOff x="817416" y="1561893"/>
                  <a:chExt cx="5315407" cy="2500995"/>
                </a:xfrm>
              </p:grpSpPr>
              <p:grpSp>
                <p:nvGrpSpPr>
                  <p:cNvPr id="5" name="Ryhmä 4"/>
                  <p:cNvGrpSpPr/>
                  <p:nvPr/>
                </p:nvGrpSpPr>
                <p:grpSpPr>
                  <a:xfrm>
                    <a:off x="817416" y="1561893"/>
                    <a:ext cx="5315407" cy="2500995"/>
                    <a:chOff x="817416" y="1561893"/>
                    <a:chExt cx="5315407" cy="2500995"/>
                  </a:xfrm>
                </p:grpSpPr>
                <p:grpSp>
                  <p:nvGrpSpPr>
                    <p:cNvPr id="10" name="Ryhmä 9"/>
                    <p:cNvGrpSpPr/>
                    <p:nvPr/>
                  </p:nvGrpSpPr>
                  <p:grpSpPr>
                    <a:xfrm rot="10800000">
                      <a:off x="817416" y="1747739"/>
                      <a:ext cx="525277" cy="2309375"/>
                      <a:chOff x="3357000" y="6321774"/>
                      <a:chExt cx="525277" cy="2309375"/>
                    </a:xfrm>
                  </p:grpSpPr>
                  <p:cxnSp>
                    <p:nvCxnSpPr>
                      <p:cNvPr id="11" name="Suora yhdysviiva 10"/>
                      <p:cNvCxnSpPr/>
                      <p:nvPr/>
                    </p:nvCxnSpPr>
                    <p:spPr>
                      <a:xfrm flipV="1">
                        <a:off x="3429000" y="6393000"/>
                        <a:ext cx="1266" cy="21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uora yhdysviiva 11"/>
                      <p:cNvCxnSpPr/>
                      <p:nvPr/>
                    </p:nvCxnSpPr>
                    <p:spPr>
                      <a:xfrm rot="10800000">
                        <a:off x="3357000" y="6395481"/>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uora yhdysviiva 12"/>
                      <p:cNvCxnSpPr/>
                      <p:nvPr/>
                    </p:nvCxnSpPr>
                    <p:spPr>
                      <a:xfrm rot="10800000">
                        <a:off x="3357000" y="747300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uora yhdysviiva 13"/>
                      <p:cNvCxnSpPr/>
                      <p:nvPr/>
                    </p:nvCxnSpPr>
                    <p:spPr>
                      <a:xfrm rot="10800000">
                        <a:off x="3357000" y="855300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kstiruutu 14"/>
                      <p:cNvSpPr txBox="1"/>
                      <p:nvPr/>
                    </p:nvSpPr>
                    <p:spPr>
                      <a:xfrm>
                        <a:off x="3519333" y="6321774"/>
                        <a:ext cx="226924"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16" name="Tekstiruutu 15"/>
                      <p:cNvSpPr txBox="1"/>
                      <p:nvPr/>
                    </p:nvSpPr>
                    <p:spPr>
                      <a:xfrm>
                        <a:off x="3523030" y="7387627"/>
                        <a:ext cx="359247"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sp>
                    <p:nvSpPr>
                      <p:cNvPr id="17" name="Tekstiruutu 16"/>
                      <p:cNvSpPr txBox="1"/>
                      <p:nvPr/>
                    </p:nvSpPr>
                    <p:spPr>
                      <a:xfrm>
                        <a:off x="3527924" y="8477261"/>
                        <a:ext cx="354353"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400 m</a:t>
                        </a:r>
                      </a:p>
                    </p:txBody>
                  </p:sp>
                </p:grpSp>
                <p:grpSp>
                  <p:nvGrpSpPr>
                    <p:cNvPr id="32" name="Ryhmä 31"/>
                    <p:cNvGrpSpPr/>
                    <p:nvPr/>
                  </p:nvGrpSpPr>
                  <p:grpSpPr>
                    <a:xfrm>
                      <a:off x="5510399" y="3369000"/>
                      <a:ext cx="622424" cy="693888"/>
                      <a:chOff x="3349652" y="6856056"/>
                      <a:chExt cx="622424" cy="693888"/>
                    </a:xfrm>
                  </p:grpSpPr>
                  <p:cxnSp>
                    <p:nvCxnSpPr>
                      <p:cNvPr id="33" name="Suora yhdysviiva 32"/>
                      <p:cNvCxnSpPr/>
                      <p:nvPr/>
                    </p:nvCxnSpPr>
                    <p:spPr>
                      <a:xfrm flipV="1">
                        <a:off x="3422061" y="6933000"/>
                        <a:ext cx="1266" cy="54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uora yhdysviiva 33"/>
                      <p:cNvCxnSpPr/>
                      <p:nvPr/>
                    </p:nvCxnSpPr>
                    <p:spPr>
                      <a:xfrm rot="10800000">
                        <a:off x="3350061" y="6935481"/>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uora yhdysviiva 34"/>
                      <p:cNvCxnSpPr/>
                      <p:nvPr/>
                    </p:nvCxnSpPr>
                    <p:spPr>
                      <a:xfrm rot="10800000">
                        <a:off x="3349652" y="7472342"/>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kstiruutu 35"/>
                      <p:cNvSpPr txBox="1"/>
                      <p:nvPr/>
                    </p:nvSpPr>
                    <p:spPr>
                      <a:xfrm>
                        <a:off x="3543683" y="6856056"/>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sp>
                    <p:nvSpPr>
                      <p:cNvPr id="37" name="Tekstiruutu 36"/>
                      <p:cNvSpPr txBox="1"/>
                      <p:nvPr/>
                    </p:nvSpPr>
                    <p:spPr>
                      <a:xfrm>
                        <a:off x="3550621" y="7396056"/>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nvGrpSpPr>
                    <p:cNvPr id="174" name="Ryhmä 173"/>
                    <p:cNvGrpSpPr/>
                    <p:nvPr/>
                  </p:nvGrpSpPr>
                  <p:grpSpPr>
                    <a:xfrm rot="10800000">
                      <a:off x="1745720" y="1561893"/>
                      <a:ext cx="3370303" cy="2204746"/>
                      <a:chOff x="1742224" y="6972523"/>
                      <a:chExt cx="3370303" cy="2204746"/>
                    </a:xfrm>
                  </p:grpSpPr>
                  <p:grpSp>
                    <p:nvGrpSpPr>
                      <p:cNvPr id="175" name="Ryhmä 174"/>
                      <p:cNvGrpSpPr/>
                      <p:nvPr/>
                    </p:nvGrpSpPr>
                    <p:grpSpPr>
                      <a:xfrm rot="10800000">
                        <a:off x="2877130" y="7280630"/>
                        <a:ext cx="1103988" cy="1612911"/>
                        <a:chOff x="2883462" y="2085031"/>
                        <a:chExt cx="1103988" cy="1612911"/>
                      </a:xfrm>
                    </p:grpSpPr>
                    <p:pic>
                      <p:nvPicPr>
                        <p:cNvPr id="194"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891757" y="3632854"/>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883462" y="3160442"/>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6"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883462"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7"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3891756" y="3160442"/>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8"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3896963"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76" name="Ryhmä 175"/>
                      <p:cNvGrpSpPr/>
                      <p:nvPr/>
                    </p:nvGrpSpPr>
                    <p:grpSpPr>
                      <a:xfrm>
                        <a:off x="1995351" y="6972523"/>
                        <a:ext cx="932230" cy="1921018"/>
                        <a:chOff x="2001410" y="6630468"/>
                        <a:chExt cx="932230" cy="1921018"/>
                      </a:xfrm>
                    </p:grpSpPr>
                    <p:cxnSp>
                      <p:nvCxnSpPr>
                        <p:cNvPr id="191" name="Suora yhdysviiva 190"/>
                        <p:cNvCxnSpPr>
                          <a:stCxn id="194" idx="2"/>
                          <a:endCxn id="4" idx="1"/>
                        </p:cNvCxnSpPr>
                        <p:nvPr/>
                      </p:nvCxnSpPr>
                      <p:spPr>
                        <a:xfrm rot="10800000">
                          <a:off x="2199112" y="6630468"/>
                          <a:ext cx="734526" cy="30810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Suora yhdysviiva 191"/>
                        <p:cNvCxnSpPr>
                          <a:stCxn id="197" idx="2"/>
                          <a:endCxn id="187" idx="2"/>
                        </p:cNvCxnSpPr>
                        <p:nvPr/>
                      </p:nvCxnSpPr>
                      <p:spPr>
                        <a:xfrm flipH="1" flipV="1">
                          <a:off x="2001410" y="7394183"/>
                          <a:ext cx="932230" cy="8189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3" name="Suora yhdysviiva 192"/>
                        <p:cNvCxnSpPr>
                          <a:stCxn id="198" idx="2"/>
                          <a:endCxn id="189" idx="2"/>
                        </p:cNvCxnSpPr>
                        <p:nvPr/>
                      </p:nvCxnSpPr>
                      <p:spPr>
                        <a:xfrm rot="10800000">
                          <a:off x="2002399" y="8458327"/>
                          <a:ext cx="926034"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7" name="Ryhmä 176"/>
                      <p:cNvGrpSpPr/>
                      <p:nvPr/>
                    </p:nvGrpSpPr>
                    <p:grpSpPr>
                      <a:xfrm rot="10800000">
                        <a:off x="1742224" y="7292160"/>
                        <a:ext cx="507243" cy="1885109"/>
                        <a:chOff x="1846813" y="4149886"/>
                        <a:chExt cx="507243" cy="1885109"/>
                      </a:xfrm>
                    </p:grpSpPr>
                    <p:pic>
                      <p:nvPicPr>
                        <p:cNvPr id="184" name="Kuva 183"/>
                        <p:cNvPicPr>
                          <a:picLocks noChangeAspect="1"/>
                        </p:cNvPicPr>
                        <p:nvPr/>
                      </p:nvPicPr>
                      <p:blipFill>
                        <a:blip r:embed="rId6">
                          <a:extLst>
                            <a:ext uri="{28A0092B-C50C-407E-A947-70E740481C1C}">
                              <a14:useLocalDpi xmlns:a14="http://schemas.microsoft.com/office/drawing/2010/main" val="0"/>
                            </a:ext>
                          </a:extLst>
                        </a:blip>
                        <a:srcRect/>
                        <a:stretch/>
                      </p:blipFill>
                      <p:spPr>
                        <a:xfrm rot="10800000">
                          <a:off x="1914246" y="4149886"/>
                          <a:ext cx="359569" cy="359569"/>
                        </a:xfrm>
                        <a:prstGeom prst="rect">
                          <a:avLst/>
                        </a:prstGeom>
                      </p:spPr>
                    </p:pic>
                    <p:pic>
                      <p:nvPicPr>
                        <p:cNvPr id="189" name="Kuva 188"/>
                        <p:cNvPicPr>
                          <a:picLocks noChangeAspect="1"/>
                        </p:cNvPicPr>
                        <p:nvPr/>
                      </p:nvPicPr>
                      <p:blipFill>
                        <a:blip r:embed="rId7">
                          <a:extLst>
                            <a:ext uri="{28A0092B-C50C-407E-A947-70E740481C1C}">
                              <a14:useLocalDpi xmlns:a14="http://schemas.microsoft.com/office/drawing/2010/main" val="0"/>
                            </a:ext>
                          </a:extLst>
                        </a:blip>
                        <a:srcRect/>
                        <a:stretch/>
                      </p:blipFill>
                      <p:spPr>
                        <a:xfrm rot="10800000">
                          <a:off x="1846813" y="4527035"/>
                          <a:ext cx="506254" cy="443816"/>
                        </a:xfrm>
                        <a:prstGeom prst="rect">
                          <a:avLst/>
                        </a:prstGeom>
                      </p:spPr>
                    </p:pic>
                    <p:pic>
                      <p:nvPicPr>
                        <p:cNvPr id="187" name="Kuva 186"/>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1847802" y="5591179"/>
                          <a:ext cx="506254" cy="443816"/>
                        </a:xfrm>
                        <a:prstGeom prst="rect">
                          <a:avLst/>
                        </a:prstGeom>
                      </p:spPr>
                    </p:pic>
                  </p:grpSp>
                  <p:pic>
                    <p:nvPicPr>
                      <p:cNvPr id="178" name="Kuva 177"/>
                      <p:cNvPicPr>
                        <a:picLocks noChangeAspect="1"/>
                      </p:cNvPicPr>
                      <p:nvPr/>
                    </p:nvPicPr>
                    <p:blipFill>
                      <a:blip r:embed="rId6">
                        <a:extLst>
                          <a:ext uri="{28A0092B-C50C-407E-A947-70E740481C1C}">
                            <a14:useLocalDpi xmlns:a14="http://schemas.microsoft.com/office/drawing/2010/main" val="0"/>
                          </a:ext>
                        </a:extLst>
                      </a:blip>
                      <a:srcRect/>
                      <a:stretch/>
                    </p:blipFill>
                    <p:spPr>
                      <a:xfrm>
                        <a:off x="4685525" y="8817700"/>
                        <a:ext cx="359569" cy="359569"/>
                      </a:xfrm>
                      <a:prstGeom prst="rect">
                        <a:avLst/>
                      </a:prstGeom>
                    </p:spPr>
                  </p:pic>
                  <p:pic>
                    <p:nvPicPr>
                      <p:cNvPr id="179" name="Kuva 178"/>
                      <p:cNvPicPr>
                        <a:picLocks noChangeAspect="1"/>
                      </p:cNvPicPr>
                      <p:nvPr/>
                    </p:nvPicPr>
                    <p:blipFill>
                      <a:blip r:embed="rId7">
                        <a:extLst>
                          <a:ext uri="{28A0092B-C50C-407E-A947-70E740481C1C}">
                            <a14:useLocalDpi xmlns:a14="http://schemas.microsoft.com/office/drawing/2010/main" val="0"/>
                          </a:ext>
                        </a:extLst>
                      </a:blip>
                      <a:srcRect/>
                      <a:stretch/>
                    </p:blipFill>
                    <p:spPr>
                      <a:xfrm>
                        <a:off x="4606273" y="8356304"/>
                        <a:ext cx="506254" cy="443816"/>
                      </a:xfrm>
                      <a:prstGeom prst="rect">
                        <a:avLst/>
                      </a:prstGeom>
                    </p:spPr>
                  </p:pic>
                  <p:pic>
                    <p:nvPicPr>
                      <p:cNvPr id="180" name="Kuva 179"/>
                      <p:cNvPicPr>
                        <a:picLocks noChangeAspect="1"/>
                      </p:cNvPicPr>
                      <p:nvPr/>
                    </p:nvPicPr>
                    <p:blipFill>
                      <a:blip r:embed="rId8">
                        <a:extLst>
                          <a:ext uri="{28A0092B-C50C-407E-A947-70E740481C1C}">
                            <a14:useLocalDpi xmlns:a14="http://schemas.microsoft.com/office/drawing/2010/main" val="0"/>
                          </a:ext>
                        </a:extLst>
                      </a:blip>
                      <a:srcRect/>
                      <a:stretch/>
                    </p:blipFill>
                    <p:spPr>
                      <a:xfrm>
                        <a:off x="4605284" y="7292160"/>
                        <a:ext cx="506254" cy="443816"/>
                      </a:xfrm>
                      <a:prstGeom prst="rect">
                        <a:avLst/>
                      </a:prstGeom>
                    </p:spPr>
                  </p:pic>
                  <p:cxnSp>
                    <p:nvCxnSpPr>
                      <p:cNvPr id="182" name="Suora yhdysviiva 181"/>
                      <p:cNvCxnSpPr>
                        <a:stCxn id="180" idx="2"/>
                        <a:endCxn id="195" idx="2"/>
                      </p:cNvCxnSpPr>
                      <p:nvPr/>
                    </p:nvCxnSpPr>
                    <p:spPr>
                      <a:xfrm flipH="1">
                        <a:off x="3935875" y="7736238"/>
                        <a:ext cx="922536" cy="8189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3" name="Suora yhdysviiva 182"/>
                      <p:cNvCxnSpPr>
                        <a:stCxn id="179" idx="2"/>
                        <a:endCxn id="196" idx="2"/>
                      </p:cNvCxnSpPr>
                      <p:nvPr/>
                    </p:nvCxnSpPr>
                    <p:spPr>
                      <a:xfrm flipH="1">
                        <a:off x="3935875" y="8800382"/>
                        <a:ext cx="923525"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pic>
                <p:nvPicPr>
                  <p:cNvPr id="136" name="Kuva 135"/>
                  <p:cNvPicPr>
                    <a:picLocks noChangeAspect="1"/>
                  </p:cNvPicPr>
                  <p:nvPr/>
                </p:nvPicPr>
                <p:blipFill>
                  <a:blip r:embed="rId9">
                    <a:extLst>
                      <a:ext uri="{28A0092B-C50C-407E-A947-70E740481C1C}">
                        <a14:useLocalDpi xmlns:a14="http://schemas.microsoft.com/office/drawing/2010/main" val="0"/>
                      </a:ext>
                    </a:extLst>
                  </a:blip>
                  <a:srcRect/>
                  <a:stretch/>
                </p:blipFill>
                <p:spPr>
                  <a:xfrm rot="10800000">
                    <a:off x="1746000" y="2836943"/>
                    <a:ext cx="507600" cy="141058"/>
                  </a:xfrm>
                  <a:prstGeom prst="rect">
                    <a:avLst/>
                  </a:prstGeom>
                </p:spPr>
              </p:pic>
              <p:pic>
                <p:nvPicPr>
                  <p:cNvPr id="137" name="Kuva 136"/>
                  <p:cNvPicPr>
                    <a:picLocks noChangeAspect="1"/>
                  </p:cNvPicPr>
                  <p:nvPr/>
                </p:nvPicPr>
                <p:blipFill>
                  <a:blip r:embed="rId9">
                    <a:extLst>
                      <a:ext uri="{28A0092B-C50C-407E-A947-70E740481C1C}">
                        <a14:useLocalDpi xmlns:a14="http://schemas.microsoft.com/office/drawing/2010/main" val="0"/>
                      </a:ext>
                    </a:extLst>
                  </a:blip>
                  <a:srcRect/>
                  <a:stretch/>
                </p:blipFill>
                <p:spPr>
                  <a:xfrm rot="10800000">
                    <a:off x="4611600" y="2836943"/>
                    <a:ext cx="507600" cy="141058"/>
                  </a:xfrm>
                  <a:prstGeom prst="rect">
                    <a:avLst/>
                  </a:prstGeom>
                </p:spPr>
              </p:pic>
            </p:grpSp>
            <p:pic>
              <p:nvPicPr>
                <p:cNvPr id="99" name="Picture 134" descr="T:\tie2014\1510014798_Liikenne tietyomaalla\Suunnittelu\Tienrakennustyömaat\Powerpoint\työ\png - värieroteltu\valo-01.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56352"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0" name="Picture 134" descr="T:\tie2014\1510014798_Liikenne tietyomaalla\Suunnittelu\Tienrakennustyömaat\Powerpoint\työ\png - värieroteltu\valo-01.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87428"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5" name="Kuva 16"/>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rot="10800000">
                <a:off x="3196842" y="3981450"/>
                <a:ext cx="361950"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6"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2989694" y="3983069"/>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4" name="Kuva 3"/>
            <p:cNvPicPr>
              <a:picLocks noChangeAspect="1"/>
            </p:cNvPicPr>
            <p:nvPr/>
          </p:nvPicPr>
          <p:blipFill>
            <a:blip r:embed="rId12">
              <a:extLst>
                <a:ext uri="{28A0092B-C50C-407E-A947-70E740481C1C}">
                  <a14:useLocalDpi xmlns:a14="http://schemas.microsoft.com/office/drawing/2010/main" val="0"/>
                </a:ext>
              </a:extLst>
            </a:blip>
            <a:srcRect/>
            <a:stretch/>
          </p:blipFill>
          <p:spPr>
            <a:xfrm>
              <a:off x="4665432" y="3586639"/>
              <a:ext cx="360000" cy="360000"/>
            </a:xfrm>
            <a:prstGeom prst="rect">
              <a:avLst/>
            </a:prstGeom>
          </p:spPr>
        </p:pic>
      </p:grpSp>
      <p:sp>
        <p:nvSpPr>
          <p:cNvPr id="131" name="Dian numeron paikkamerkki 5"/>
          <p:cNvSpPr txBox="1">
            <a:spLocks/>
          </p:cNvSpPr>
          <p:nvPr/>
        </p:nvSpPr>
        <p:spPr>
          <a:xfrm>
            <a:off x="2538285" y="9282163"/>
            <a:ext cx="1800000" cy="527403"/>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fi-FI" sz="1100" dirty="0"/>
              <a:t>2.3</a:t>
            </a:r>
          </a:p>
        </p:txBody>
      </p:sp>
      <p:sp>
        <p:nvSpPr>
          <p:cNvPr id="133" name="Suorakulmio 132">
            <a:extLst>
              <a:ext uri="{FF2B5EF4-FFF2-40B4-BE49-F238E27FC236}">
                <a16:creationId xmlns:a16="http://schemas.microsoft.com/office/drawing/2014/main" id="{8C34FF1B-78C6-412C-8738-2A7E77718012}"/>
              </a:ext>
            </a:extLst>
          </p:cNvPr>
          <p:cNvSpPr/>
          <p:nvPr/>
        </p:nvSpPr>
        <p:spPr>
          <a:xfrm>
            <a:off x="1070985" y="5533755"/>
            <a:ext cx="1689623" cy="5847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spcBef>
                <a:spcPct val="0"/>
              </a:spcBef>
            </a:pPr>
            <a:r>
              <a:rPr lang="fi-FI" altLang="fi-FI" sz="800" dirty="0">
                <a:solidFill>
                  <a:srgbClr val="000000"/>
                </a:solidFill>
                <a:latin typeface="Arial" panose="020B0604020202020204" pitchFamily="34" charset="0"/>
                <a:cs typeface="Arial" panose="020B0604020202020204" pitchFamily="34" charset="0"/>
              </a:rPr>
              <a:t>Liikkuvassa työssä käytetään aina hinattavaa varoituslaitetta tai työajoneuvon perään kiinnitettyä vastaavaa sulkuaitaa. </a:t>
            </a:r>
          </a:p>
        </p:txBody>
      </p:sp>
      <p:grpSp>
        <p:nvGrpSpPr>
          <p:cNvPr id="22" name="Ryhmä 21">
            <a:extLst>
              <a:ext uri="{FF2B5EF4-FFF2-40B4-BE49-F238E27FC236}">
                <a16:creationId xmlns:a16="http://schemas.microsoft.com/office/drawing/2014/main" id="{E95600F5-99CC-AF5E-3503-49A1AD867F02}"/>
              </a:ext>
            </a:extLst>
          </p:cNvPr>
          <p:cNvGrpSpPr/>
          <p:nvPr/>
        </p:nvGrpSpPr>
        <p:grpSpPr>
          <a:xfrm>
            <a:off x="3040506" y="4692443"/>
            <a:ext cx="1827334" cy="1724149"/>
            <a:chOff x="3040506" y="4692443"/>
            <a:chExt cx="1827334" cy="1724149"/>
          </a:xfrm>
        </p:grpSpPr>
        <p:grpSp>
          <p:nvGrpSpPr>
            <p:cNvPr id="219" name="Ryhmä 218"/>
            <p:cNvGrpSpPr/>
            <p:nvPr/>
          </p:nvGrpSpPr>
          <p:grpSpPr>
            <a:xfrm>
              <a:off x="3409923" y="4692443"/>
              <a:ext cx="1457917" cy="1724149"/>
              <a:chOff x="3409923" y="4692443"/>
              <a:chExt cx="1457917" cy="1724149"/>
            </a:xfrm>
          </p:grpSpPr>
          <p:pic>
            <p:nvPicPr>
              <p:cNvPr id="220" name="Kuva 219"/>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4122296" y="5502192"/>
                <a:ext cx="745544" cy="914400"/>
              </a:xfrm>
              <a:prstGeom prst="rect">
                <a:avLst/>
              </a:prstGeom>
            </p:spPr>
          </p:pic>
          <p:grpSp>
            <p:nvGrpSpPr>
              <p:cNvPr id="221" name="Ryhmä 220"/>
              <p:cNvGrpSpPr/>
              <p:nvPr/>
            </p:nvGrpSpPr>
            <p:grpSpPr>
              <a:xfrm>
                <a:off x="3409923" y="4692443"/>
                <a:ext cx="1374692" cy="1310969"/>
                <a:chOff x="3409923" y="4692443"/>
                <a:chExt cx="1374692" cy="1310969"/>
              </a:xfrm>
            </p:grpSpPr>
            <p:grpSp>
              <p:nvGrpSpPr>
                <p:cNvPr id="222" name="Ryhmä 173"/>
                <p:cNvGrpSpPr>
                  <a:grpSpLocks noChangeAspect="1"/>
                </p:cNvGrpSpPr>
                <p:nvPr/>
              </p:nvGrpSpPr>
              <p:grpSpPr bwMode="auto">
                <a:xfrm>
                  <a:off x="3493433" y="5319463"/>
                  <a:ext cx="356235" cy="501014"/>
                  <a:chOff x="2207620" y="5710128"/>
                  <a:chExt cx="297486" cy="417622"/>
                </a:xfrm>
              </p:grpSpPr>
              <p:pic>
                <p:nvPicPr>
                  <p:cNvPr id="292" name="Kuva 174"/>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2256466" y="5710128"/>
                    <a:ext cx="206883" cy="375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3" name="Picture 134" descr="T:\tie2014\1510014798_Liikenne tietyomaalla\Suunnittelu\Tienrakennustyömaat\Powerpoint\työ\png - värieroteltu\valo-01.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rot="420000">
                    <a:off x="2207620" y="5765107"/>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4" name="Picture 134" descr="T:\tie2014\1510014798_Liikenne tietyomaalla\Suunnittelu\Tienrakennustyömaat\Powerpoint\työ\png - värieroteltu\valo-01.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rot="420000">
                    <a:off x="2408593" y="5765106"/>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5" name="Picture 134" descr="T:\tie2014\1510014798_Liikenne tietyomaalla\Suunnittelu\Tienrakennustyömaat\Powerpoint\työ\png - värieroteltu\valo-01.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rot="420000">
                    <a:off x="2208037" y="6035764"/>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6" name="Picture 134" descr="T:\tie2014\1510014798_Liikenne tietyomaalla\Suunnittelu\Tienrakennustyömaat\Powerpoint\työ\png - värieroteltu\valo-01.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rot="420000">
                    <a:off x="2411506" y="6035764"/>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23" name="Ryhmä 179"/>
                <p:cNvGrpSpPr>
                  <a:grpSpLocks noChangeAspect="1"/>
                </p:cNvGrpSpPr>
                <p:nvPr/>
              </p:nvGrpSpPr>
              <p:grpSpPr bwMode="auto">
                <a:xfrm>
                  <a:off x="3553533" y="4692443"/>
                  <a:ext cx="249557" cy="451485"/>
                  <a:chOff x="2221105" y="5054220"/>
                  <a:chExt cx="206883" cy="375761"/>
                </a:xfrm>
              </p:grpSpPr>
              <p:pic>
                <p:nvPicPr>
                  <p:cNvPr id="290" name="Kuva 180"/>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2221105" y="5054220"/>
                    <a:ext cx="206883" cy="375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1" name="Picture 134" descr="T:\tie2014\1510014798_Liikenne tietyomaalla\Suunnittelu\Tienrakennustyömaat\Powerpoint\työ\png - värieroteltu\valo-01.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rot="420000">
                    <a:off x="2277745" y="5108140"/>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24" name="Ryhmä 223"/>
                <p:cNvGrpSpPr/>
                <p:nvPr/>
              </p:nvGrpSpPr>
              <p:grpSpPr>
                <a:xfrm>
                  <a:off x="3409923" y="5046918"/>
                  <a:ext cx="708692" cy="915732"/>
                  <a:chOff x="3560534" y="5075497"/>
                  <a:chExt cx="708692" cy="915732"/>
                </a:xfrm>
              </p:grpSpPr>
              <p:cxnSp>
                <p:nvCxnSpPr>
                  <p:cNvPr id="230" name="Suora yhdysviiva 387"/>
                  <p:cNvCxnSpPr>
                    <a:cxnSpLocks noChangeShapeType="1"/>
                  </p:cNvCxnSpPr>
                  <p:nvPr/>
                </p:nvCxnSpPr>
                <p:spPr bwMode="auto">
                  <a:xfrm flipH="1">
                    <a:off x="4010617" y="5988230"/>
                    <a:ext cx="258609" cy="2999"/>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grpSp>
                <p:nvGrpSpPr>
                  <p:cNvPr id="235" name="Ryhmä 234"/>
                  <p:cNvGrpSpPr/>
                  <p:nvPr/>
                </p:nvGrpSpPr>
                <p:grpSpPr>
                  <a:xfrm>
                    <a:off x="3560534" y="5075497"/>
                    <a:ext cx="164781" cy="53826"/>
                    <a:chOff x="2634370" y="4908433"/>
                    <a:chExt cx="164781" cy="53826"/>
                  </a:xfrm>
                </p:grpSpPr>
                <p:cxnSp>
                  <p:nvCxnSpPr>
                    <p:cNvPr id="236" name="Suora yhdysviiva 387"/>
                    <p:cNvCxnSpPr>
                      <a:cxnSpLocks noChangeShapeType="1"/>
                    </p:cNvCxnSpPr>
                    <p:nvPr/>
                  </p:nvCxnSpPr>
                  <p:spPr bwMode="auto">
                    <a:xfrm flipV="1">
                      <a:off x="2634370" y="4908433"/>
                      <a:ext cx="55563"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287" name="Suora yhdysviiva 387"/>
                    <p:cNvCxnSpPr>
                      <a:cxnSpLocks noChangeShapeType="1"/>
                    </p:cNvCxnSpPr>
                    <p:nvPr/>
                  </p:nvCxnSpPr>
                  <p:spPr bwMode="auto">
                    <a:xfrm>
                      <a:off x="2659999" y="4935955"/>
                      <a:ext cx="110748" cy="915"/>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288" name="Suora yhdysviiva 387"/>
                    <p:cNvCxnSpPr>
                      <a:cxnSpLocks noChangeShapeType="1"/>
                    </p:cNvCxnSpPr>
                    <p:nvPr/>
                  </p:nvCxnSpPr>
                  <p:spPr bwMode="auto">
                    <a:xfrm flipV="1">
                      <a:off x="2743589" y="4911459"/>
                      <a:ext cx="55562"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grpSp>
            </p:grpSp>
            <p:pic>
              <p:nvPicPr>
                <p:cNvPr id="225" name="Picture 24" descr="T:\tie2014\1510014798_Liikenne tietyomaalla\Suunnittelu\Tienrakennustyömaat\Powerpoint\rullat-01.png"/>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514902" y="5762864"/>
                  <a:ext cx="346708" cy="226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26" name="Ryhmä 35933"/>
                <p:cNvGrpSpPr>
                  <a:grpSpLocks/>
                </p:cNvGrpSpPr>
                <p:nvPr/>
              </p:nvGrpSpPr>
              <p:grpSpPr bwMode="auto">
                <a:xfrm>
                  <a:off x="4117901" y="5396961"/>
                  <a:ext cx="666714" cy="606451"/>
                  <a:chOff x="2734798" y="4002088"/>
                  <a:chExt cx="665439" cy="606451"/>
                </a:xfrm>
              </p:grpSpPr>
              <p:pic>
                <p:nvPicPr>
                  <p:cNvPr id="227" name="Picture 134" descr="T:\tie2014\1510014798_Liikenne tietyomaalla\Suunnittelu\Tienrakennustyömaat\Powerpoint\työ\png - värieroteltu\valo-01.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rot="420000">
                    <a:off x="2794810" y="4002088"/>
                    <a:ext cx="120567" cy="118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8" name="Picture 134" descr="T:\tie2014\1510014798_Liikenne tietyomaalla\Suunnittelu\Tienrakennustyömaat\Powerpoint\työ\png - värieroteltu\valo-01.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rot="420000">
                    <a:off x="3279670" y="4002088"/>
                    <a:ext cx="120567" cy="118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9" name="Kuva 146"/>
                  <p:cNvPicPr>
                    <a:picLocks noChangeAspect="1"/>
                  </p:cNvPicPr>
                  <p:nvPr/>
                </p:nvPicPr>
                <p:blipFill>
                  <a:blip r:embed="rId16">
                    <a:extLst>
                      <a:ext uri="{28A0092B-C50C-407E-A947-70E740481C1C}">
                        <a14:useLocalDpi xmlns:a14="http://schemas.microsoft.com/office/drawing/2010/main" val="0"/>
                      </a:ext>
                    </a:extLst>
                  </a:blip>
                  <a:srcRect/>
                  <a:stretch/>
                </p:blipFill>
                <p:spPr bwMode="auto">
                  <a:xfrm>
                    <a:off x="2734798" y="4320539"/>
                    <a:ext cx="287449"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grpSp>
          <p:nvGrpSpPr>
            <p:cNvPr id="21" name="Ryhmä 20">
              <a:extLst>
                <a:ext uri="{FF2B5EF4-FFF2-40B4-BE49-F238E27FC236}">
                  <a16:creationId xmlns:a16="http://schemas.microsoft.com/office/drawing/2014/main" id="{6B0B9A09-19D3-1855-BB45-A03253AE6D2B}"/>
                </a:ext>
              </a:extLst>
            </p:cNvPr>
            <p:cNvGrpSpPr/>
            <p:nvPr/>
          </p:nvGrpSpPr>
          <p:grpSpPr>
            <a:xfrm>
              <a:off x="3040506" y="5495963"/>
              <a:ext cx="543781" cy="175817"/>
              <a:chOff x="3040506" y="5495963"/>
              <a:chExt cx="543781" cy="175817"/>
            </a:xfrm>
          </p:grpSpPr>
          <p:cxnSp>
            <p:nvCxnSpPr>
              <p:cNvPr id="3" name="Suora yhdysviiva 387">
                <a:extLst>
                  <a:ext uri="{FF2B5EF4-FFF2-40B4-BE49-F238E27FC236}">
                    <a16:creationId xmlns:a16="http://schemas.microsoft.com/office/drawing/2014/main" id="{2E4F808F-7E4F-8F93-B199-2EA25AA8BFC7}"/>
                  </a:ext>
                </a:extLst>
              </p:cNvPr>
              <p:cNvCxnSpPr>
                <a:cxnSpLocks noChangeShapeType="1"/>
              </p:cNvCxnSpPr>
              <p:nvPr/>
            </p:nvCxnSpPr>
            <p:spPr bwMode="auto">
              <a:xfrm>
                <a:off x="3068287" y="5645957"/>
                <a:ext cx="484538" cy="16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9" name="Suora yhdysviiva 387">
                <a:extLst>
                  <a:ext uri="{FF2B5EF4-FFF2-40B4-BE49-F238E27FC236}">
                    <a16:creationId xmlns:a16="http://schemas.microsoft.com/office/drawing/2014/main" id="{2449F586-02D2-065D-1868-D3C7F6A56F38}"/>
                  </a:ext>
                </a:extLst>
              </p:cNvPr>
              <p:cNvCxnSpPr>
                <a:cxnSpLocks noChangeShapeType="1"/>
              </p:cNvCxnSpPr>
              <p:nvPr/>
            </p:nvCxnSpPr>
            <p:spPr bwMode="auto">
              <a:xfrm flipV="1">
                <a:off x="3040506" y="5619381"/>
                <a:ext cx="55563"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18" name="Suora yhdysviiva 387">
                <a:extLst>
                  <a:ext uri="{FF2B5EF4-FFF2-40B4-BE49-F238E27FC236}">
                    <a16:creationId xmlns:a16="http://schemas.microsoft.com/office/drawing/2014/main" id="{91EA406A-20D0-7E19-E958-DED61B4F38C2}"/>
                  </a:ext>
                </a:extLst>
              </p:cNvPr>
              <p:cNvCxnSpPr>
                <a:cxnSpLocks noChangeShapeType="1"/>
              </p:cNvCxnSpPr>
              <p:nvPr/>
            </p:nvCxnSpPr>
            <p:spPr bwMode="auto">
              <a:xfrm flipV="1">
                <a:off x="3528725" y="5620980"/>
                <a:ext cx="55562"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sp>
            <p:nvSpPr>
              <p:cNvPr id="19" name="Suorakulmio 211">
                <a:extLst>
                  <a:ext uri="{FF2B5EF4-FFF2-40B4-BE49-F238E27FC236}">
                    <a16:creationId xmlns:a16="http://schemas.microsoft.com/office/drawing/2014/main" id="{6EB9AF75-1188-2C84-3ADB-624BF9187BEF}"/>
                  </a:ext>
                </a:extLst>
              </p:cNvPr>
              <p:cNvSpPr>
                <a:spLocks noChangeArrowheads="1"/>
              </p:cNvSpPr>
              <p:nvPr/>
            </p:nvSpPr>
            <p:spPr bwMode="auto">
              <a:xfrm>
                <a:off x="3176416" y="5495963"/>
                <a:ext cx="340180" cy="123111"/>
              </a:xfrm>
              <a:prstGeom prst="rect">
                <a:avLst/>
              </a:prstGeom>
              <a:solidFill>
                <a:schemeClr val="bg1"/>
              </a:solidFill>
              <a:ln>
                <a:noFill/>
              </a:ln>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800" dirty="0">
                    <a:solidFill>
                      <a:srgbClr val="000000"/>
                    </a:solidFill>
                    <a:latin typeface="Arial" panose="020B0604020202020204" pitchFamily="34" charset="0"/>
                    <a:cs typeface="Arial" panose="020B0604020202020204" pitchFamily="34" charset="0"/>
                  </a:rPr>
                  <a:t>≤ 5,5 m</a:t>
                </a:r>
              </a:p>
            </p:txBody>
          </p:sp>
        </p:grpSp>
        <p:sp>
          <p:nvSpPr>
            <p:cNvPr id="20" name="Suorakulmio 211">
              <a:extLst>
                <a:ext uri="{FF2B5EF4-FFF2-40B4-BE49-F238E27FC236}">
                  <a16:creationId xmlns:a16="http://schemas.microsoft.com/office/drawing/2014/main" id="{E4C9B0F5-9963-8158-1250-9DFD44629035}"/>
                </a:ext>
              </a:extLst>
            </p:cNvPr>
            <p:cNvSpPr>
              <a:spLocks noChangeArrowheads="1"/>
            </p:cNvSpPr>
            <p:nvPr/>
          </p:nvSpPr>
          <p:spPr bwMode="auto">
            <a:xfrm>
              <a:off x="3161362" y="4896023"/>
              <a:ext cx="391650" cy="123111"/>
            </a:xfrm>
            <a:prstGeom prst="rect">
              <a:avLst/>
            </a:prstGeom>
            <a:solidFill>
              <a:schemeClr val="bg1"/>
            </a:solidFill>
            <a:ln>
              <a:noFill/>
            </a:ln>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800" dirty="0">
                  <a:solidFill>
                    <a:srgbClr val="000000"/>
                  </a:solidFill>
                  <a:latin typeface="Arial" panose="020B0604020202020204" pitchFamily="34" charset="0"/>
                  <a:cs typeface="Arial" panose="020B0604020202020204" pitchFamily="34" charset="0"/>
                </a:rPr>
                <a:t>≤ 3,0 m</a:t>
              </a:r>
            </a:p>
          </p:txBody>
        </p:sp>
      </p:grpSp>
      <p:sp>
        <p:nvSpPr>
          <p:cNvPr id="23" name="Suorakulmio 244">
            <a:extLst>
              <a:ext uri="{FF2B5EF4-FFF2-40B4-BE49-F238E27FC236}">
                <a16:creationId xmlns:a16="http://schemas.microsoft.com/office/drawing/2014/main" id="{391587D2-BB13-8255-0D0E-0FDE3051A5CF}"/>
              </a:ext>
            </a:extLst>
          </p:cNvPr>
          <p:cNvSpPr>
            <a:spLocks noChangeArrowheads="1"/>
          </p:cNvSpPr>
          <p:nvPr/>
        </p:nvSpPr>
        <p:spPr bwMode="auto">
          <a:xfrm>
            <a:off x="4676064" y="4810436"/>
            <a:ext cx="1272936" cy="33855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spcBef>
                <a:spcPct val="0"/>
              </a:spcBef>
            </a:pPr>
            <a:r>
              <a:rPr lang="fi-FI" altLang="fi-FI" sz="800" dirty="0">
                <a:solidFill>
                  <a:srgbClr val="000000"/>
                </a:solidFill>
                <a:latin typeface="Arial" panose="020B0604020202020204" pitchFamily="34" charset="0"/>
                <a:cs typeface="Arial" panose="020B0604020202020204" pitchFamily="34" charset="0"/>
              </a:rPr>
              <a:t>Rajoitetun alueen </a:t>
            </a:r>
            <a:br>
              <a:rPr lang="fi-FI" altLang="fi-FI" sz="800" dirty="0">
                <a:solidFill>
                  <a:srgbClr val="000000"/>
                </a:solidFill>
                <a:latin typeface="Arial" panose="020B0604020202020204" pitchFamily="34" charset="0"/>
                <a:cs typeface="Arial" panose="020B0604020202020204" pitchFamily="34" charset="0"/>
              </a:rPr>
            </a:br>
            <a:r>
              <a:rPr lang="fi-FI" altLang="fi-FI" sz="800" dirty="0">
                <a:solidFill>
                  <a:srgbClr val="000000"/>
                </a:solidFill>
                <a:latin typeface="Arial" panose="020B0604020202020204" pitchFamily="34" charset="0"/>
                <a:cs typeface="Arial" panose="020B0604020202020204" pitchFamily="34" charset="0"/>
              </a:rPr>
              <a:t>pituus enintään 1,5 km.</a:t>
            </a:r>
          </a:p>
        </p:txBody>
      </p:sp>
      <p:sp>
        <p:nvSpPr>
          <p:cNvPr id="24" name="Text Box 3">
            <a:extLst>
              <a:ext uri="{FF2B5EF4-FFF2-40B4-BE49-F238E27FC236}">
                <a16:creationId xmlns:a16="http://schemas.microsoft.com/office/drawing/2014/main" id="{64DF0B4E-CA9A-F5BE-7AEC-3B0DAD5C2FE8}"/>
              </a:ext>
            </a:extLst>
          </p:cNvPr>
          <p:cNvSpPr txBox="1">
            <a:spLocks noChangeArrowheads="1"/>
          </p:cNvSpPr>
          <p:nvPr/>
        </p:nvSpPr>
        <p:spPr bwMode="auto">
          <a:xfrm>
            <a:off x="621000" y="239134"/>
            <a:ext cx="6745391" cy="907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1400" b="1" dirty="0">
                <a:latin typeface="Arial" panose="020B0604020202020204" pitchFamily="34" charset="0"/>
                <a:cs typeface="Arial" panose="020B0604020202020204" pitchFamily="34" charset="0"/>
              </a:rPr>
              <a:t>LIIKENTEENOHJAUSSUUNNITELMA</a:t>
            </a:r>
          </a:p>
          <a:p>
            <a:pPr>
              <a:spcBef>
                <a:spcPct val="0"/>
              </a:spcBef>
              <a:buNone/>
            </a:pPr>
            <a:r>
              <a:rPr lang="fi-FI" altLang="fi-FI" sz="1300" dirty="0">
                <a:latin typeface="Arial" panose="020B0604020202020204" pitchFamily="34" charset="0"/>
                <a:cs typeface="Arial" panose="020B0604020202020204" pitchFamily="34" charset="0"/>
              </a:rPr>
              <a:t>Liikkuva työ ajoradalla, liikenteen pysäyttäminen.</a:t>
            </a:r>
          </a:p>
          <a:p>
            <a:pPr>
              <a:spcBef>
                <a:spcPct val="0"/>
              </a:spcBef>
              <a:buNone/>
            </a:pPr>
            <a:br>
              <a:rPr lang="fi-FI" altLang="fi-FI" sz="1300" dirty="0">
                <a:latin typeface="Arial" panose="020B0604020202020204" pitchFamily="34" charset="0"/>
                <a:cs typeface="Arial" panose="020B0604020202020204" pitchFamily="34" charset="0"/>
              </a:rPr>
            </a:br>
            <a:r>
              <a:rPr lang="fi-FI" altLang="fi-FI" sz="1300" dirty="0">
                <a:latin typeface="Arial" panose="020B0604020202020204" pitchFamily="34" charset="0"/>
                <a:cs typeface="Arial" panose="020B0604020202020204" pitchFamily="34" charset="0"/>
              </a:rPr>
              <a:t>Tiekohtainen nopeusrajoitus 70 km/h </a:t>
            </a:r>
            <a:r>
              <a:rPr lang="fi-FI" altLang="fi-FI" sz="1300" dirty="0">
                <a:latin typeface="Arial" panose="020B0604020202020204" pitchFamily="34" charset="0"/>
                <a:cs typeface="Arial" panose="020B0604020202020204" pitchFamily="34" charset="0"/>
                <a:sym typeface="Wingdings" panose="05000000000000000000" pitchFamily="2" charset="2"/>
              </a:rPr>
              <a:t></a:t>
            </a:r>
            <a:r>
              <a:rPr lang="fi-FI" altLang="fi-FI" sz="1300" dirty="0">
                <a:latin typeface="Arial" panose="020B0604020202020204" pitchFamily="34" charset="0"/>
                <a:cs typeface="Arial" panose="020B0604020202020204" pitchFamily="34" charset="0"/>
              </a:rPr>
              <a:t> 50 km/h.</a:t>
            </a:r>
          </a:p>
        </p:txBody>
      </p:sp>
    </p:spTree>
    <p:extLst>
      <p:ext uri="{BB962C8B-B14F-4D97-AF65-F5344CB8AC3E}">
        <p14:creationId xmlns:p14="http://schemas.microsoft.com/office/powerpoint/2010/main" val="2362101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r="-1000"/>
          </a:stretch>
        </a:blipFill>
        <a:effectLst/>
      </p:bgPr>
    </p:bg>
    <p:spTree>
      <p:nvGrpSpPr>
        <p:cNvPr id="1" name=""/>
        <p:cNvGrpSpPr/>
        <p:nvPr/>
      </p:nvGrpSpPr>
      <p:grpSpPr>
        <a:xfrm>
          <a:off x="0" y="0"/>
          <a:ext cx="0" cy="0"/>
          <a:chOff x="0" y="0"/>
          <a:chExt cx="0" cy="0"/>
        </a:xfrm>
      </p:grpSpPr>
      <p:grpSp>
        <p:nvGrpSpPr>
          <p:cNvPr id="135" name="Ryhmä 134"/>
          <p:cNvGrpSpPr/>
          <p:nvPr/>
        </p:nvGrpSpPr>
        <p:grpSpPr>
          <a:xfrm rot="10800000">
            <a:off x="730359" y="6156759"/>
            <a:ext cx="5315407" cy="3030744"/>
            <a:chOff x="817416" y="1561893"/>
            <a:chExt cx="5315407" cy="3030744"/>
          </a:xfrm>
        </p:grpSpPr>
        <p:grpSp>
          <p:nvGrpSpPr>
            <p:cNvPr id="138" name="Ryhmä 137"/>
            <p:cNvGrpSpPr/>
            <p:nvPr/>
          </p:nvGrpSpPr>
          <p:grpSpPr>
            <a:xfrm>
              <a:off x="817416" y="1561893"/>
              <a:ext cx="5315407" cy="3030744"/>
              <a:chOff x="817416" y="1561893"/>
              <a:chExt cx="5315407" cy="3030744"/>
            </a:xfrm>
          </p:grpSpPr>
          <p:pic>
            <p:nvPicPr>
              <p:cNvPr id="142" name="Kuva 2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3739294" y="1845621"/>
                <a:ext cx="142025"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2984525" y="1845754"/>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4" name="Ryhmä 143"/>
              <p:cNvGrpSpPr/>
              <p:nvPr/>
            </p:nvGrpSpPr>
            <p:grpSpPr>
              <a:xfrm>
                <a:off x="817416" y="1561893"/>
                <a:ext cx="5315407" cy="2500995"/>
                <a:chOff x="817416" y="1561893"/>
                <a:chExt cx="5315407" cy="2500995"/>
              </a:xfrm>
            </p:grpSpPr>
            <p:grpSp>
              <p:nvGrpSpPr>
                <p:cNvPr id="147" name="Ryhmä 146"/>
                <p:cNvGrpSpPr/>
                <p:nvPr/>
              </p:nvGrpSpPr>
              <p:grpSpPr>
                <a:xfrm>
                  <a:off x="817416" y="1561893"/>
                  <a:ext cx="5315407" cy="2500995"/>
                  <a:chOff x="817416" y="1561893"/>
                  <a:chExt cx="5315407" cy="2500995"/>
                </a:xfrm>
              </p:grpSpPr>
              <p:grpSp>
                <p:nvGrpSpPr>
                  <p:cNvPr id="150" name="Ryhmä 149"/>
                  <p:cNvGrpSpPr/>
                  <p:nvPr/>
                </p:nvGrpSpPr>
                <p:grpSpPr>
                  <a:xfrm>
                    <a:off x="817416" y="1561893"/>
                    <a:ext cx="5315407" cy="2500995"/>
                    <a:chOff x="817416" y="1561893"/>
                    <a:chExt cx="5315407" cy="2500995"/>
                  </a:xfrm>
                </p:grpSpPr>
                <p:grpSp>
                  <p:nvGrpSpPr>
                    <p:cNvPr id="153" name="Ryhmä 152"/>
                    <p:cNvGrpSpPr/>
                    <p:nvPr/>
                  </p:nvGrpSpPr>
                  <p:grpSpPr>
                    <a:xfrm rot="10800000">
                      <a:off x="817416" y="1747739"/>
                      <a:ext cx="525277" cy="2309375"/>
                      <a:chOff x="3357000" y="6321774"/>
                      <a:chExt cx="525277" cy="2309375"/>
                    </a:xfrm>
                  </p:grpSpPr>
                  <p:cxnSp>
                    <p:nvCxnSpPr>
                      <p:cNvPr id="208" name="Suora yhdysviiva 207"/>
                      <p:cNvCxnSpPr/>
                      <p:nvPr/>
                    </p:nvCxnSpPr>
                    <p:spPr>
                      <a:xfrm flipV="1">
                        <a:off x="3429000" y="6393000"/>
                        <a:ext cx="1266" cy="21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Suora yhdysviiva 208"/>
                      <p:cNvCxnSpPr/>
                      <p:nvPr/>
                    </p:nvCxnSpPr>
                    <p:spPr>
                      <a:xfrm rot="10800000">
                        <a:off x="3357000" y="6395481"/>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0" name="Suora yhdysviiva 209"/>
                      <p:cNvCxnSpPr/>
                      <p:nvPr/>
                    </p:nvCxnSpPr>
                    <p:spPr>
                      <a:xfrm rot="10800000">
                        <a:off x="3357000" y="747300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Suora yhdysviiva 210"/>
                      <p:cNvCxnSpPr/>
                      <p:nvPr/>
                    </p:nvCxnSpPr>
                    <p:spPr>
                      <a:xfrm rot="10800000">
                        <a:off x="3357000" y="855300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12" name="Tekstiruutu 211"/>
                      <p:cNvSpPr txBox="1"/>
                      <p:nvPr/>
                    </p:nvSpPr>
                    <p:spPr>
                      <a:xfrm>
                        <a:off x="3519333" y="6321774"/>
                        <a:ext cx="226924"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213" name="Tekstiruutu 212"/>
                      <p:cNvSpPr txBox="1"/>
                      <p:nvPr/>
                    </p:nvSpPr>
                    <p:spPr>
                      <a:xfrm>
                        <a:off x="3523030" y="7387627"/>
                        <a:ext cx="359247"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sp>
                    <p:nvSpPr>
                      <p:cNvPr id="214" name="Tekstiruutu 213"/>
                      <p:cNvSpPr txBox="1"/>
                      <p:nvPr/>
                    </p:nvSpPr>
                    <p:spPr>
                      <a:xfrm>
                        <a:off x="3527924" y="8477261"/>
                        <a:ext cx="354353"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400 m</a:t>
                        </a:r>
                      </a:p>
                    </p:txBody>
                  </p:sp>
                </p:grpSp>
                <p:grpSp>
                  <p:nvGrpSpPr>
                    <p:cNvPr id="154" name="Ryhmä 153"/>
                    <p:cNvGrpSpPr/>
                    <p:nvPr/>
                  </p:nvGrpSpPr>
                  <p:grpSpPr>
                    <a:xfrm>
                      <a:off x="5510399" y="3369000"/>
                      <a:ext cx="622424" cy="693888"/>
                      <a:chOff x="3349652" y="6856056"/>
                      <a:chExt cx="622424" cy="693888"/>
                    </a:xfrm>
                  </p:grpSpPr>
                  <p:cxnSp>
                    <p:nvCxnSpPr>
                      <p:cNvPr id="203" name="Suora yhdysviiva 202"/>
                      <p:cNvCxnSpPr/>
                      <p:nvPr/>
                    </p:nvCxnSpPr>
                    <p:spPr>
                      <a:xfrm flipV="1">
                        <a:off x="3422061" y="6933000"/>
                        <a:ext cx="1266" cy="54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Suora yhdysviiva 203"/>
                      <p:cNvCxnSpPr/>
                      <p:nvPr/>
                    </p:nvCxnSpPr>
                    <p:spPr>
                      <a:xfrm rot="10800000">
                        <a:off x="3350061" y="6935481"/>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5" name="Suora yhdysviiva 204"/>
                      <p:cNvCxnSpPr/>
                      <p:nvPr/>
                    </p:nvCxnSpPr>
                    <p:spPr>
                      <a:xfrm rot="10800000">
                        <a:off x="3349652" y="7472342"/>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6" name="Tekstiruutu 205"/>
                      <p:cNvSpPr txBox="1"/>
                      <p:nvPr/>
                    </p:nvSpPr>
                    <p:spPr>
                      <a:xfrm>
                        <a:off x="3543683" y="6856056"/>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sp>
                    <p:nvSpPr>
                      <p:cNvPr id="207" name="Tekstiruutu 206"/>
                      <p:cNvSpPr txBox="1"/>
                      <p:nvPr/>
                    </p:nvSpPr>
                    <p:spPr>
                      <a:xfrm>
                        <a:off x="3550621" y="7396056"/>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nvGrpSpPr>
                    <p:cNvPr id="155" name="Ryhmä 154"/>
                    <p:cNvGrpSpPr/>
                    <p:nvPr/>
                  </p:nvGrpSpPr>
                  <p:grpSpPr>
                    <a:xfrm rot="10800000">
                      <a:off x="1745720" y="1561893"/>
                      <a:ext cx="3370303" cy="2205265"/>
                      <a:chOff x="1742224" y="6972004"/>
                      <a:chExt cx="3370303" cy="2205265"/>
                    </a:xfrm>
                  </p:grpSpPr>
                  <p:grpSp>
                    <p:nvGrpSpPr>
                      <p:cNvPr id="156" name="Ryhmä 155"/>
                      <p:cNvGrpSpPr/>
                      <p:nvPr/>
                    </p:nvGrpSpPr>
                    <p:grpSpPr>
                      <a:xfrm rot="10800000">
                        <a:off x="2877130" y="7280630"/>
                        <a:ext cx="1103988" cy="1612911"/>
                        <a:chOff x="2883462" y="2085031"/>
                        <a:chExt cx="1103988" cy="1612911"/>
                      </a:xfrm>
                    </p:grpSpPr>
                    <p:pic>
                      <p:nvPicPr>
                        <p:cNvPr id="188"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891757" y="3632854"/>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9"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883462" y="3160442"/>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0"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883462"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1"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3891756" y="3160442"/>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2"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3896963"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57" name="Ryhmä 156"/>
                      <p:cNvGrpSpPr/>
                      <p:nvPr/>
                    </p:nvGrpSpPr>
                    <p:grpSpPr>
                      <a:xfrm>
                        <a:off x="1995351" y="6972004"/>
                        <a:ext cx="932230" cy="1921537"/>
                        <a:chOff x="2001410" y="6629949"/>
                        <a:chExt cx="932230" cy="1921537"/>
                      </a:xfrm>
                    </p:grpSpPr>
                    <p:cxnSp>
                      <p:nvCxnSpPr>
                        <p:cNvPr id="173" name="Suora yhdysviiva 172"/>
                        <p:cNvCxnSpPr>
                          <a:stCxn id="188" idx="2"/>
                          <a:endCxn id="141" idx="1"/>
                        </p:cNvCxnSpPr>
                        <p:nvPr/>
                      </p:nvCxnSpPr>
                      <p:spPr>
                        <a:xfrm flipH="1" flipV="1">
                          <a:off x="2196094" y="6629949"/>
                          <a:ext cx="737544" cy="30862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Suora yhdysviiva 180"/>
                        <p:cNvCxnSpPr>
                          <a:stCxn id="201" idx="2"/>
                          <a:endCxn id="172" idx="2"/>
                        </p:cNvCxnSpPr>
                        <p:nvPr/>
                      </p:nvCxnSpPr>
                      <p:spPr>
                        <a:xfrm flipH="1" flipV="1">
                          <a:off x="2001410" y="7394183"/>
                          <a:ext cx="932230" cy="8189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6" name="Suora yhdysviiva 185"/>
                        <p:cNvCxnSpPr>
                          <a:stCxn id="202" idx="2"/>
                          <a:endCxn id="171" idx="2"/>
                        </p:cNvCxnSpPr>
                        <p:nvPr/>
                      </p:nvCxnSpPr>
                      <p:spPr>
                        <a:xfrm rot="10800000">
                          <a:off x="2002399" y="8458327"/>
                          <a:ext cx="926034"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8" name="Ryhmä 157"/>
                      <p:cNvGrpSpPr/>
                      <p:nvPr/>
                    </p:nvGrpSpPr>
                    <p:grpSpPr>
                      <a:xfrm rot="10800000">
                        <a:off x="1742224" y="7292159"/>
                        <a:ext cx="507243" cy="1885110"/>
                        <a:chOff x="1846813" y="4149886"/>
                        <a:chExt cx="507243" cy="1885110"/>
                      </a:xfrm>
                    </p:grpSpPr>
                    <p:pic>
                      <p:nvPicPr>
                        <p:cNvPr id="170" name="Kuva 169"/>
                        <p:cNvPicPr>
                          <a:picLocks noChangeAspect="1"/>
                        </p:cNvPicPr>
                        <p:nvPr/>
                      </p:nvPicPr>
                      <p:blipFill>
                        <a:blip r:embed="rId6">
                          <a:extLst>
                            <a:ext uri="{28A0092B-C50C-407E-A947-70E740481C1C}">
                              <a14:useLocalDpi xmlns:a14="http://schemas.microsoft.com/office/drawing/2010/main" val="0"/>
                            </a:ext>
                          </a:extLst>
                        </a:blip>
                        <a:srcRect/>
                        <a:stretch/>
                      </p:blipFill>
                      <p:spPr>
                        <a:xfrm rot="10800000">
                          <a:off x="1914246" y="4149886"/>
                          <a:ext cx="359569" cy="359569"/>
                        </a:xfrm>
                        <a:prstGeom prst="rect">
                          <a:avLst/>
                        </a:prstGeom>
                      </p:spPr>
                    </p:pic>
                    <p:pic>
                      <p:nvPicPr>
                        <p:cNvPr id="171" name="Kuva 170"/>
                        <p:cNvPicPr>
                          <a:picLocks noChangeAspect="1"/>
                        </p:cNvPicPr>
                        <p:nvPr/>
                      </p:nvPicPr>
                      <p:blipFill>
                        <a:blip r:embed="rId7">
                          <a:extLst>
                            <a:ext uri="{28A0092B-C50C-407E-A947-70E740481C1C}">
                              <a14:useLocalDpi xmlns:a14="http://schemas.microsoft.com/office/drawing/2010/main" val="0"/>
                            </a:ext>
                          </a:extLst>
                        </a:blip>
                        <a:srcRect/>
                        <a:stretch/>
                      </p:blipFill>
                      <p:spPr>
                        <a:xfrm rot="10800000">
                          <a:off x="1846813" y="4527036"/>
                          <a:ext cx="506254" cy="443816"/>
                        </a:xfrm>
                        <a:prstGeom prst="rect">
                          <a:avLst/>
                        </a:prstGeom>
                      </p:spPr>
                    </p:pic>
                    <p:pic>
                      <p:nvPicPr>
                        <p:cNvPr id="172" name="Kuva 171"/>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1847802" y="5591180"/>
                          <a:ext cx="506254" cy="443816"/>
                        </a:xfrm>
                        <a:prstGeom prst="rect">
                          <a:avLst/>
                        </a:prstGeom>
                      </p:spPr>
                    </p:pic>
                  </p:grpSp>
                  <p:pic>
                    <p:nvPicPr>
                      <p:cNvPr id="159" name="Kuva 158"/>
                      <p:cNvPicPr>
                        <a:picLocks noChangeAspect="1"/>
                      </p:cNvPicPr>
                      <p:nvPr/>
                    </p:nvPicPr>
                    <p:blipFill>
                      <a:blip r:embed="rId6">
                        <a:extLst>
                          <a:ext uri="{28A0092B-C50C-407E-A947-70E740481C1C}">
                            <a14:useLocalDpi xmlns:a14="http://schemas.microsoft.com/office/drawing/2010/main" val="0"/>
                          </a:ext>
                        </a:extLst>
                      </a:blip>
                      <a:srcRect/>
                      <a:stretch/>
                    </p:blipFill>
                    <p:spPr>
                      <a:xfrm>
                        <a:off x="4685525" y="8817700"/>
                        <a:ext cx="359569" cy="359569"/>
                      </a:xfrm>
                      <a:prstGeom prst="rect">
                        <a:avLst/>
                      </a:prstGeom>
                    </p:spPr>
                  </p:pic>
                  <p:pic>
                    <p:nvPicPr>
                      <p:cNvPr id="160" name="Kuva 159"/>
                      <p:cNvPicPr>
                        <a:picLocks noChangeAspect="1"/>
                      </p:cNvPicPr>
                      <p:nvPr/>
                    </p:nvPicPr>
                    <p:blipFill>
                      <a:blip r:embed="rId7">
                        <a:extLst>
                          <a:ext uri="{28A0092B-C50C-407E-A947-70E740481C1C}">
                            <a14:useLocalDpi xmlns:a14="http://schemas.microsoft.com/office/drawing/2010/main" val="0"/>
                          </a:ext>
                        </a:extLst>
                      </a:blip>
                      <a:srcRect/>
                      <a:stretch/>
                    </p:blipFill>
                    <p:spPr>
                      <a:xfrm>
                        <a:off x="4606273" y="8356303"/>
                        <a:ext cx="506254" cy="443816"/>
                      </a:xfrm>
                      <a:prstGeom prst="rect">
                        <a:avLst/>
                      </a:prstGeom>
                    </p:spPr>
                  </p:pic>
                  <p:pic>
                    <p:nvPicPr>
                      <p:cNvPr id="161" name="Kuva 160"/>
                      <p:cNvPicPr>
                        <a:picLocks noChangeAspect="1"/>
                      </p:cNvPicPr>
                      <p:nvPr/>
                    </p:nvPicPr>
                    <p:blipFill>
                      <a:blip r:embed="rId8">
                        <a:extLst>
                          <a:ext uri="{28A0092B-C50C-407E-A947-70E740481C1C}">
                            <a14:useLocalDpi xmlns:a14="http://schemas.microsoft.com/office/drawing/2010/main" val="0"/>
                          </a:ext>
                        </a:extLst>
                      </a:blip>
                      <a:srcRect/>
                      <a:stretch/>
                    </p:blipFill>
                    <p:spPr>
                      <a:xfrm>
                        <a:off x="4605284" y="7292159"/>
                        <a:ext cx="506254" cy="443816"/>
                      </a:xfrm>
                      <a:prstGeom prst="rect">
                        <a:avLst/>
                      </a:prstGeom>
                    </p:spPr>
                  </p:pic>
                  <p:cxnSp>
                    <p:nvCxnSpPr>
                      <p:cNvPr id="162" name="Suora yhdysviiva 161"/>
                      <p:cNvCxnSpPr>
                        <a:stCxn id="161" idx="2"/>
                        <a:endCxn id="199" idx="2"/>
                      </p:cNvCxnSpPr>
                      <p:nvPr/>
                    </p:nvCxnSpPr>
                    <p:spPr>
                      <a:xfrm flipH="1">
                        <a:off x="3935875" y="7736238"/>
                        <a:ext cx="922536" cy="8189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9" name="Suora yhdysviiva 168"/>
                      <p:cNvCxnSpPr>
                        <a:stCxn id="160" idx="2"/>
                        <a:endCxn id="200" idx="2"/>
                      </p:cNvCxnSpPr>
                      <p:nvPr/>
                    </p:nvCxnSpPr>
                    <p:spPr>
                      <a:xfrm flipH="1">
                        <a:off x="3935875" y="8800382"/>
                        <a:ext cx="923525"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pic>
                <p:nvPicPr>
                  <p:cNvPr id="151" name="Kuva 150"/>
                  <p:cNvPicPr>
                    <a:picLocks noChangeAspect="1"/>
                  </p:cNvPicPr>
                  <p:nvPr/>
                </p:nvPicPr>
                <p:blipFill>
                  <a:blip r:embed="rId9">
                    <a:extLst>
                      <a:ext uri="{28A0092B-C50C-407E-A947-70E740481C1C}">
                        <a14:useLocalDpi xmlns:a14="http://schemas.microsoft.com/office/drawing/2010/main" val="0"/>
                      </a:ext>
                    </a:extLst>
                  </a:blip>
                  <a:srcRect/>
                  <a:stretch/>
                </p:blipFill>
                <p:spPr>
                  <a:xfrm rot="10800000">
                    <a:off x="1746000" y="2836944"/>
                    <a:ext cx="507600" cy="141058"/>
                  </a:xfrm>
                  <a:prstGeom prst="rect">
                    <a:avLst/>
                  </a:prstGeom>
                </p:spPr>
              </p:pic>
              <p:pic>
                <p:nvPicPr>
                  <p:cNvPr id="152" name="Kuva 151"/>
                  <p:cNvPicPr>
                    <a:picLocks noChangeAspect="1"/>
                  </p:cNvPicPr>
                  <p:nvPr/>
                </p:nvPicPr>
                <p:blipFill>
                  <a:blip r:embed="rId9">
                    <a:extLst>
                      <a:ext uri="{28A0092B-C50C-407E-A947-70E740481C1C}">
                        <a14:useLocalDpi xmlns:a14="http://schemas.microsoft.com/office/drawing/2010/main" val="0"/>
                      </a:ext>
                    </a:extLst>
                  </a:blip>
                  <a:srcRect/>
                  <a:stretch/>
                </p:blipFill>
                <p:spPr>
                  <a:xfrm rot="10800000">
                    <a:off x="4611600" y="2836944"/>
                    <a:ext cx="507600" cy="141058"/>
                  </a:xfrm>
                  <a:prstGeom prst="rect">
                    <a:avLst/>
                  </a:prstGeom>
                </p:spPr>
              </p:pic>
            </p:grpSp>
            <p:pic>
              <p:nvPicPr>
                <p:cNvPr id="148" name="Picture 134" descr="T:\tie2014\1510014798_Liikenne tietyomaalla\Suunnittelu\Tienrakennustyömaat\Powerpoint\työ\png - värieroteltu\valo-01.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56352"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9" name="Picture 134" descr="T:\tie2014\1510014798_Liikenne tietyomaalla\Suunnittelu\Tienrakennustyömaat\Powerpoint\työ\png - värieroteltu\valo-01.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87428"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45" name="Kuva 16"/>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rot="10800000">
                <a:off x="3196842" y="3981450"/>
                <a:ext cx="361950"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6"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2989694" y="3983069"/>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9" name="Ryhmä 138"/>
            <p:cNvGrpSpPr/>
            <p:nvPr/>
          </p:nvGrpSpPr>
          <p:grpSpPr>
            <a:xfrm>
              <a:off x="1329426" y="3587158"/>
              <a:ext cx="4166855" cy="392794"/>
              <a:chOff x="1329426" y="3587158"/>
              <a:chExt cx="4166855" cy="392794"/>
            </a:xfrm>
          </p:grpSpPr>
          <p:cxnSp>
            <p:nvCxnSpPr>
              <p:cNvPr id="140" name="Suora yhdysviiva 139"/>
              <p:cNvCxnSpPr/>
              <p:nvPr/>
            </p:nvCxnSpPr>
            <p:spPr>
              <a:xfrm>
                <a:off x="1329426" y="3977849"/>
                <a:ext cx="4166855" cy="2103"/>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pic>
            <p:nvPicPr>
              <p:cNvPr id="141" name="Kuva 140"/>
              <p:cNvPicPr>
                <a:picLocks noChangeAspect="1"/>
              </p:cNvPicPr>
              <p:nvPr/>
            </p:nvPicPr>
            <p:blipFill>
              <a:blip r:embed="rId12">
                <a:extLst>
                  <a:ext uri="{28A0092B-C50C-407E-A947-70E740481C1C}">
                    <a14:useLocalDpi xmlns:a14="http://schemas.microsoft.com/office/drawing/2010/main" val="0"/>
                  </a:ext>
                </a:extLst>
              </a:blip>
              <a:srcRect/>
              <a:stretch/>
            </p:blipFill>
            <p:spPr>
              <a:xfrm>
                <a:off x="4668450" y="3587158"/>
                <a:ext cx="360000" cy="360000"/>
              </a:xfrm>
              <a:prstGeom prst="rect">
                <a:avLst/>
              </a:prstGeom>
            </p:spPr>
          </p:pic>
        </p:grpSp>
      </p:grpSp>
      <p:sp>
        <p:nvSpPr>
          <p:cNvPr id="168" name="Suorakulmio 244"/>
          <p:cNvSpPr>
            <a:spLocks noChangeArrowheads="1"/>
          </p:cNvSpPr>
          <p:nvPr/>
        </p:nvSpPr>
        <p:spPr bwMode="auto">
          <a:xfrm>
            <a:off x="3388809" y="4811716"/>
            <a:ext cx="1795000" cy="2308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900" b="1" dirty="0">
                <a:solidFill>
                  <a:srgbClr val="000000"/>
                </a:solidFill>
                <a:latin typeface="Arial" panose="020B0604020202020204" pitchFamily="34" charset="0"/>
                <a:cs typeface="Arial" panose="020B0604020202020204" pitchFamily="34" charset="0"/>
              </a:rPr>
              <a:t>Työalue</a:t>
            </a:r>
          </a:p>
        </p:txBody>
      </p:sp>
      <p:grpSp>
        <p:nvGrpSpPr>
          <p:cNvPr id="9" name="Ryhmä 8"/>
          <p:cNvGrpSpPr/>
          <p:nvPr/>
        </p:nvGrpSpPr>
        <p:grpSpPr>
          <a:xfrm>
            <a:off x="817416" y="1561893"/>
            <a:ext cx="5315407" cy="3030744"/>
            <a:chOff x="817416" y="1561893"/>
            <a:chExt cx="5315407" cy="3030744"/>
          </a:xfrm>
        </p:grpSpPr>
        <p:grpSp>
          <p:nvGrpSpPr>
            <p:cNvPr id="2" name="Ryhmä 1"/>
            <p:cNvGrpSpPr/>
            <p:nvPr/>
          </p:nvGrpSpPr>
          <p:grpSpPr>
            <a:xfrm>
              <a:off x="817416" y="1561893"/>
              <a:ext cx="5315407" cy="3030744"/>
              <a:chOff x="817416" y="1561893"/>
              <a:chExt cx="5315407" cy="3030744"/>
            </a:xfrm>
          </p:grpSpPr>
          <p:pic>
            <p:nvPicPr>
              <p:cNvPr id="163" name="Kuva 2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3739294" y="1845621"/>
                <a:ext cx="142025"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2984525" y="1845754"/>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Ryhmä 7"/>
              <p:cNvGrpSpPr/>
              <p:nvPr/>
            </p:nvGrpSpPr>
            <p:grpSpPr>
              <a:xfrm>
                <a:off x="817416" y="1561893"/>
                <a:ext cx="5315407" cy="2500995"/>
                <a:chOff x="817416" y="1561893"/>
                <a:chExt cx="5315407" cy="2500995"/>
              </a:xfrm>
            </p:grpSpPr>
            <p:grpSp>
              <p:nvGrpSpPr>
                <p:cNvPr id="6" name="Ryhmä 5"/>
                <p:cNvGrpSpPr/>
                <p:nvPr/>
              </p:nvGrpSpPr>
              <p:grpSpPr>
                <a:xfrm>
                  <a:off x="817416" y="1561893"/>
                  <a:ext cx="5315407" cy="2500995"/>
                  <a:chOff x="817416" y="1561893"/>
                  <a:chExt cx="5315407" cy="2500995"/>
                </a:xfrm>
              </p:grpSpPr>
              <p:grpSp>
                <p:nvGrpSpPr>
                  <p:cNvPr id="5" name="Ryhmä 4"/>
                  <p:cNvGrpSpPr/>
                  <p:nvPr/>
                </p:nvGrpSpPr>
                <p:grpSpPr>
                  <a:xfrm>
                    <a:off x="817416" y="1561893"/>
                    <a:ext cx="5315407" cy="2500995"/>
                    <a:chOff x="817416" y="1561893"/>
                    <a:chExt cx="5315407" cy="2500995"/>
                  </a:xfrm>
                </p:grpSpPr>
                <p:grpSp>
                  <p:nvGrpSpPr>
                    <p:cNvPr id="10" name="Ryhmä 9"/>
                    <p:cNvGrpSpPr/>
                    <p:nvPr/>
                  </p:nvGrpSpPr>
                  <p:grpSpPr>
                    <a:xfrm rot="10800000">
                      <a:off x="817416" y="1747739"/>
                      <a:ext cx="525277" cy="2309375"/>
                      <a:chOff x="3357000" y="6321774"/>
                      <a:chExt cx="525277" cy="2309375"/>
                    </a:xfrm>
                  </p:grpSpPr>
                  <p:cxnSp>
                    <p:nvCxnSpPr>
                      <p:cNvPr id="11" name="Suora yhdysviiva 10"/>
                      <p:cNvCxnSpPr/>
                      <p:nvPr/>
                    </p:nvCxnSpPr>
                    <p:spPr>
                      <a:xfrm flipV="1">
                        <a:off x="3429000" y="6393000"/>
                        <a:ext cx="1266" cy="21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uora yhdysviiva 11"/>
                      <p:cNvCxnSpPr/>
                      <p:nvPr/>
                    </p:nvCxnSpPr>
                    <p:spPr>
                      <a:xfrm rot="10800000">
                        <a:off x="3357000" y="6395481"/>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uora yhdysviiva 12"/>
                      <p:cNvCxnSpPr/>
                      <p:nvPr/>
                    </p:nvCxnSpPr>
                    <p:spPr>
                      <a:xfrm rot="10800000">
                        <a:off x="3357000" y="747300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uora yhdysviiva 13"/>
                      <p:cNvCxnSpPr/>
                      <p:nvPr/>
                    </p:nvCxnSpPr>
                    <p:spPr>
                      <a:xfrm rot="10800000">
                        <a:off x="3357000" y="855300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kstiruutu 14"/>
                      <p:cNvSpPr txBox="1"/>
                      <p:nvPr/>
                    </p:nvSpPr>
                    <p:spPr>
                      <a:xfrm>
                        <a:off x="3519333" y="6321774"/>
                        <a:ext cx="226924"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16" name="Tekstiruutu 15"/>
                      <p:cNvSpPr txBox="1"/>
                      <p:nvPr/>
                    </p:nvSpPr>
                    <p:spPr>
                      <a:xfrm>
                        <a:off x="3523030" y="7387627"/>
                        <a:ext cx="359247"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sp>
                    <p:nvSpPr>
                      <p:cNvPr id="17" name="Tekstiruutu 16"/>
                      <p:cNvSpPr txBox="1"/>
                      <p:nvPr/>
                    </p:nvSpPr>
                    <p:spPr>
                      <a:xfrm>
                        <a:off x="3527924" y="8477261"/>
                        <a:ext cx="354353"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400 m</a:t>
                        </a:r>
                      </a:p>
                    </p:txBody>
                  </p:sp>
                </p:grpSp>
                <p:grpSp>
                  <p:nvGrpSpPr>
                    <p:cNvPr id="32" name="Ryhmä 31"/>
                    <p:cNvGrpSpPr/>
                    <p:nvPr/>
                  </p:nvGrpSpPr>
                  <p:grpSpPr>
                    <a:xfrm>
                      <a:off x="5510399" y="3369000"/>
                      <a:ext cx="622424" cy="693888"/>
                      <a:chOff x="3349652" y="6856056"/>
                      <a:chExt cx="622424" cy="693888"/>
                    </a:xfrm>
                  </p:grpSpPr>
                  <p:cxnSp>
                    <p:nvCxnSpPr>
                      <p:cNvPr id="33" name="Suora yhdysviiva 32"/>
                      <p:cNvCxnSpPr/>
                      <p:nvPr/>
                    </p:nvCxnSpPr>
                    <p:spPr>
                      <a:xfrm flipV="1">
                        <a:off x="3422061" y="6933000"/>
                        <a:ext cx="1266" cy="54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uora yhdysviiva 33"/>
                      <p:cNvCxnSpPr/>
                      <p:nvPr/>
                    </p:nvCxnSpPr>
                    <p:spPr>
                      <a:xfrm rot="10800000">
                        <a:off x="3350061" y="6935481"/>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uora yhdysviiva 34"/>
                      <p:cNvCxnSpPr/>
                      <p:nvPr/>
                    </p:nvCxnSpPr>
                    <p:spPr>
                      <a:xfrm rot="10800000">
                        <a:off x="3349652" y="7472342"/>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kstiruutu 35"/>
                      <p:cNvSpPr txBox="1"/>
                      <p:nvPr/>
                    </p:nvSpPr>
                    <p:spPr>
                      <a:xfrm>
                        <a:off x="3543683" y="6856056"/>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sp>
                    <p:nvSpPr>
                      <p:cNvPr id="37" name="Tekstiruutu 36"/>
                      <p:cNvSpPr txBox="1"/>
                      <p:nvPr/>
                    </p:nvSpPr>
                    <p:spPr>
                      <a:xfrm>
                        <a:off x="3550621" y="7396056"/>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nvGrpSpPr>
                    <p:cNvPr id="174" name="Ryhmä 173"/>
                    <p:cNvGrpSpPr/>
                    <p:nvPr/>
                  </p:nvGrpSpPr>
                  <p:grpSpPr>
                    <a:xfrm rot="10800000">
                      <a:off x="1745720" y="1561893"/>
                      <a:ext cx="3370303" cy="2205265"/>
                      <a:chOff x="1742224" y="6972004"/>
                      <a:chExt cx="3370303" cy="2205265"/>
                    </a:xfrm>
                  </p:grpSpPr>
                  <p:grpSp>
                    <p:nvGrpSpPr>
                      <p:cNvPr id="175" name="Ryhmä 174"/>
                      <p:cNvGrpSpPr/>
                      <p:nvPr/>
                    </p:nvGrpSpPr>
                    <p:grpSpPr>
                      <a:xfrm rot="10800000">
                        <a:off x="2877130" y="7280630"/>
                        <a:ext cx="1103988" cy="1612911"/>
                        <a:chOff x="2883462" y="2085031"/>
                        <a:chExt cx="1103988" cy="1612911"/>
                      </a:xfrm>
                    </p:grpSpPr>
                    <p:pic>
                      <p:nvPicPr>
                        <p:cNvPr id="194"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891757" y="3632854"/>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883462" y="3160442"/>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6"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883462"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7"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3891756" y="3160442"/>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8"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3896963"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76" name="Ryhmä 175"/>
                      <p:cNvGrpSpPr/>
                      <p:nvPr/>
                    </p:nvGrpSpPr>
                    <p:grpSpPr>
                      <a:xfrm>
                        <a:off x="1995351" y="6972004"/>
                        <a:ext cx="932230" cy="1921537"/>
                        <a:chOff x="2001410" y="6629949"/>
                        <a:chExt cx="932230" cy="1921537"/>
                      </a:xfrm>
                    </p:grpSpPr>
                    <p:cxnSp>
                      <p:nvCxnSpPr>
                        <p:cNvPr id="191" name="Suora yhdysviiva 190"/>
                        <p:cNvCxnSpPr>
                          <a:stCxn id="194" idx="2"/>
                          <a:endCxn id="4" idx="1"/>
                        </p:cNvCxnSpPr>
                        <p:nvPr/>
                      </p:nvCxnSpPr>
                      <p:spPr>
                        <a:xfrm rot="10800000">
                          <a:off x="2196094" y="6629949"/>
                          <a:ext cx="737544" cy="30862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Suora yhdysviiva 191"/>
                        <p:cNvCxnSpPr>
                          <a:stCxn id="197" idx="2"/>
                          <a:endCxn id="187" idx="2"/>
                        </p:cNvCxnSpPr>
                        <p:nvPr/>
                      </p:nvCxnSpPr>
                      <p:spPr>
                        <a:xfrm flipH="1" flipV="1">
                          <a:off x="2001410" y="7394183"/>
                          <a:ext cx="932230" cy="8189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3" name="Suora yhdysviiva 192"/>
                        <p:cNvCxnSpPr>
                          <a:stCxn id="198" idx="2"/>
                          <a:endCxn id="189" idx="2"/>
                        </p:cNvCxnSpPr>
                        <p:nvPr/>
                      </p:nvCxnSpPr>
                      <p:spPr>
                        <a:xfrm rot="10800000">
                          <a:off x="2002399" y="8458327"/>
                          <a:ext cx="926034"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7" name="Ryhmä 176"/>
                      <p:cNvGrpSpPr/>
                      <p:nvPr/>
                    </p:nvGrpSpPr>
                    <p:grpSpPr>
                      <a:xfrm rot="10800000">
                        <a:off x="1742224" y="7292160"/>
                        <a:ext cx="507243" cy="1885109"/>
                        <a:chOff x="1846813" y="4149886"/>
                        <a:chExt cx="507243" cy="1885109"/>
                      </a:xfrm>
                    </p:grpSpPr>
                    <p:pic>
                      <p:nvPicPr>
                        <p:cNvPr id="184" name="Kuva 183"/>
                        <p:cNvPicPr>
                          <a:picLocks noChangeAspect="1"/>
                        </p:cNvPicPr>
                        <p:nvPr/>
                      </p:nvPicPr>
                      <p:blipFill>
                        <a:blip r:embed="rId6">
                          <a:extLst>
                            <a:ext uri="{28A0092B-C50C-407E-A947-70E740481C1C}">
                              <a14:useLocalDpi xmlns:a14="http://schemas.microsoft.com/office/drawing/2010/main" val="0"/>
                            </a:ext>
                          </a:extLst>
                        </a:blip>
                        <a:srcRect/>
                        <a:stretch/>
                      </p:blipFill>
                      <p:spPr>
                        <a:xfrm rot="10800000">
                          <a:off x="1914246" y="4149886"/>
                          <a:ext cx="359569" cy="359569"/>
                        </a:xfrm>
                        <a:prstGeom prst="rect">
                          <a:avLst/>
                        </a:prstGeom>
                      </p:spPr>
                    </p:pic>
                    <p:pic>
                      <p:nvPicPr>
                        <p:cNvPr id="189" name="Kuva 188"/>
                        <p:cNvPicPr>
                          <a:picLocks noChangeAspect="1"/>
                        </p:cNvPicPr>
                        <p:nvPr/>
                      </p:nvPicPr>
                      <p:blipFill>
                        <a:blip r:embed="rId7">
                          <a:extLst>
                            <a:ext uri="{28A0092B-C50C-407E-A947-70E740481C1C}">
                              <a14:useLocalDpi xmlns:a14="http://schemas.microsoft.com/office/drawing/2010/main" val="0"/>
                            </a:ext>
                          </a:extLst>
                        </a:blip>
                        <a:srcRect/>
                        <a:stretch/>
                      </p:blipFill>
                      <p:spPr>
                        <a:xfrm rot="10800000">
                          <a:off x="1846813" y="4527035"/>
                          <a:ext cx="506254" cy="443816"/>
                        </a:xfrm>
                        <a:prstGeom prst="rect">
                          <a:avLst/>
                        </a:prstGeom>
                      </p:spPr>
                    </p:pic>
                    <p:pic>
                      <p:nvPicPr>
                        <p:cNvPr id="187" name="Kuva 186"/>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1847802" y="5591179"/>
                          <a:ext cx="506254" cy="443816"/>
                        </a:xfrm>
                        <a:prstGeom prst="rect">
                          <a:avLst/>
                        </a:prstGeom>
                      </p:spPr>
                    </p:pic>
                  </p:grpSp>
                  <p:pic>
                    <p:nvPicPr>
                      <p:cNvPr id="178" name="Kuva 177"/>
                      <p:cNvPicPr>
                        <a:picLocks noChangeAspect="1"/>
                      </p:cNvPicPr>
                      <p:nvPr/>
                    </p:nvPicPr>
                    <p:blipFill>
                      <a:blip r:embed="rId6">
                        <a:extLst>
                          <a:ext uri="{28A0092B-C50C-407E-A947-70E740481C1C}">
                            <a14:useLocalDpi xmlns:a14="http://schemas.microsoft.com/office/drawing/2010/main" val="0"/>
                          </a:ext>
                        </a:extLst>
                      </a:blip>
                      <a:srcRect/>
                      <a:stretch/>
                    </p:blipFill>
                    <p:spPr>
                      <a:xfrm>
                        <a:off x="4685525" y="8817700"/>
                        <a:ext cx="359569" cy="359569"/>
                      </a:xfrm>
                      <a:prstGeom prst="rect">
                        <a:avLst/>
                      </a:prstGeom>
                    </p:spPr>
                  </p:pic>
                  <p:pic>
                    <p:nvPicPr>
                      <p:cNvPr id="179" name="Kuva 178"/>
                      <p:cNvPicPr>
                        <a:picLocks noChangeAspect="1"/>
                      </p:cNvPicPr>
                      <p:nvPr/>
                    </p:nvPicPr>
                    <p:blipFill>
                      <a:blip r:embed="rId7">
                        <a:extLst>
                          <a:ext uri="{28A0092B-C50C-407E-A947-70E740481C1C}">
                            <a14:useLocalDpi xmlns:a14="http://schemas.microsoft.com/office/drawing/2010/main" val="0"/>
                          </a:ext>
                        </a:extLst>
                      </a:blip>
                      <a:srcRect/>
                      <a:stretch/>
                    </p:blipFill>
                    <p:spPr>
                      <a:xfrm>
                        <a:off x="4606273" y="8356304"/>
                        <a:ext cx="506254" cy="443816"/>
                      </a:xfrm>
                      <a:prstGeom prst="rect">
                        <a:avLst/>
                      </a:prstGeom>
                    </p:spPr>
                  </p:pic>
                  <p:pic>
                    <p:nvPicPr>
                      <p:cNvPr id="180" name="Kuva 179"/>
                      <p:cNvPicPr>
                        <a:picLocks noChangeAspect="1"/>
                      </p:cNvPicPr>
                      <p:nvPr/>
                    </p:nvPicPr>
                    <p:blipFill>
                      <a:blip r:embed="rId8">
                        <a:extLst>
                          <a:ext uri="{28A0092B-C50C-407E-A947-70E740481C1C}">
                            <a14:useLocalDpi xmlns:a14="http://schemas.microsoft.com/office/drawing/2010/main" val="0"/>
                          </a:ext>
                        </a:extLst>
                      </a:blip>
                      <a:srcRect/>
                      <a:stretch/>
                    </p:blipFill>
                    <p:spPr>
                      <a:xfrm>
                        <a:off x="4605284" y="7292160"/>
                        <a:ext cx="506254" cy="443816"/>
                      </a:xfrm>
                      <a:prstGeom prst="rect">
                        <a:avLst/>
                      </a:prstGeom>
                    </p:spPr>
                  </p:pic>
                  <p:cxnSp>
                    <p:nvCxnSpPr>
                      <p:cNvPr id="182" name="Suora yhdysviiva 181"/>
                      <p:cNvCxnSpPr>
                        <a:stCxn id="180" idx="2"/>
                        <a:endCxn id="195" idx="2"/>
                      </p:cNvCxnSpPr>
                      <p:nvPr/>
                    </p:nvCxnSpPr>
                    <p:spPr>
                      <a:xfrm flipH="1">
                        <a:off x="3935875" y="7736238"/>
                        <a:ext cx="922536" cy="8189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3" name="Suora yhdysviiva 182"/>
                      <p:cNvCxnSpPr>
                        <a:stCxn id="179" idx="2"/>
                        <a:endCxn id="196" idx="2"/>
                      </p:cNvCxnSpPr>
                      <p:nvPr/>
                    </p:nvCxnSpPr>
                    <p:spPr>
                      <a:xfrm flipH="1">
                        <a:off x="3935875" y="8800382"/>
                        <a:ext cx="923525"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pic>
                <p:nvPicPr>
                  <p:cNvPr id="136" name="Kuva 135"/>
                  <p:cNvPicPr>
                    <a:picLocks noChangeAspect="1"/>
                  </p:cNvPicPr>
                  <p:nvPr/>
                </p:nvPicPr>
                <p:blipFill>
                  <a:blip r:embed="rId9">
                    <a:extLst>
                      <a:ext uri="{28A0092B-C50C-407E-A947-70E740481C1C}">
                        <a14:useLocalDpi xmlns:a14="http://schemas.microsoft.com/office/drawing/2010/main" val="0"/>
                      </a:ext>
                    </a:extLst>
                  </a:blip>
                  <a:srcRect/>
                  <a:stretch/>
                </p:blipFill>
                <p:spPr>
                  <a:xfrm rot="10800000">
                    <a:off x="1746000" y="2836943"/>
                    <a:ext cx="507600" cy="141058"/>
                  </a:xfrm>
                  <a:prstGeom prst="rect">
                    <a:avLst/>
                  </a:prstGeom>
                </p:spPr>
              </p:pic>
              <p:pic>
                <p:nvPicPr>
                  <p:cNvPr id="137" name="Kuva 136"/>
                  <p:cNvPicPr>
                    <a:picLocks noChangeAspect="1"/>
                  </p:cNvPicPr>
                  <p:nvPr/>
                </p:nvPicPr>
                <p:blipFill>
                  <a:blip r:embed="rId9">
                    <a:extLst>
                      <a:ext uri="{28A0092B-C50C-407E-A947-70E740481C1C}">
                        <a14:useLocalDpi xmlns:a14="http://schemas.microsoft.com/office/drawing/2010/main" val="0"/>
                      </a:ext>
                    </a:extLst>
                  </a:blip>
                  <a:srcRect/>
                  <a:stretch/>
                </p:blipFill>
                <p:spPr>
                  <a:xfrm rot="10800000">
                    <a:off x="4611600" y="2836943"/>
                    <a:ext cx="507600" cy="141058"/>
                  </a:xfrm>
                  <a:prstGeom prst="rect">
                    <a:avLst/>
                  </a:prstGeom>
                </p:spPr>
              </p:pic>
            </p:grpSp>
            <p:pic>
              <p:nvPicPr>
                <p:cNvPr id="99" name="Picture 134" descr="T:\tie2014\1510014798_Liikenne tietyomaalla\Suunnittelu\Tienrakennustyömaat\Powerpoint\työ\png - värieroteltu\valo-01.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56352"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0" name="Picture 134" descr="T:\tie2014\1510014798_Liikenne tietyomaalla\Suunnittelu\Tienrakennustyömaat\Powerpoint\työ\png - värieroteltu\valo-01.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87428"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5" name="Kuva 16"/>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rot="10800000">
                <a:off x="3196842" y="3981450"/>
                <a:ext cx="361950"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6"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2989694" y="3983069"/>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7" name="Ryhmä 6"/>
            <p:cNvGrpSpPr/>
            <p:nvPr/>
          </p:nvGrpSpPr>
          <p:grpSpPr>
            <a:xfrm>
              <a:off x="1329426" y="3587158"/>
              <a:ext cx="4166855" cy="392794"/>
              <a:chOff x="1329426" y="3587158"/>
              <a:chExt cx="4166855" cy="392794"/>
            </a:xfrm>
          </p:grpSpPr>
          <p:cxnSp>
            <p:nvCxnSpPr>
              <p:cNvPr id="286" name="Suora yhdysviiva 285"/>
              <p:cNvCxnSpPr/>
              <p:nvPr/>
            </p:nvCxnSpPr>
            <p:spPr>
              <a:xfrm>
                <a:off x="1329426" y="3977849"/>
                <a:ext cx="4166855" cy="2103"/>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pic>
            <p:nvPicPr>
              <p:cNvPr id="4" name="Kuva 3"/>
              <p:cNvPicPr>
                <a:picLocks noChangeAspect="1"/>
              </p:cNvPicPr>
              <p:nvPr/>
            </p:nvPicPr>
            <p:blipFill>
              <a:blip r:embed="rId12">
                <a:extLst>
                  <a:ext uri="{28A0092B-C50C-407E-A947-70E740481C1C}">
                    <a14:useLocalDpi xmlns:a14="http://schemas.microsoft.com/office/drawing/2010/main" val="0"/>
                  </a:ext>
                </a:extLst>
              </a:blip>
              <a:srcRect/>
              <a:stretch/>
            </p:blipFill>
            <p:spPr>
              <a:xfrm>
                <a:off x="4668450" y="3587158"/>
                <a:ext cx="360000" cy="360000"/>
              </a:xfrm>
              <a:prstGeom prst="rect">
                <a:avLst/>
              </a:prstGeom>
            </p:spPr>
          </p:pic>
        </p:grpSp>
      </p:grpSp>
      <p:sp>
        <p:nvSpPr>
          <p:cNvPr id="133" name="Dian numeron paikkamerkki 5"/>
          <p:cNvSpPr txBox="1">
            <a:spLocks/>
          </p:cNvSpPr>
          <p:nvPr/>
        </p:nvSpPr>
        <p:spPr>
          <a:xfrm>
            <a:off x="2538285" y="9282163"/>
            <a:ext cx="1800000" cy="527403"/>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fi-FI" sz="1100" dirty="0"/>
              <a:t>2.4</a:t>
            </a:r>
          </a:p>
        </p:txBody>
      </p:sp>
      <p:sp>
        <p:nvSpPr>
          <p:cNvPr id="185" name="Suorakulmio 184">
            <a:extLst>
              <a:ext uri="{FF2B5EF4-FFF2-40B4-BE49-F238E27FC236}">
                <a16:creationId xmlns:a16="http://schemas.microsoft.com/office/drawing/2014/main" id="{450EE470-5C4D-4CB1-9F74-FB4720C3401C}"/>
              </a:ext>
            </a:extLst>
          </p:cNvPr>
          <p:cNvSpPr/>
          <p:nvPr/>
        </p:nvSpPr>
        <p:spPr>
          <a:xfrm>
            <a:off x="1070985" y="5533755"/>
            <a:ext cx="1689623" cy="5847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spcBef>
                <a:spcPct val="0"/>
              </a:spcBef>
            </a:pPr>
            <a:r>
              <a:rPr lang="fi-FI" altLang="fi-FI" sz="800" dirty="0">
                <a:solidFill>
                  <a:srgbClr val="000000"/>
                </a:solidFill>
                <a:latin typeface="Arial" panose="020B0604020202020204" pitchFamily="34" charset="0"/>
                <a:cs typeface="Arial" panose="020B0604020202020204" pitchFamily="34" charset="0"/>
              </a:rPr>
              <a:t>Liikkuvassa työssä käytetään aina hinattavaa varoituslaitetta tai työajoneuvon perään kiinnitettyä vastaavaa sulkuaitaa. </a:t>
            </a:r>
          </a:p>
        </p:txBody>
      </p:sp>
      <p:grpSp>
        <p:nvGrpSpPr>
          <p:cNvPr id="23" name="Ryhmä 22">
            <a:extLst>
              <a:ext uri="{FF2B5EF4-FFF2-40B4-BE49-F238E27FC236}">
                <a16:creationId xmlns:a16="http://schemas.microsoft.com/office/drawing/2014/main" id="{B34A3621-706B-D432-2449-2FF6CC21B220}"/>
              </a:ext>
            </a:extLst>
          </p:cNvPr>
          <p:cNvGrpSpPr/>
          <p:nvPr/>
        </p:nvGrpSpPr>
        <p:grpSpPr>
          <a:xfrm>
            <a:off x="3040506" y="4692443"/>
            <a:ext cx="1827334" cy="1724149"/>
            <a:chOff x="3040506" y="4692443"/>
            <a:chExt cx="1827334" cy="1724149"/>
          </a:xfrm>
        </p:grpSpPr>
        <p:grpSp>
          <p:nvGrpSpPr>
            <p:cNvPr id="219" name="Ryhmä 218"/>
            <p:cNvGrpSpPr/>
            <p:nvPr/>
          </p:nvGrpSpPr>
          <p:grpSpPr>
            <a:xfrm>
              <a:off x="3409923" y="4692443"/>
              <a:ext cx="1457917" cy="1724149"/>
              <a:chOff x="3409923" y="4692443"/>
              <a:chExt cx="1457917" cy="1724149"/>
            </a:xfrm>
          </p:grpSpPr>
          <p:pic>
            <p:nvPicPr>
              <p:cNvPr id="220" name="Kuva 219"/>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4122296" y="5502192"/>
                <a:ext cx="745544" cy="914400"/>
              </a:xfrm>
              <a:prstGeom prst="rect">
                <a:avLst/>
              </a:prstGeom>
            </p:spPr>
          </p:pic>
          <p:grpSp>
            <p:nvGrpSpPr>
              <p:cNvPr id="221" name="Ryhmä 220"/>
              <p:cNvGrpSpPr/>
              <p:nvPr/>
            </p:nvGrpSpPr>
            <p:grpSpPr>
              <a:xfrm>
                <a:off x="3409923" y="4692443"/>
                <a:ext cx="1374692" cy="1310969"/>
                <a:chOff x="3409923" y="4692443"/>
                <a:chExt cx="1374692" cy="1310969"/>
              </a:xfrm>
            </p:grpSpPr>
            <p:grpSp>
              <p:nvGrpSpPr>
                <p:cNvPr id="222" name="Ryhmä 173"/>
                <p:cNvGrpSpPr>
                  <a:grpSpLocks noChangeAspect="1"/>
                </p:cNvGrpSpPr>
                <p:nvPr/>
              </p:nvGrpSpPr>
              <p:grpSpPr bwMode="auto">
                <a:xfrm>
                  <a:off x="3493433" y="5319463"/>
                  <a:ext cx="356235" cy="501014"/>
                  <a:chOff x="2207620" y="5710128"/>
                  <a:chExt cx="297486" cy="417622"/>
                </a:xfrm>
              </p:grpSpPr>
              <p:pic>
                <p:nvPicPr>
                  <p:cNvPr id="292" name="Kuva 174"/>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2256466" y="5710128"/>
                    <a:ext cx="206883" cy="375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3" name="Picture 134" descr="T:\tie2014\1510014798_Liikenne tietyomaalla\Suunnittelu\Tienrakennustyömaat\Powerpoint\työ\png - värieroteltu\valo-01.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rot="420000">
                    <a:off x="2207620" y="5765107"/>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4" name="Picture 134" descr="T:\tie2014\1510014798_Liikenne tietyomaalla\Suunnittelu\Tienrakennustyömaat\Powerpoint\työ\png - värieroteltu\valo-01.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rot="420000">
                    <a:off x="2408593" y="5765106"/>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5" name="Picture 134" descr="T:\tie2014\1510014798_Liikenne tietyomaalla\Suunnittelu\Tienrakennustyömaat\Powerpoint\työ\png - värieroteltu\valo-01.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rot="420000">
                    <a:off x="2208037" y="6035764"/>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6" name="Picture 134" descr="T:\tie2014\1510014798_Liikenne tietyomaalla\Suunnittelu\Tienrakennustyömaat\Powerpoint\työ\png - värieroteltu\valo-01.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rot="420000">
                    <a:off x="2411506" y="6035764"/>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23" name="Ryhmä 179"/>
                <p:cNvGrpSpPr>
                  <a:grpSpLocks noChangeAspect="1"/>
                </p:cNvGrpSpPr>
                <p:nvPr/>
              </p:nvGrpSpPr>
              <p:grpSpPr bwMode="auto">
                <a:xfrm>
                  <a:off x="3553533" y="4692443"/>
                  <a:ext cx="249557" cy="451485"/>
                  <a:chOff x="2221105" y="5054220"/>
                  <a:chExt cx="206883" cy="375761"/>
                </a:xfrm>
              </p:grpSpPr>
              <p:pic>
                <p:nvPicPr>
                  <p:cNvPr id="290" name="Kuva 180"/>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2221105" y="5054220"/>
                    <a:ext cx="206883" cy="375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1" name="Picture 134" descr="T:\tie2014\1510014798_Liikenne tietyomaalla\Suunnittelu\Tienrakennustyömaat\Powerpoint\työ\png - värieroteltu\valo-01.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rot="420000">
                    <a:off x="2277745" y="5108140"/>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24" name="Ryhmä 223"/>
                <p:cNvGrpSpPr/>
                <p:nvPr/>
              </p:nvGrpSpPr>
              <p:grpSpPr>
                <a:xfrm>
                  <a:off x="3409923" y="5046918"/>
                  <a:ext cx="708692" cy="915732"/>
                  <a:chOff x="3560534" y="5075497"/>
                  <a:chExt cx="708692" cy="915732"/>
                </a:xfrm>
              </p:grpSpPr>
              <p:cxnSp>
                <p:nvCxnSpPr>
                  <p:cNvPr id="230" name="Suora yhdysviiva 387"/>
                  <p:cNvCxnSpPr>
                    <a:cxnSpLocks noChangeShapeType="1"/>
                  </p:cNvCxnSpPr>
                  <p:nvPr/>
                </p:nvCxnSpPr>
                <p:spPr bwMode="auto">
                  <a:xfrm flipH="1">
                    <a:off x="4010617" y="5988230"/>
                    <a:ext cx="258609" cy="2999"/>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grpSp>
                <p:nvGrpSpPr>
                  <p:cNvPr id="235" name="Ryhmä 234"/>
                  <p:cNvGrpSpPr/>
                  <p:nvPr/>
                </p:nvGrpSpPr>
                <p:grpSpPr>
                  <a:xfrm>
                    <a:off x="3560534" y="5075497"/>
                    <a:ext cx="164781" cy="53826"/>
                    <a:chOff x="2634370" y="4908433"/>
                    <a:chExt cx="164781" cy="53826"/>
                  </a:xfrm>
                </p:grpSpPr>
                <p:cxnSp>
                  <p:nvCxnSpPr>
                    <p:cNvPr id="236" name="Suora yhdysviiva 387"/>
                    <p:cNvCxnSpPr>
                      <a:cxnSpLocks noChangeShapeType="1"/>
                    </p:cNvCxnSpPr>
                    <p:nvPr/>
                  </p:nvCxnSpPr>
                  <p:spPr bwMode="auto">
                    <a:xfrm flipV="1">
                      <a:off x="2634370" y="4908433"/>
                      <a:ext cx="55563"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287" name="Suora yhdysviiva 387"/>
                    <p:cNvCxnSpPr>
                      <a:cxnSpLocks noChangeShapeType="1"/>
                    </p:cNvCxnSpPr>
                    <p:nvPr/>
                  </p:nvCxnSpPr>
                  <p:spPr bwMode="auto">
                    <a:xfrm>
                      <a:off x="2659999" y="4935955"/>
                      <a:ext cx="110748" cy="915"/>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288" name="Suora yhdysviiva 387"/>
                    <p:cNvCxnSpPr>
                      <a:cxnSpLocks noChangeShapeType="1"/>
                    </p:cNvCxnSpPr>
                    <p:nvPr/>
                  </p:nvCxnSpPr>
                  <p:spPr bwMode="auto">
                    <a:xfrm flipV="1">
                      <a:off x="2743589" y="4911459"/>
                      <a:ext cx="55562"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grpSp>
            </p:grpSp>
            <p:pic>
              <p:nvPicPr>
                <p:cNvPr id="225" name="Picture 24" descr="T:\tie2014\1510014798_Liikenne tietyomaalla\Suunnittelu\Tienrakennustyömaat\Powerpoint\rullat-01.png"/>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514902" y="5762864"/>
                  <a:ext cx="346708" cy="226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26" name="Ryhmä 35933"/>
                <p:cNvGrpSpPr>
                  <a:grpSpLocks/>
                </p:cNvGrpSpPr>
                <p:nvPr/>
              </p:nvGrpSpPr>
              <p:grpSpPr bwMode="auto">
                <a:xfrm>
                  <a:off x="4117901" y="5396961"/>
                  <a:ext cx="666714" cy="606451"/>
                  <a:chOff x="2734798" y="4002088"/>
                  <a:chExt cx="665439" cy="606451"/>
                </a:xfrm>
              </p:grpSpPr>
              <p:pic>
                <p:nvPicPr>
                  <p:cNvPr id="227" name="Picture 134" descr="T:\tie2014\1510014798_Liikenne tietyomaalla\Suunnittelu\Tienrakennustyömaat\Powerpoint\työ\png - värieroteltu\valo-01.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rot="420000">
                    <a:off x="2794810" y="4002088"/>
                    <a:ext cx="120567" cy="118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8" name="Picture 134" descr="T:\tie2014\1510014798_Liikenne tietyomaalla\Suunnittelu\Tienrakennustyömaat\Powerpoint\työ\png - värieroteltu\valo-01.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rot="420000">
                    <a:off x="3279670" y="4002088"/>
                    <a:ext cx="120567" cy="118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9" name="Kuva 146"/>
                  <p:cNvPicPr>
                    <a:picLocks noChangeAspect="1"/>
                  </p:cNvPicPr>
                  <p:nvPr/>
                </p:nvPicPr>
                <p:blipFill>
                  <a:blip r:embed="rId16">
                    <a:extLst>
                      <a:ext uri="{28A0092B-C50C-407E-A947-70E740481C1C}">
                        <a14:useLocalDpi xmlns:a14="http://schemas.microsoft.com/office/drawing/2010/main" val="0"/>
                      </a:ext>
                    </a:extLst>
                  </a:blip>
                  <a:srcRect/>
                  <a:stretch/>
                </p:blipFill>
                <p:spPr bwMode="auto">
                  <a:xfrm>
                    <a:off x="2734798" y="4320539"/>
                    <a:ext cx="287449"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grpSp>
          <p:nvGrpSpPr>
            <p:cNvPr id="22" name="Ryhmä 21">
              <a:extLst>
                <a:ext uri="{FF2B5EF4-FFF2-40B4-BE49-F238E27FC236}">
                  <a16:creationId xmlns:a16="http://schemas.microsoft.com/office/drawing/2014/main" id="{DAD88F8C-6C5B-D405-E540-483551C669D4}"/>
                </a:ext>
              </a:extLst>
            </p:cNvPr>
            <p:cNvGrpSpPr/>
            <p:nvPr/>
          </p:nvGrpSpPr>
          <p:grpSpPr>
            <a:xfrm>
              <a:off x="3040506" y="5495963"/>
              <a:ext cx="543781" cy="175817"/>
              <a:chOff x="3040506" y="5495963"/>
              <a:chExt cx="543781" cy="175817"/>
            </a:xfrm>
          </p:grpSpPr>
          <p:cxnSp>
            <p:nvCxnSpPr>
              <p:cNvPr id="3" name="Suora yhdysviiva 387">
                <a:extLst>
                  <a:ext uri="{FF2B5EF4-FFF2-40B4-BE49-F238E27FC236}">
                    <a16:creationId xmlns:a16="http://schemas.microsoft.com/office/drawing/2014/main" id="{9DA85257-25E7-AF8F-3589-212535129814}"/>
                  </a:ext>
                </a:extLst>
              </p:cNvPr>
              <p:cNvCxnSpPr>
                <a:cxnSpLocks noChangeShapeType="1"/>
              </p:cNvCxnSpPr>
              <p:nvPr/>
            </p:nvCxnSpPr>
            <p:spPr bwMode="auto">
              <a:xfrm>
                <a:off x="3068287" y="5645957"/>
                <a:ext cx="484538" cy="16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18" name="Suora yhdysviiva 387">
                <a:extLst>
                  <a:ext uri="{FF2B5EF4-FFF2-40B4-BE49-F238E27FC236}">
                    <a16:creationId xmlns:a16="http://schemas.microsoft.com/office/drawing/2014/main" id="{18B53EAD-2C4C-0393-3F2F-8E8006CBBA50}"/>
                  </a:ext>
                </a:extLst>
              </p:cNvPr>
              <p:cNvCxnSpPr>
                <a:cxnSpLocks noChangeShapeType="1"/>
              </p:cNvCxnSpPr>
              <p:nvPr/>
            </p:nvCxnSpPr>
            <p:spPr bwMode="auto">
              <a:xfrm flipV="1">
                <a:off x="3040506" y="5619381"/>
                <a:ext cx="55563"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19" name="Suora yhdysviiva 387">
                <a:extLst>
                  <a:ext uri="{FF2B5EF4-FFF2-40B4-BE49-F238E27FC236}">
                    <a16:creationId xmlns:a16="http://schemas.microsoft.com/office/drawing/2014/main" id="{2A0EF39A-CBAD-A6FF-D27F-5CAC91F6300B}"/>
                  </a:ext>
                </a:extLst>
              </p:cNvPr>
              <p:cNvCxnSpPr>
                <a:cxnSpLocks noChangeShapeType="1"/>
              </p:cNvCxnSpPr>
              <p:nvPr/>
            </p:nvCxnSpPr>
            <p:spPr bwMode="auto">
              <a:xfrm flipV="1">
                <a:off x="3528725" y="5620980"/>
                <a:ext cx="55562"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sp>
            <p:nvSpPr>
              <p:cNvPr id="20" name="Suorakulmio 211">
                <a:extLst>
                  <a:ext uri="{FF2B5EF4-FFF2-40B4-BE49-F238E27FC236}">
                    <a16:creationId xmlns:a16="http://schemas.microsoft.com/office/drawing/2014/main" id="{5C773B47-E573-6FEF-1A60-817E6B97BF74}"/>
                  </a:ext>
                </a:extLst>
              </p:cNvPr>
              <p:cNvSpPr>
                <a:spLocks noChangeArrowheads="1"/>
              </p:cNvSpPr>
              <p:nvPr/>
            </p:nvSpPr>
            <p:spPr bwMode="auto">
              <a:xfrm>
                <a:off x="3176416" y="5495963"/>
                <a:ext cx="340180" cy="123111"/>
              </a:xfrm>
              <a:prstGeom prst="rect">
                <a:avLst/>
              </a:prstGeom>
              <a:solidFill>
                <a:schemeClr val="bg1"/>
              </a:solidFill>
              <a:ln>
                <a:noFill/>
              </a:ln>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800" dirty="0">
                    <a:solidFill>
                      <a:srgbClr val="000000"/>
                    </a:solidFill>
                    <a:latin typeface="Arial" panose="020B0604020202020204" pitchFamily="34" charset="0"/>
                    <a:cs typeface="Arial" panose="020B0604020202020204" pitchFamily="34" charset="0"/>
                  </a:rPr>
                  <a:t>≤ 5,5 m</a:t>
                </a:r>
              </a:p>
            </p:txBody>
          </p:sp>
        </p:grpSp>
        <p:sp>
          <p:nvSpPr>
            <p:cNvPr id="21" name="Suorakulmio 211">
              <a:extLst>
                <a:ext uri="{FF2B5EF4-FFF2-40B4-BE49-F238E27FC236}">
                  <a16:creationId xmlns:a16="http://schemas.microsoft.com/office/drawing/2014/main" id="{E81D589C-BBDC-DCFA-D810-70E00137B617}"/>
                </a:ext>
              </a:extLst>
            </p:cNvPr>
            <p:cNvSpPr>
              <a:spLocks noChangeArrowheads="1"/>
            </p:cNvSpPr>
            <p:nvPr/>
          </p:nvSpPr>
          <p:spPr bwMode="auto">
            <a:xfrm>
              <a:off x="3161362" y="4896023"/>
              <a:ext cx="391650" cy="123111"/>
            </a:xfrm>
            <a:prstGeom prst="rect">
              <a:avLst/>
            </a:prstGeom>
            <a:solidFill>
              <a:schemeClr val="bg1"/>
            </a:solidFill>
            <a:ln>
              <a:noFill/>
            </a:ln>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800" dirty="0">
                  <a:solidFill>
                    <a:srgbClr val="000000"/>
                  </a:solidFill>
                  <a:latin typeface="Arial" panose="020B0604020202020204" pitchFamily="34" charset="0"/>
                  <a:cs typeface="Arial" panose="020B0604020202020204" pitchFamily="34" charset="0"/>
                </a:rPr>
                <a:t>≤ 3,0 m</a:t>
              </a:r>
            </a:p>
          </p:txBody>
        </p:sp>
      </p:grpSp>
      <p:sp>
        <p:nvSpPr>
          <p:cNvPr id="24" name="Suorakulmio 244">
            <a:extLst>
              <a:ext uri="{FF2B5EF4-FFF2-40B4-BE49-F238E27FC236}">
                <a16:creationId xmlns:a16="http://schemas.microsoft.com/office/drawing/2014/main" id="{12779972-57C0-334B-87AD-DC758D1D79C4}"/>
              </a:ext>
            </a:extLst>
          </p:cNvPr>
          <p:cNvSpPr>
            <a:spLocks noChangeArrowheads="1"/>
          </p:cNvSpPr>
          <p:nvPr/>
        </p:nvSpPr>
        <p:spPr bwMode="auto">
          <a:xfrm>
            <a:off x="4676064" y="4810436"/>
            <a:ext cx="1272936" cy="33855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spcBef>
                <a:spcPct val="0"/>
              </a:spcBef>
            </a:pPr>
            <a:r>
              <a:rPr lang="fi-FI" altLang="fi-FI" sz="800" dirty="0">
                <a:solidFill>
                  <a:srgbClr val="000000"/>
                </a:solidFill>
                <a:latin typeface="Arial" panose="020B0604020202020204" pitchFamily="34" charset="0"/>
                <a:cs typeface="Arial" panose="020B0604020202020204" pitchFamily="34" charset="0"/>
              </a:rPr>
              <a:t>Rajoitetun alueen </a:t>
            </a:r>
            <a:br>
              <a:rPr lang="fi-FI" altLang="fi-FI" sz="800" dirty="0">
                <a:solidFill>
                  <a:srgbClr val="000000"/>
                </a:solidFill>
                <a:latin typeface="Arial" panose="020B0604020202020204" pitchFamily="34" charset="0"/>
                <a:cs typeface="Arial" panose="020B0604020202020204" pitchFamily="34" charset="0"/>
              </a:rPr>
            </a:br>
            <a:r>
              <a:rPr lang="fi-FI" altLang="fi-FI" sz="800" dirty="0">
                <a:solidFill>
                  <a:srgbClr val="000000"/>
                </a:solidFill>
                <a:latin typeface="Arial" panose="020B0604020202020204" pitchFamily="34" charset="0"/>
                <a:cs typeface="Arial" panose="020B0604020202020204" pitchFamily="34" charset="0"/>
              </a:rPr>
              <a:t>pituus enintään 1,5 km.</a:t>
            </a:r>
          </a:p>
        </p:txBody>
      </p:sp>
      <p:sp>
        <p:nvSpPr>
          <p:cNvPr id="25" name="Text Box 3">
            <a:extLst>
              <a:ext uri="{FF2B5EF4-FFF2-40B4-BE49-F238E27FC236}">
                <a16:creationId xmlns:a16="http://schemas.microsoft.com/office/drawing/2014/main" id="{76F570CE-800B-5233-9D31-7A36611CD520}"/>
              </a:ext>
            </a:extLst>
          </p:cNvPr>
          <p:cNvSpPr txBox="1">
            <a:spLocks noChangeArrowheads="1"/>
          </p:cNvSpPr>
          <p:nvPr/>
        </p:nvSpPr>
        <p:spPr bwMode="auto">
          <a:xfrm>
            <a:off x="621000" y="239134"/>
            <a:ext cx="6745391" cy="907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1400" b="1" dirty="0">
                <a:latin typeface="Arial" panose="020B0604020202020204" pitchFamily="34" charset="0"/>
                <a:cs typeface="Arial" panose="020B0604020202020204" pitchFamily="34" charset="0"/>
              </a:rPr>
              <a:t>LIIKENTEENOHJAUSSUUNNITELMA</a:t>
            </a:r>
          </a:p>
          <a:p>
            <a:pPr>
              <a:spcBef>
                <a:spcPct val="0"/>
              </a:spcBef>
              <a:buNone/>
            </a:pPr>
            <a:r>
              <a:rPr lang="fi-FI" altLang="fi-FI" sz="1300" dirty="0">
                <a:latin typeface="Arial" panose="020B0604020202020204" pitchFamily="34" charset="0"/>
                <a:cs typeface="Arial" panose="020B0604020202020204" pitchFamily="34" charset="0"/>
              </a:rPr>
              <a:t>Liikkuva työ ajoradalla, liikenteen pysäyttäminen.</a:t>
            </a:r>
          </a:p>
          <a:p>
            <a:pPr>
              <a:spcBef>
                <a:spcPct val="0"/>
              </a:spcBef>
              <a:buNone/>
            </a:pPr>
            <a:r>
              <a:rPr lang="fi-FI" altLang="fi-FI" sz="1300" dirty="0">
                <a:latin typeface="Arial" panose="020B0604020202020204" pitchFamily="34" charset="0"/>
                <a:cs typeface="Arial" panose="020B0604020202020204" pitchFamily="34" charset="0"/>
              </a:rPr>
              <a:t> </a:t>
            </a:r>
            <a:br>
              <a:rPr lang="fi-FI" altLang="fi-FI" sz="1300" dirty="0">
                <a:latin typeface="Arial" panose="020B0604020202020204" pitchFamily="34" charset="0"/>
                <a:cs typeface="Arial" panose="020B0604020202020204" pitchFamily="34" charset="0"/>
              </a:rPr>
            </a:br>
            <a:r>
              <a:rPr lang="fi-FI" altLang="fi-FI" sz="1300" dirty="0">
                <a:latin typeface="Arial" panose="020B0604020202020204" pitchFamily="34" charset="0"/>
                <a:cs typeface="Arial" panose="020B0604020202020204" pitchFamily="34" charset="0"/>
              </a:rPr>
              <a:t>Tiekohtainen nopeusrajoitus 60 km/h </a:t>
            </a:r>
            <a:r>
              <a:rPr lang="fi-FI" altLang="fi-FI" sz="1300" dirty="0">
                <a:latin typeface="Arial" panose="020B0604020202020204" pitchFamily="34" charset="0"/>
                <a:cs typeface="Arial" panose="020B0604020202020204" pitchFamily="34" charset="0"/>
                <a:sym typeface="Wingdings" panose="05000000000000000000" pitchFamily="2" charset="2"/>
              </a:rPr>
              <a:t></a:t>
            </a:r>
            <a:r>
              <a:rPr lang="fi-FI" altLang="fi-FI" sz="1300" dirty="0">
                <a:latin typeface="Arial" panose="020B0604020202020204" pitchFamily="34" charset="0"/>
                <a:cs typeface="Arial" panose="020B0604020202020204" pitchFamily="34" charset="0"/>
              </a:rPr>
              <a:t> 50 km/h.</a:t>
            </a:r>
          </a:p>
        </p:txBody>
      </p:sp>
    </p:spTree>
    <p:extLst>
      <p:ext uri="{BB962C8B-B14F-4D97-AF65-F5344CB8AC3E}">
        <p14:creationId xmlns:p14="http://schemas.microsoft.com/office/powerpoint/2010/main" val="3291034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r="-1000"/>
          </a:stretch>
        </a:blipFill>
        <a:effectLst/>
      </p:bgPr>
    </p:bg>
    <p:spTree>
      <p:nvGrpSpPr>
        <p:cNvPr id="1" name=""/>
        <p:cNvGrpSpPr/>
        <p:nvPr/>
      </p:nvGrpSpPr>
      <p:grpSpPr>
        <a:xfrm>
          <a:off x="0" y="0"/>
          <a:ext cx="0" cy="0"/>
          <a:chOff x="0" y="0"/>
          <a:chExt cx="0" cy="0"/>
        </a:xfrm>
      </p:grpSpPr>
      <p:sp>
        <p:nvSpPr>
          <p:cNvPr id="168" name="Suorakulmio 244"/>
          <p:cNvSpPr>
            <a:spLocks noChangeArrowheads="1"/>
          </p:cNvSpPr>
          <p:nvPr/>
        </p:nvSpPr>
        <p:spPr bwMode="auto">
          <a:xfrm>
            <a:off x="3388809" y="4811716"/>
            <a:ext cx="1795000" cy="2308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900" b="1" dirty="0">
                <a:solidFill>
                  <a:srgbClr val="000000"/>
                </a:solidFill>
                <a:latin typeface="Arial" panose="020B0604020202020204" pitchFamily="34" charset="0"/>
                <a:cs typeface="Arial" panose="020B0604020202020204" pitchFamily="34" charset="0"/>
              </a:rPr>
              <a:t>Työalue</a:t>
            </a:r>
          </a:p>
        </p:txBody>
      </p:sp>
      <p:pic>
        <p:nvPicPr>
          <p:cNvPr id="220" name="Kuva 2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22296" y="5502192"/>
            <a:ext cx="745544" cy="914400"/>
          </a:xfrm>
          <a:prstGeom prst="rect">
            <a:avLst/>
          </a:prstGeom>
        </p:spPr>
      </p:pic>
      <p:grpSp>
        <p:nvGrpSpPr>
          <p:cNvPr id="221" name="Ryhmä 220"/>
          <p:cNvGrpSpPr/>
          <p:nvPr/>
        </p:nvGrpSpPr>
        <p:grpSpPr>
          <a:xfrm>
            <a:off x="3040506" y="4692443"/>
            <a:ext cx="1744109" cy="1310969"/>
            <a:chOff x="3040506" y="4692443"/>
            <a:chExt cx="1744109" cy="1310969"/>
          </a:xfrm>
        </p:grpSpPr>
        <p:grpSp>
          <p:nvGrpSpPr>
            <p:cNvPr id="222" name="Ryhmä 173"/>
            <p:cNvGrpSpPr>
              <a:grpSpLocks noChangeAspect="1"/>
            </p:cNvGrpSpPr>
            <p:nvPr/>
          </p:nvGrpSpPr>
          <p:grpSpPr bwMode="auto">
            <a:xfrm>
              <a:off x="3493433" y="5319463"/>
              <a:ext cx="356235" cy="501014"/>
              <a:chOff x="2207620" y="5710128"/>
              <a:chExt cx="297486" cy="417622"/>
            </a:xfrm>
          </p:grpSpPr>
          <p:pic>
            <p:nvPicPr>
              <p:cNvPr id="292" name="Kuva 17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256466" y="5710128"/>
                <a:ext cx="206883" cy="375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3" name="Picture 134" descr="T:\tie2014\1510014798_Liikenne tietyomaalla\Suunnittelu\Tienrakennustyömaat\Powerpoint\työ\png - värieroteltu\valo-0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420000">
                <a:off x="2207620" y="5765107"/>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4" name="Picture 134" descr="T:\tie2014\1510014798_Liikenne tietyomaalla\Suunnittelu\Tienrakennustyömaat\Powerpoint\työ\png - värieroteltu\valo-0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420000">
                <a:off x="2408593" y="5765106"/>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5" name="Picture 134" descr="T:\tie2014\1510014798_Liikenne tietyomaalla\Suunnittelu\Tienrakennustyömaat\Powerpoint\työ\png - värieroteltu\valo-0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420000">
                <a:off x="2208037" y="6035764"/>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6" name="Picture 134" descr="T:\tie2014\1510014798_Liikenne tietyomaalla\Suunnittelu\Tienrakennustyömaat\Powerpoint\työ\png - värieroteltu\valo-0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420000">
                <a:off x="2411506" y="6035764"/>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23" name="Ryhmä 179"/>
            <p:cNvGrpSpPr>
              <a:grpSpLocks noChangeAspect="1"/>
            </p:cNvGrpSpPr>
            <p:nvPr/>
          </p:nvGrpSpPr>
          <p:grpSpPr bwMode="auto">
            <a:xfrm>
              <a:off x="3553533" y="4692443"/>
              <a:ext cx="249557" cy="451485"/>
              <a:chOff x="2221105" y="5054220"/>
              <a:chExt cx="206883" cy="375761"/>
            </a:xfrm>
          </p:grpSpPr>
          <p:pic>
            <p:nvPicPr>
              <p:cNvPr id="290" name="Kuva 18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221105" y="5054220"/>
                <a:ext cx="206883" cy="375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1" name="Picture 134" descr="T:\tie2014\1510014798_Liikenne tietyomaalla\Suunnittelu\Tienrakennustyömaat\Powerpoint\työ\png - värieroteltu\valo-0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420000">
                <a:off x="2277745" y="5108140"/>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24" name="Ryhmä 223"/>
            <p:cNvGrpSpPr/>
            <p:nvPr/>
          </p:nvGrpSpPr>
          <p:grpSpPr>
            <a:xfrm>
              <a:off x="3040506" y="4896023"/>
              <a:ext cx="1078109" cy="1066627"/>
              <a:chOff x="3191117" y="4924602"/>
              <a:chExt cx="1078109" cy="1066627"/>
            </a:xfrm>
          </p:grpSpPr>
          <p:cxnSp>
            <p:nvCxnSpPr>
              <p:cNvPr id="230" name="Suora yhdysviiva 387"/>
              <p:cNvCxnSpPr>
                <a:cxnSpLocks noChangeShapeType="1"/>
              </p:cNvCxnSpPr>
              <p:nvPr/>
            </p:nvCxnSpPr>
            <p:spPr bwMode="auto">
              <a:xfrm flipH="1">
                <a:off x="4010617" y="5988230"/>
                <a:ext cx="258609" cy="2999"/>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cxnSp>
            <p:nvCxnSpPr>
              <p:cNvPr id="231" name="Suora yhdysviiva 387"/>
              <p:cNvCxnSpPr>
                <a:cxnSpLocks noChangeShapeType="1"/>
              </p:cNvCxnSpPr>
              <p:nvPr/>
            </p:nvCxnSpPr>
            <p:spPr bwMode="auto">
              <a:xfrm>
                <a:off x="3218898" y="5674536"/>
                <a:ext cx="484538" cy="16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232" name="Suora yhdysviiva 387"/>
              <p:cNvCxnSpPr>
                <a:cxnSpLocks noChangeShapeType="1"/>
              </p:cNvCxnSpPr>
              <p:nvPr/>
            </p:nvCxnSpPr>
            <p:spPr bwMode="auto">
              <a:xfrm flipV="1">
                <a:off x="3191117" y="5647960"/>
                <a:ext cx="55563"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233" name="Suora yhdysviiva 387"/>
              <p:cNvCxnSpPr>
                <a:cxnSpLocks noChangeShapeType="1"/>
              </p:cNvCxnSpPr>
              <p:nvPr/>
            </p:nvCxnSpPr>
            <p:spPr bwMode="auto">
              <a:xfrm flipV="1">
                <a:off x="3679336" y="5649559"/>
                <a:ext cx="55562"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sp>
            <p:nvSpPr>
              <p:cNvPr id="234" name="Suorakulmio 211"/>
              <p:cNvSpPr>
                <a:spLocks noChangeArrowheads="1"/>
              </p:cNvSpPr>
              <p:nvPr/>
            </p:nvSpPr>
            <p:spPr bwMode="auto">
              <a:xfrm>
                <a:off x="3327027" y="5524542"/>
                <a:ext cx="340180" cy="123111"/>
              </a:xfrm>
              <a:prstGeom prst="rect">
                <a:avLst/>
              </a:prstGeom>
              <a:solidFill>
                <a:schemeClr val="bg1"/>
              </a:solidFill>
              <a:ln>
                <a:noFill/>
              </a:ln>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800" dirty="0">
                    <a:solidFill>
                      <a:srgbClr val="000000"/>
                    </a:solidFill>
                    <a:latin typeface="Arial" panose="020B0604020202020204" pitchFamily="34" charset="0"/>
                    <a:cs typeface="Arial" panose="020B0604020202020204" pitchFamily="34" charset="0"/>
                  </a:rPr>
                  <a:t>≤ 5,5 m</a:t>
                </a:r>
              </a:p>
            </p:txBody>
          </p:sp>
          <p:grpSp>
            <p:nvGrpSpPr>
              <p:cNvPr id="235" name="Ryhmä 234"/>
              <p:cNvGrpSpPr/>
              <p:nvPr/>
            </p:nvGrpSpPr>
            <p:grpSpPr>
              <a:xfrm>
                <a:off x="3311973" y="4924602"/>
                <a:ext cx="413342" cy="204721"/>
                <a:chOff x="2385809" y="4757538"/>
                <a:chExt cx="413342" cy="204721"/>
              </a:xfrm>
            </p:grpSpPr>
            <p:cxnSp>
              <p:nvCxnSpPr>
                <p:cNvPr id="236" name="Suora yhdysviiva 387"/>
                <p:cNvCxnSpPr>
                  <a:cxnSpLocks noChangeShapeType="1"/>
                </p:cNvCxnSpPr>
                <p:nvPr/>
              </p:nvCxnSpPr>
              <p:spPr bwMode="auto">
                <a:xfrm flipV="1">
                  <a:off x="2634370" y="4908433"/>
                  <a:ext cx="55563"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287" name="Suora yhdysviiva 387"/>
                <p:cNvCxnSpPr>
                  <a:cxnSpLocks noChangeShapeType="1"/>
                </p:cNvCxnSpPr>
                <p:nvPr/>
              </p:nvCxnSpPr>
              <p:spPr bwMode="auto">
                <a:xfrm>
                  <a:off x="2659999" y="4935955"/>
                  <a:ext cx="110748" cy="915"/>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288" name="Suora yhdysviiva 387"/>
                <p:cNvCxnSpPr>
                  <a:cxnSpLocks noChangeShapeType="1"/>
                </p:cNvCxnSpPr>
                <p:nvPr/>
              </p:nvCxnSpPr>
              <p:spPr bwMode="auto">
                <a:xfrm flipV="1">
                  <a:off x="2743589" y="4911459"/>
                  <a:ext cx="55562"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sp>
              <p:nvSpPr>
                <p:cNvPr id="289" name="Suorakulmio 211"/>
                <p:cNvSpPr>
                  <a:spLocks noChangeArrowheads="1"/>
                </p:cNvSpPr>
                <p:nvPr/>
              </p:nvSpPr>
              <p:spPr bwMode="auto">
                <a:xfrm>
                  <a:off x="2385809" y="4757538"/>
                  <a:ext cx="391650" cy="123111"/>
                </a:xfrm>
                <a:prstGeom prst="rect">
                  <a:avLst/>
                </a:prstGeom>
                <a:solidFill>
                  <a:schemeClr val="bg1"/>
                </a:solidFill>
                <a:ln>
                  <a:noFill/>
                </a:ln>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800" dirty="0">
                      <a:solidFill>
                        <a:srgbClr val="000000"/>
                      </a:solidFill>
                      <a:latin typeface="Arial" panose="020B0604020202020204" pitchFamily="34" charset="0"/>
                      <a:cs typeface="Arial" panose="020B0604020202020204" pitchFamily="34" charset="0"/>
                    </a:rPr>
                    <a:t>≤ 3,0 m</a:t>
                  </a:r>
                </a:p>
              </p:txBody>
            </p:sp>
          </p:grpSp>
        </p:grpSp>
        <p:pic>
          <p:nvPicPr>
            <p:cNvPr id="225" name="Picture 24" descr="T:\tie2014\1510014798_Liikenne tietyomaalla\Suunnittelu\Tienrakennustyömaat\Powerpoint\rullat-0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14902" y="5762864"/>
              <a:ext cx="346708" cy="226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26" name="Ryhmä 35933"/>
            <p:cNvGrpSpPr>
              <a:grpSpLocks/>
            </p:cNvGrpSpPr>
            <p:nvPr/>
          </p:nvGrpSpPr>
          <p:grpSpPr bwMode="auto">
            <a:xfrm>
              <a:off x="4117901" y="5396961"/>
              <a:ext cx="666714" cy="606451"/>
              <a:chOff x="2734798" y="4002088"/>
              <a:chExt cx="665439" cy="606451"/>
            </a:xfrm>
          </p:grpSpPr>
          <p:pic>
            <p:nvPicPr>
              <p:cNvPr id="227" name="Picture 134" descr="T:\tie2014\1510014798_Liikenne tietyomaalla\Suunnittelu\Tienrakennustyömaat\Powerpoint\työ\png - värieroteltu\valo-0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420000">
                <a:off x="2794810" y="4002088"/>
                <a:ext cx="120567" cy="118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8" name="Picture 134" descr="T:\tie2014\1510014798_Liikenne tietyomaalla\Suunnittelu\Tienrakennustyömaat\Powerpoint\työ\png - värieroteltu\valo-0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420000">
                <a:off x="3279670" y="4002088"/>
                <a:ext cx="120567" cy="118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9" name="Kuva 146"/>
              <p:cNvPicPr>
                <a:picLocks noChangeAspect="1"/>
              </p:cNvPicPr>
              <p:nvPr/>
            </p:nvPicPr>
            <p:blipFill>
              <a:blip r:embed="rId7">
                <a:extLst>
                  <a:ext uri="{28A0092B-C50C-407E-A947-70E740481C1C}">
                    <a14:useLocalDpi xmlns:a14="http://schemas.microsoft.com/office/drawing/2010/main" val="0"/>
                  </a:ext>
                </a:extLst>
              </a:blip>
              <a:srcRect/>
              <a:stretch/>
            </p:blipFill>
            <p:spPr bwMode="auto">
              <a:xfrm>
                <a:off x="2734798" y="4320539"/>
                <a:ext cx="287449"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nvGrpSpPr>
          <p:cNvPr id="23" name="Ryhmä 22"/>
          <p:cNvGrpSpPr/>
          <p:nvPr/>
        </p:nvGrpSpPr>
        <p:grpSpPr>
          <a:xfrm>
            <a:off x="702621" y="1543433"/>
            <a:ext cx="4975391" cy="3072502"/>
            <a:chOff x="702621" y="1543433"/>
            <a:chExt cx="4975391" cy="3072502"/>
          </a:xfrm>
        </p:grpSpPr>
        <p:grpSp>
          <p:nvGrpSpPr>
            <p:cNvPr id="22" name="Ryhmä 21"/>
            <p:cNvGrpSpPr/>
            <p:nvPr/>
          </p:nvGrpSpPr>
          <p:grpSpPr>
            <a:xfrm>
              <a:off x="702621" y="1543433"/>
              <a:ext cx="4975391" cy="3072502"/>
              <a:chOff x="702621" y="1543433"/>
              <a:chExt cx="4975391" cy="3072502"/>
            </a:xfrm>
          </p:grpSpPr>
          <p:pic>
            <p:nvPicPr>
              <p:cNvPr id="142" name="Kuva 141"/>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1193874" y="1549892"/>
                <a:ext cx="507600" cy="833205"/>
              </a:xfrm>
              <a:prstGeom prst="rect">
                <a:avLst/>
              </a:prstGeom>
            </p:spPr>
          </p:pic>
          <p:pic>
            <p:nvPicPr>
              <p:cNvPr id="18" name="Kuva 17"/>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5170412" y="1543433"/>
                <a:ext cx="507600" cy="833205"/>
              </a:xfrm>
              <a:prstGeom prst="rect">
                <a:avLst/>
              </a:prstGeom>
            </p:spPr>
          </p:pic>
          <p:grpSp>
            <p:nvGrpSpPr>
              <p:cNvPr id="4" name="Ryhmä 3"/>
              <p:cNvGrpSpPr/>
              <p:nvPr/>
            </p:nvGrpSpPr>
            <p:grpSpPr>
              <a:xfrm>
                <a:off x="702621" y="1770877"/>
                <a:ext cx="4797817" cy="2845058"/>
                <a:chOff x="702621" y="1770877"/>
                <a:chExt cx="4797817" cy="2845058"/>
              </a:xfrm>
            </p:grpSpPr>
            <p:cxnSp>
              <p:nvCxnSpPr>
                <p:cNvPr id="286" name="Suora yhdysviiva 285"/>
                <p:cNvCxnSpPr>
                  <a:cxnSpLocks/>
                  <a:endCxn id="166" idx="2"/>
                </p:cNvCxnSpPr>
                <p:nvPr/>
              </p:nvCxnSpPr>
              <p:spPr>
                <a:xfrm>
                  <a:off x="1214631" y="4000987"/>
                  <a:ext cx="1824154" cy="5380"/>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nvGrpSpPr>
                <p:cNvPr id="2" name="Ryhmä 1"/>
                <p:cNvGrpSpPr/>
                <p:nvPr/>
              </p:nvGrpSpPr>
              <p:grpSpPr>
                <a:xfrm>
                  <a:off x="702621" y="1770877"/>
                  <a:ext cx="4797817" cy="2845058"/>
                  <a:chOff x="702621" y="1770877"/>
                  <a:chExt cx="4797817" cy="2845058"/>
                </a:xfrm>
              </p:grpSpPr>
              <p:pic>
                <p:nvPicPr>
                  <p:cNvPr id="163" name="Kuva 23"/>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rot="10800000">
                    <a:off x="3739294" y="1845621"/>
                    <a:ext cx="142025"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 name="Kuva 24"/>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rot="10800000">
                    <a:off x="2984525" y="1845754"/>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Ryhmä 7"/>
                  <p:cNvGrpSpPr/>
                  <p:nvPr/>
                </p:nvGrpSpPr>
                <p:grpSpPr>
                  <a:xfrm>
                    <a:off x="702621" y="1770877"/>
                    <a:ext cx="4797817" cy="2309375"/>
                    <a:chOff x="702621" y="1770877"/>
                    <a:chExt cx="4797817" cy="2309375"/>
                  </a:xfrm>
                </p:grpSpPr>
                <p:grpSp>
                  <p:nvGrpSpPr>
                    <p:cNvPr id="6" name="Ryhmä 5"/>
                    <p:cNvGrpSpPr/>
                    <p:nvPr/>
                  </p:nvGrpSpPr>
                  <p:grpSpPr>
                    <a:xfrm>
                      <a:off x="702621" y="1770877"/>
                      <a:ext cx="4416579" cy="2309375"/>
                      <a:chOff x="702621" y="1770877"/>
                      <a:chExt cx="4416579" cy="2309375"/>
                    </a:xfrm>
                  </p:grpSpPr>
                  <p:grpSp>
                    <p:nvGrpSpPr>
                      <p:cNvPr id="5" name="Ryhmä 4"/>
                      <p:cNvGrpSpPr/>
                      <p:nvPr/>
                    </p:nvGrpSpPr>
                    <p:grpSpPr>
                      <a:xfrm>
                        <a:off x="702621" y="1770877"/>
                        <a:ext cx="4413402" cy="2309375"/>
                        <a:chOff x="702621" y="1770877"/>
                        <a:chExt cx="4413402" cy="2309375"/>
                      </a:xfrm>
                    </p:grpSpPr>
                    <p:grpSp>
                      <p:nvGrpSpPr>
                        <p:cNvPr id="10" name="Ryhmä 9"/>
                        <p:cNvGrpSpPr/>
                        <p:nvPr/>
                      </p:nvGrpSpPr>
                      <p:grpSpPr>
                        <a:xfrm rot="10800000">
                          <a:off x="702621" y="1770877"/>
                          <a:ext cx="525277" cy="2309375"/>
                          <a:chOff x="3471795" y="6298636"/>
                          <a:chExt cx="525277" cy="2309375"/>
                        </a:xfrm>
                      </p:grpSpPr>
                      <p:cxnSp>
                        <p:nvCxnSpPr>
                          <p:cNvPr id="11" name="Suora yhdysviiva 10"/>
                          <p:cNvCxnSpPr/>
                          <p:nvPr/>
                        </p:nvCxnSpPr>
                        <p:spPr>
                          <a:xfrm flipV="1">
                            <a:off x="3543795" y="6369862"/>
                            <a:ext cx="1266" cy="21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kstiruutu 16"/>
                          <p:cNvSpPr txBox="1"/>
                          <p:nvPr/>
                        </p:nvSpPr>
                        <p:spPr>
                          <a:xfrm>
                            <a:off x="3642719" y="8454123"/>
                            <a:ext cx="354353"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400 m</a:t>
                            </a:r>
                          </a:p>
                        </p:txBody>
                      </p:sp>
                      <p:cxnSp>
                        <p:nvCxnSpPr>
                          <p:cNvPr id="12" name="Suora yhdysviiva 11"/>
                          <p:cNvCxnSpPr/>
                          <p:nvPr/>
                        </p:nvCxnSpPr>
                        <p:spPr>
                          <a:xfrm rot="10800000">
                            <a:off x="3471795" y="6372343"/>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uora yhdysviiva 12"/>
                          <p:cNvCxnSpPr/>
                          <p:nvPr/>
                        </p:nvCxnSpPr>
                        <p:spPr>
                          <a:xfrm rot="10800000">
                            <a:off x="3471795" y="7449862"/>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uora yhdysviiva 13"/>
                          <p:cNvCxnSpPr/>
                          <p:nvPr/>
                        </p:nvCxnSpPr>
                        <p:spPr>
                          <a:xfrm rot="10800000">
                            <a:off x="3471795" y="8529862"/>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kstiruutu 14"/>
                          <p:cNvSpPr txBox="1"/>
                          <p:nvPr/>
                        </p:nvSpPr>
                        <p:spPr>
                          <a:xfrm>
                            <a:off x="3634128" y="6298636"/>
                            <a:ext cx="226924"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16" name="Tekstiruutu 15"/>
                          <p:cNvSpPr txBox="1"/>
                          <p:nvPr/>
                        </p:nvSpPr>
                        <p:spPr>
                          <a:xfrm>
                            <a:off x="3637825" y="7364489"/>
                            <a:ext cx="359247"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grpSp>
                    <p:grpSp>
                      <p:nvGrpSpPr>
                        <p:cNvPr id="174" name="Ryhmä 173"/>
                        <p:cNvGrpSpPr/>
                        <p:nvPr/>
                      </p:nvGrpSpPr>
                      <p:grpSpPr>
                        <a:xfrm rot="10800000">
                          <a:off x="1745720" y="1845621"/>
                          <a:ext cx="3370303" cy="1601381"/>
                          <a:chOff x="1742224" y="7292160"/>
                          <a:chExt cx="3370303" cy="1601381"/>
                        </a:xfrm>
                      </p:grpSpPr>
                      <p:grpSp>
                        <p:nvGrpSpPr>
                          <p:cNvPr id="175" name="Ryhmä 174"/>
                          <p:cNvGrpSpPr/>
                          <p:nvPr/>
                        </p:nvGrpSpPr>
                        <p:grpSpPr>
                          <a:xfrm rot="10800000">
                            <a:off x="2877130" y="7753042"/>
                            <a:ext cx="1103988" cy="1140499"/>
                            <a:chOff x="2883462" y="2085031"/>
                            <a:chExt cx="1103988" cy="1140499"/>
                          </a:xfrm>
                        </p:grpSpPr>
                        <p:pic>
                          <p:nvPicPr>
                            <p:cNvPr id="195" name="Kuva 114"/>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rot="10800000">
                              <a:off x="2883462" y="3160442"/>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6" name="Kuva 114"/>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rot="10800000">
                              <a:off x="2883462"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7" name="Kuva 114"/>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rot="10800000">
                              <a:off x="3891756" y="3160442"/>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8" name="Kuva 114"/>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rot="10800000">
                              <a:off x="3896963"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76" name="Ryhmä 175"/>
                          <p:cNvGrpSpPr/>
                          <p:nvPr/>
                        </p:nvGrpSpPr>
                        <p:grpSpPr>
                          <a:xfrm>
                            <a:off x="1995351" y="7736238"/>
                            <a:ext cx="932230" cy="1157303"/>
                            <a:chOff x="2001410" y="7394183"/>
                            <a:chExt cx="932230" cy="1157303"/>
                          </a:xfrm>
                        </p:grpSpPr>
                        <p:cxnSp>
                          <p:nvCxnSpPr>
                            <p:cNvPr id="192" name="Suora yhdysviiva 191"/>
                            <p:cNvCxnSpPr>
                              <a:stCxn id="197" idx="2"/>
                              <a:endCxn id="187" idx="2"/>
                            </p:cNvCxnSpPr>
                            <p:nvPr/>
                          </p:nvCxnSpPr>
                          <p:spPr>
                            <a:xfrm flipH="1" flipV="1">
                              <a:off x="2001410" y="7394183"/>
                              <a:ext cx="932230" cy="8189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3" name="Suora yhdysviiva 192"/>
                            <p:cNvCxnSpPr>
                              <a:stCxn id="198" idx="2"/>
                              <a:endCxn id="189" idx="2"/>
                            </p:cNvCxnSpPr>
                            <p:nvPr/>
                          </p:nvCxnSpPr>
                          <p:spPr>
                            <a:xfrm rot="10800000">
                              <a:off x="2002399" y="8458327"/>
                              <a:ext cx="926034"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7" name="Ryhmä 176"/>
                          <p:cNvGrpSpPr/>
                          <p:nvPr/>
                        </p:nvGrpSpPr>
                        <p:grpSpPr>
                          <a:xfrm rot="10800000">
                            <a:off x="1742224" y="7292160"/>
                            <a:ext cx="507243" cy="1507960"/>
                            <a:chOff x="1846813" y="4527035"/>
                            <a:chExt cx="507243" cy="1507960"/>
                          </a:xfrm>
                        </p:grpSpPr>
                        <p:pic>
                          <p:nvPicPr>
                            <p:cNvPr id="189" name="Kuva 188"/>
                            <p:cNvPicPr>
                              <a:picLocks noChangeAspect="1"/>
                            </p:cNvPicPr>
                            <p:nvPr/>
                          </p:nvPicPr>
                          <p:blipFill>
                            <a:blip r:embed="rId12">
                              <a:extLst>
                                <a:ext uri="{28A0092B-C50C-407E-A947-70E740481C1C}">
                                  <a14:useLocalDpi xmlns:a14="http://schemas.microsoft.com/office/drawing/2010/main" val="0"/>
                                </a:ext>
                              </a:extLst>
                            </a:blip>
                            <a:srcRect/>
                            <a:stretch/>
                          </p:blipFill>
                          <p:spPr>
                            <a:xfrm rot="10800000">
                              <a:off x="1846813" y="4527035"/>
                              <a:ext cx="506254" cy="443816"/>
                            </a:xfrm>
                            <a:prstGeom prst="rect">
                              <a:avLst/>
                            </a:prstGeom>
                          </p:spPr>
                        </p:pic>
                        <p:pic>
                          <p:nvPicPr>
                            <p:cNvPr id="187" name="Kuva 186"/>
                            <p:cNvPicPr>
                              <a:picLocks noChangeAspect="1"/>
                            </p:cNvPicPr>
                            <p:nvPr/>
                          </p:nvPicPr>
                          <p:blipFill>
                            <a:blip r:embed="rId13">
                              <a:extLst>
                                <a:ext uri="{28A0092B-C50C-407E-A947-70E740481C1C}">
                                  <a14:useLocalDpi xmlns:a14="http://schemas.microsoft.com/office/drawing/2010/main" val="0"/>
                                </a:ext>
                              </a:extLst>
                            </a:blip>
                            <a:srcRect/>
                            <a:stretch/>
                          </p:blipFill>
                          <p:spPr>
                            <a:xfrm rot="10800000">
                              <a:off x="1847802" y="5591179"/>
                              <a:ext cx="506254" cy="443816"/>
                            </a:xfrm>
                            <a:prstGeom prst="rect">
                              <a:avLst/>
                            </a:prstGeom>
                          </p:spPr>
                        </p:pic>
                      </p:grpSp>
                      <p:pic>
                        <p:nvPicPr>
                          <p:cNvPr id="179" name="Kuva 178"/>
                          <p:cNvPicPr>
                            <a:picLocks noChangeAspect="1"/>
                          </p:cNvPicPr>
                          <p:nvPr/>
                        </p:nvPicPr>
                        <p:blipFill>
                          <a:blip r:embed="rId12">
                            <a:extLst>
                              <a:ext uri="{28A0092B-C50C-407E-A947-70E740481C1C}">
                                <a14:useLocalDpi xmlns:a14="http://schemas.microsoft.com/office/drawing/2010/main" val="0"/>
                              </a:ext>
                            </a:extLst>
                          </a:blip>
                          <a:srcRect/>
                          <a:stretch/>
                        </p:blipFill>
                        <p:spPr>
                          <a:xfrm>
                            <a:off x="4606273" y="8356304"/>
                            <a:ext cx="506254" cy="443816"/>
                          </a:xfrm>
                          <a:prstGeom prst="rect">
                            <a:avLst/>
                          </a:prstGeom>
                        </p:spPr>
                      </p:pic>
                      <p:pic>
                        <p:nvPicPr>
                          <p:cNvPr id="180" name="Kuva 179"/>
                          <p:cNvPicPr>
                            <a:picLocks noChangeAspect="1"/>
                          </p:cNvPicPr>
                          <p:nvPr/>
                        </p:nvPicPr>
                        <p:blipFill>
                          <a:blip r:embed="rId13">
                            <a:extLst>
                              <a:ext uri="{28A0092B-C50C-407E-A947-70E740481C1C}">
                                <a14:useLocalDpi xmlns:a14="http://schemas.microsoft.com/office/drawing/2010/main" val="0"/>
                              </a:ext>
                            </a:extLst>
                          </a:blip>
                          <a:srcRect/>
                          <a:stretch/>
                        </p:blipFill>
                        <p:spPr>
                          <a:xfrm>
                            <a:off x="4605284" y="7292160"/>
                            <a:ext cx="506254" cy="443816"/>
                          </a:xfrm>
                          <a:prstGeom prst="rect">
                            <a:avLst/>
                          </a:prstGeom>
                        </p:spPr>
                      </p:pic>
                      <p:cxnSp>
                        <p:nvCxnSpPr>
                          <p:cNvPr id="182" name="Suora yhdysviiva 181"/>
                          <p:cNvCxnSpPr>
                            <a:stCxn id="180" idx="2"/>
                            <a:endCxn id="195" idx="2"/>
                          </p:cNvCxnSpPr>
                          <p:nvPr/>
                        </p:nvCxnSpPr>
                        <p:spPr>
                          <a:xfrm flipH="1">
                            <a:off x="3935875" y="7736238"/>
                            <a:ext cx="922536" cy="8189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3" name="Suora yhdysviiva 182"/>
                          <p:cNvCxnSpPr>
                            <a:stCxn id="179" idx="2"/>
                            <a:endCxn id="196" idx="2"/>
                          </p:cNvCxnSpPr>
                          <p:nvPr/>
                        </p:nvCxnSpPr>
                        <p:spPr>
                          <a:xfrm flipH="1">
                            <a:off x="3935875" y="8800382"/>
                            <a:ext cx="923525"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pic>
                    <p:nvPicPr>
                      <p:cNvPr id="136" name="Kuva 135"/>
                      <p:cNvPicPr>
                        <a:picLocks noChangeAspect="1"/>
                      </p:cNvPicPr>
                      <p:nvPr/>
                    </p:nvPicPr>
                    <p:blipFill>
                      <a:blip r:embed="rId14">
                        <a:extLst>
                          <a:ext uri="{28A0092B-C50C-407E-A947-70E740481C1C}">
                            <a14:useLocalDpi xmlns:a14="http://schemas.microsoft.com/office/drawing/2010/main" val="0"/>
                          </a:ext>
                        </a:extLst>
                      </a:blip>
                      <a:srcRect/>
                      <a:stretch/>
                    </p:blipFill>
                    <p:spPr>
                      <a:xfrm rot="10800000">
                        <a:off x="1746000" y="2836943"/>
                        <a:ext cx="507600" cy="141058"/>
                      </a:xfrm>
                      <a:prstGeom prst="rect">
                        <a:avLst/>
                      </a:prstGeom>
                    </p:spPr>
                  </p:pic>
                  <p:pic>
                    <p:nvPicPr>
                      <p:cNvPr id="137" name="Kuva 136"/>
                      <p:cNvPicPr>
                        <a:picLocks noChangeAspect="1"/>
                      </p:cNvPicPr>
                      <p:nvPr/>
                    </p:nvPicPr>
                    <p:blipFill>
                      <a:blip r:embed="rId14">
                        <a:extLst>
                          <a:ext uri="{28A0092B-C50C-407E-A947-70E740481C1C}">
                            <a14:useLocalDpi xmlns:a14="http://schemas.microsoft.com/office/drawing/2010/main" val="0"/>
                          </a:ext>
                        </a:extLst>
                      </a:blip>
                      <a:srcRect/>
                      <a:stretch/>
                    </p:blipFill>
                    <p:spPr>
                      <a:xfrm rot="10800000">
                        <a:off x="4611600" y="2836943"/>
                        <a:ext cx="507600" cy="141058"/>
                      </a:xfrm>
                      <a:prstGeom prst="rect">
                        <a:avLst/>
                      </a:prstGeom>
                    </p:spPr>
                  </p:pic>
                </p:grpSp>
                <p:pic>
                  <p:nvPicPr>
                    <p:cNvPr id="99" name="Picture 134" descr="T:\tie2014\1510014798_Liikenne tietyomaalla\Suunnittelu\Tienrakennustyömaat\Powerpoint\työ\png - värieroteltu\valo-0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56352"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0" name="Picture 134" descr="T:\tie2014\1510014798_Liikenne tietyomaalla\Suunnittelu\Tienrakennustyömaat\Powerpoint\työ\png - värieroteltu\valo-0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87428"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8" name="Picture 134" descr="T:\tie2014\1510014798_Liikenne tietyomaalla\Suunnittelu\Tienrakennustyömaat\Powerpoint\työ\png - värieroteltu\valo-0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16286" y="2396040"/>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 name="Picture 134" descr="T:\tie2014\1510014798_Liikenne tietyomaalla\Suunnittelu\Tienrakennustyömaat\Powerpoint\työ\png - värieroteltu\valo-0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39748" y="2402499"/>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5" name="Kuva 16"/>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rot="10800000">
                    <a:off x="3174085" y="4004748"/>
                    <a:ext cx="361950"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6" name="Kuva 24"/>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rot="10800000">
                    <a:off x="2966937" y="4006367"/>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cxnSp>
          <p:nvCxnSpPr>
            <p:cNvPr id="20" name="Suora yhdysviiva 19"/>
            <p:cNvCxnSpPr/>
            <p:nvPr/>
          </p:nvCxnSpPr>
          <p:spPr>
            <a:xfrm flipH="1">
              <a:off x="4940504" y="1768423"/>
              <a:ext cx="297185" cy="6211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uora yhdysviiva 139"/>
            <p:cNvCxnSpPr/>
            <p:nvPr/>
          </p:nvCxnSpPr>
          <p:spPr>
            <a:xfrm flipH="1">
              <a:off x="1520533" y="1762645"/>
              <a:ext cx="297185" cy="6211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5" name="Ryhmä 144"/>
          <p:cNvGrpSpPr/>
          <p:nvPr/>
        </p:nvGrpSpPr>
        <p:grpSpPr>
          <a:xfrm rot="10800000">
            <a:off x="1188098" y="6187822"/>
            <a:ext cx="4975391" cy="3072501"/>
            <a:chOff x="702621" y="1543434"/>
            <a:chExt cx="4975391" cy="3072501"/>
          </a:xfrm>
        </p:grpSpPr>
        <p:grpSp>
          <p:nvGrpSpPr>
            <p:cNvPr id="146" name="Ryhmä 145"/>
            <p:cNvGrpSpPr/>
            <p:nvPr/>
          </p:nvGrpSpPr>
          <p:grpSpPr>
            <a:xfrm>
              <a:off x="702621" y="1543434"/>
              <a:ext cx="4975391" cy="3072501"/>
              <a:chOff x="702621" y="1543434"/>
              <a:chExt cx="4975391" cy="3072501"/>
            </a:xfrm>
          </p:grpSpPr>
          <p:pic>
            <p:nvPicPr>
              <p:cNvPr id="149" name="Kuva 148"/>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1193875" y="1549893"/>
                <a:ext cx="507599" cy="833205"/>
              </a:xfrm>
              <a:prstGeom prst="rect">
                <a:avLst/>
              </a:prstGeom>
            </p:spPr>
          </p:pic>
          <p:pic>
            <p:nvPicPr>
              <p:cNvPr id="150" name="Kuva 149"/>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5170413" y="1543434"/>
                <a:ext cx="507599" cy="833205"/>
              </a:xfrm>
              <a:prstGeom prst="rect">
                <a:avLst/>
              </a:prstGeom>
            </p:spPr>
          </p:pic>
          <p:grpSp>
            <p:nvGrpSpPr>
              <p:cNvPr id="151" name="Ryhmä 150"/>
              <p:cNvGrpSpPr/>
              <p:nvPr/>
            </p:nvGrpSpPr>
            <p:grpSpPr>
              <a:xfrm>
                <a:off x="702621" y="1770877"/>
                <a:ext cx="4797817" cy="2845058"/>
                <a:chOff x="702621" y="1770877"/>
                <a:chExt cx="4797817" cy="2845058"/>
              </a:xfrm>
            </p:grpSpPr>
            <p:cxnSp>
              <p:nvCxnSpPr>
                <p:cNvPr id="152" name="Suora yhdysviiva 151"/>
                <p:cNvCxnSpPr>
                  <a:cxnSpLocks/>
                  <a:endCxn id="158" idx="2"/>
                </p:cNvCxnSpPr>
                <p:nvPr/>
              </p:nvCxnSpPr>
              <p:spPr>
                <a:xfrm rot="10800000" flipH="1" flipV="1">
                  <a:off x="1214630" y="4000986"/>
                  <a:ext cx="1824155" cy="5381"/>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nvGrpSpPr>
                <p:cNvPr id="153" name="Ryhmä 152"/>
                <p:cNvGrpSpPr/>
                <p:nvPr/>
              </p:nvGrpSpPr>
              <p:grpSpPr>
                <a:xfrm>
                  <a:off x="702621" y="1770877"/>
                  <a:ext cx="4797817" cy="2845058"/>
                  <a:chOff x="702621" y="1770877"/>
                  <a:chExt cx="4797817" cy="2845058"/>
                </a:xfrm>
              </p:grpSpPr>
              <p:pic>
                <p:nvPicPr>
                  <p:cNvPr id="154" name="Kuva 23"/>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rot="10800000">
                    <a:off x="3739294" y="1845621"/>
                    <a:ext cx="142025"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5" name="Kuva 24"/>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rot="10800000">
                    <a:off x="2984525" y="1845754"/>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56" name="Ryhmä 155"/>
                  <p:cNvGrpSpPr/>
                  <p:nvPr/>
                </p:nvGrpSpPr>
                <p:grpSpPr>
                  <a:xfrm>
                    <a:off x="702621" y="1770877"/>
                    <a:ext cx="4797817" cy="2309375"/>
                    <a:chOff x="702621" y="1770877"/>
                    <a:chExt cx="4797817" cy="2309375"/>
                  </a:xfrm>
                </p:grpSpPr>
                <p:grpSp>
                  <p:nvGrpSpPr>
                    <p:cNvPr id="159" name="Ryhmä 158"/>
                    <p:cNvGrpSpPr/>
                    <p:nvPr/>
                  </p:nvGrpSpPr>
                  <p:grpSpPr>
                    <a:xfrm>
                      <a:off x="702621" y="1770877"/>
                      <a:ext cx="4416579" cy="2309375"/>
                      <a:chOff x="702621" y="1770877"/>
                      <a:chExt cx="4416579" cy="2309375"/>
                    </a:xfrm>
                  </p:grpSpPr>
                  <p:grpSp>
                    <p:nvGrpSpPr>
                      <p:cNvPr id="170" name="Ryhmä 169"/>
                      <p:cNvGrpSpPr/>
                      <p:nvPr/>
                    </p:nvGrpSpPr>
                    <p:grpSpPr>
                      <a:xfrm>
                        <a:off x="702621" y="1770877"/>
                        <a:ext cx="4413402" cy="2309375"/>
                        <a:chOff x="702621" y="1770877"/>
                        <a:chExt cx="4413402" cy="2309375"/>
                      </a:xfrm>
                    </p:grpSpPr>
                    <p:grpSp>
                      <p:nvGrpSpPr>
                        <p:cNvPr id="173" name="Ryhmä 172"/>
                        <p:cNvGrpSpPr/>
                        <p:nvPr/>
                      </p:nvGrpSpPr>
                      <p:grpSpPr>
                        <a:xfrm rot="10800000">
                          <a:off x="702621" y="1770877"/>
                          <a:ext cx="525277" cy="2309375"/>
                          <a:chOff x="3471795" y="6298636"/>
                          <a:chExt cx="525277" cy="2309375"/>
                        </a:xfrm>
                      </p:grpSpPr>
                      <p:cxnSp>
                        <p:nvCxnSpPr>
                          <p:cNvPr id="212" name="Suora yhdysviiva 211"/>
                          <p:cNvCxnSpPr/>
                          <p:nvPr/>
                        </p:nvCxnSpPr>
                        <p:spPr>
                          <a:xfrm flipV="1">
                            <a:off x="3543795" y="6369862"/>
                            <a:ext cx="1266" cy="21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13" name="Tekstiruutu 212"/>
                          <p:cNvSpPr txBox="1"/>
                          <p:nvPr/>
                        </p:nvSpPr>
                        <p:spPr>
                          <a:xfrm>
                            <a:off x="3642719" y="8454123"/>
                            <a:ext cx="354353"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400 m</a:t>
                            </a:r>
                          </a:p>
                        </p:txBody>
                      </p:sp>
                      <p:cxnSp>
                        <p:nvCxnSpPr>
                          <p:cNvPr id="214" name="Suora yhdysviiva 213"/>
                          <p:cNvCxnSpPr/>
                          <p:nvPr/>
                        </p:nvCxnSpPr>
                        <p:spPr>
                          <a:xfrm rot="10800000">
                            <a:off x="3471795" y="6372343"/>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5" name="Suora yhdysviiva 214"/>
                          <p:cNvCxnSpPr/>
                          <p:nvPr/>
                        </p:nvCxnSpPr>
                        <p:spPr>
                          <a:xfrm rot="10800000">
                            <a:off x="3471795" y="7449862"/>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6" name="Suora yhdysviiva 215"/>
                          <p:cNvCxnSpPr/>
                          <p:nvPr/>
                        </p:nvCxnSpPr>
                        <p:spPr>
                          <a:xfrm rot="10800000">
                            <a:off x="3471795" y="8529862"/>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17" name="Tekstiruutu 216"/>
                          <p:cNvSpPr txBox="1"/>
                          <p:nvPr/>
                        </p:nvSpPr>
                        <p:spPr>
                          <a:xfrm>
                            <a:off x="3634128" y="6298636"/>
                            <a:ext cx="226924"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297" name="Tekstiruutu 296"/>
                          <p:cNvSpPr txBox="1"/>
                          <p:nvPr/>
                        </p:nvSpPr>
                        <p:spPr>
                          <a:xfrm>
                            <a:off x="3637825" y="7364489"/>
                            <a:ext cx="359247"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grpSp>
                    <p:grpSp>
                      <p:nvGrpSpPr>
                        <p:cNvPr id="181" name="Ryhmä 180"/>
                        <p:cNvGrpSpPr/>
                        <p:nvPr/>
                      </p:nvGrpSpPr>
                      <p:grpSpPr>
                        <a:xfrm rot="10800000">
                          <a:off x="1745720" y="1845621"/>
                          <a:ext cx="3370303" cy="1601382"/>
                          <a:chOff x="1742224" y="7292159"/>
                          <a:chExt cx="3370303" cy="1601382"/>
                        </a:xfrm>
                      </p:grpSpPr>
                      <p:grpSp>
                        <p:nvGrpSpPr>
                          <p:cNvPr id="186" name="Ryhmä 185"/>
                          <p:cNvGrpSpPr/>
                          <p:nvPr/>
                        </p:nvGrpSpPr>
                        <p:grpSpPr>
                          <a:xfrm rot="10800000">
                            <a:off x="2877130" y="7753042"/>
                            <a:ext cx="1103988" cy="1140499"/>
                            <a:chOff x="2883462" y="2085031"/>
                            <a:chExt cx="1103988" cy="1140499"/>
                          </a:xfrm>
                        </p:grpSpPr>
                        <p:pic>
                          <p:nvPicPr>
                            <p:cNvPr id="208" name="Kuva 114"/>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rot="10800000">
                              <a:off x="2883462" y="3160442"/>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9" name="Kuva 114"/>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rot="10800000">
                              <a:off x="2883462"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0" name="Kuva 114"/>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rot="10800000">
                              <a:off x="3891756" y="3160442"/>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1" name="Kuva 114"/>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rot="10800000">
                              <a:off x="3896963"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88" name="Ryhmä 187"/>
                          <p:cNvGrpSpPr/>
                          <p:nvPr/>
                        </p:nvGrpSpPr>
                        <p:grpSpPr>
                          <a:xfrm>
                            <a:off x="1995351" y="7736238"/>
                            <a:ext cx="932230" cy="1157303"/>
                            <a:chOff x="2001410" y="7394183"/>
                            <a:chExt cx="932230" cy="1157303"/>
                          </a:xfrm>
                        </p:grpSpPr>
                        <p:cxnSp>
                          <p:nvCxnSpPr>
                            <p:cNvPr id="206" name="Suora yhdysviiva 205"/>
                            <p:cNvCxnSpPr>
                              <a:stCxn id="210" idx="2"/>
                              <a:endCxn id="205" idx="2"/>
                            </p:cNvCxnSpPr>
                            <p:nvPr/>
                          </p:nvCxnSpPr>
                          <p:spPr>
                            <a:xfrm flipH="1" flipV="1">
                              <a:off x="2001410" y="7394183"/>
                              <a:ext cx="932230" cy="8189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uora yhdysviiva 206"/>
                            <p:cNvCxnSpPr>
                              <a:stCxn id="211" idx="2"/>
                              <a:endCxn id="204" idx="2"/>
                            </p:cNvCxnSpPr>
                            <p:nvPr/>
                          </p:nvCxnSpPr>
                          <p:spPr>
                            <a:xfrm rot="10800000">
                              <a:off x="2002399" y="8458327"/>
                              <a:ext cx="926034"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99" name="Ryhmä 198"/>
                          <p:cNvGrpSpPr/>
                          <p:nvPr/>
                        </p:nvGrpSpPr>
                        <p:grpSpPr>
                          <a:xfrm rot="10800000">
                            <a:off x="1742224" y="7292159"/>
                            <a:ext cx="507243" cy="1507960"/>
                            <a:chOff x="1846813" y="4527036"/>
                            <a:chExt cx="507243" cy="1507960"/>
                          </a:xfrm>
                        </p:grpSpPr>
                        <p:pic>
                          <p:nvPicPr>
                            <p:cNvPr id="204" name="Kuva 203"/>
                            <p:cNvPicPr>
                              <a:picLocks noChangeAspect="1"/>
                            </p:cNvPicPr>
                            <p:nvPr/>
                          </p:nvPicPr>
                          <p:blipFill>
                            <a:blip r:embed="rId12">
                              <a:extLst>
                                <a:ext uri="{28A0092B-C50C-407E-A947-70E740481C1C}">
                                  <a14:useLocalDpi xmlns:a14="http://schemas.microsoft.com/office/drawing/2010/main" val="0"/>
                                </a:ext>
                              </a:extLst>
                            </a:blip>
                            <a:srcRect/>
                            <a:stretch/>
                          </p:blipFill>
                          <p:spPr>
                            <a:xfrm rot="10800000">
                              <a:off x="1846813" y="4527036"/>
                              <a:ext cx="506254" cy="443816"/>
                            </a:xfrm>
                            <a:prstGeom prst="rect">
                              <a:avLst/>
                            </a:prstGeom>
                          </p:spPr>
                        </p:pic>
                        <p:pic>
                          <p:nvPicPr>
                            <p:cNvPr id="205" name="Kuva 204"/>
                            <p:cNvPicPr>
                              <a:picLocks noChangeAspect="1"/>
                            </p:cNvPicPr>
                            <p:nvPr/>
                          </p:nvPicPr>
                          <p:blipFill>
                            <a:blip r:embed="rId13">
                              <a:extLst>
                                <a:ext uri="{28A0092B-C50C-407E-A947-70E740481C1C}">
                                  <a14:useLocalDpi xmlns:a14="http://schemas.microsoft.com/office/drawing/2010/main" val="0"/>
                                </a:ext>
                              </a:extLst>
                            </a:blip>
                            <a:srcRect/>
                            <a:stretch/>
                          </p:blipFill>
                          <p:spPr>
                            <a:xfrm rot="10800000">
                              <a:off x="1847802" y="5591180"/>
                              <a:ext cx="506254" cy="443816"/>
                            </a:xfrm>
                            <a:prstGeom prst="rect">
                              <a:avLst/>
                            </a:prstGeom>
                          </p:spPr>
                        </p:pic>
                      </p:grpSp>
                      <p:pic>
                        <p:nvPicPr>
                          <p:cNvPr id="200" name="Kuva 199"/>
                          <p:cNvPicPr>
                            <a:picLocks noChangeAspect="1"/>
                          </p:cNvPicPr>
                          <p:nvPr/>
                        </p:nvPicPr>
                        <p:blipFill>
                          <a:blip r:embed="rId12">
                            <a:extLst>
                              <a:ext uri="{28A0092B-C50C-407E-A947-70E740481C1C}">
                                <a14:useLocalDpi xmlns:a14="http://schemas.microsoft.com/office/drawing/2010/main" val="0"/>
                              </a:ext>
                            </a:extLst>
                          </a:blip>
                          <a:srcRect/>
                          <a:stretch/>
                        </p:blipFill>
                        <p:spPr>
                          <a:xfrm>
                            <a:off x="4606273" y="8356303"/>
                            <a:ext cx="506254" cy="443816"/>
                          </a:xfrm>
                          <a:prstGeom prst="rect">
                            <a:avLst/>
                          </a:prstGeom>
                        </p:spPr>
                      </p:pic>
                      <p:pic>
                        <p:nvPicPr>
                          <p:cNvPr id="201" name="Kuva 200"/>
                          <p:cNvPicPr>
                            <a:picLocks noChangeAspect="1"/>
                          </p:cNvPicPr>
                          <p:nvPr/>
                        </p:nvPicPr>
                        <p:blipFill>
                          <a:blip r:embed="rId13">
                            <a:extLst>
                              <a:ext uri="{28A0092B-C50C-407E-A947-70E740481C1C}">
                                <a14:useLocalDpi xmlns:a14="http://schemas.microsoft.com/office/drawing/2010/main" val="0"/>
                              </a:ext>
                            </a:extLst>
                          </a:blip>
                          <a:srcRect/>
                          <a:stretch/>
                        </p:blipFill>
                        <p:spPr>
                          <a:xfrm>
                            <a:off x="4605284" y="7292159"/>
                            <a:ext cx="506254" cy="443816"/>
                          </a:xfrm>
                          <a:prstGeom prst="rect">
                            <a:avLst/>
                          </a:prstGeom>
                        </p:spPr>
                      </p:pic>
                      <p:cxnSp>
                        <p:nvCxnSpPr>
                          <p:cNvPr id="202" name="Suora yhdysviiva 201"/>
                          <p:cNvCxnSpPr>
                            <a:stCxn id="201" idx="2"/>
                            <a:endCxn id="208" idx="2"/>
                          </p:cNvCxnSpPr>
                          <p:nvPr/>
                        </p:nvCxnSpPr>
                        <p:spPr>
                          <a:xfrm flipH="1">
                            <a:off x="3935875" y="7736238"/>
                            <a:ext cx="922536" cy="8189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Suora yhdysviiva 202"/>
                          <p:cNvCxnSpPr>
                            <a:stCxn id="200" idx="2"/>
                            <a:endCxn id="209" idx="2"/>
                          </p:cNvCxnSpPr>
                          <p:nvPr/>
                        </p:nvCxnSpPr>
                        <p:spPr>
                          <a:xfrm flipH="1">
                            <a:off x="3935875" y="8800382"/>
                            <a:ext cx="923525"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pic>
                    <p:nvPicPr>
                      <p:cNvPr id="171" name="Kuva 170"/>
                      <p:cNvPicPr>
                        <a:picLocks noChangeAspect="1"/>
                      </p:cNvPicPr>
                      <p:nvPr/>
                    </p:nvPicPr>
                    <p:blipFill>
                      <a:blip r:embed="rId14">
                        <a:extLst>
                          <a:ext uri="{28A0092B-C50C-407E-A947-70E740481C1C}">
                            <a14:useLocalDpi xmlns:a14="http://schemas.microsoft.com/office/drawing/2010/main" val="0"/>
                          </a:ext>
                        </a:extLst>
                      </a:blip>
                      <a:srcRect/>
                      <a:stretch/>
                    </p:blipFill>
                    <p:spPr>
                      <a:xfrm rot="10800000">
                        <a:off x="1746000" y="2836944"/>
                        <a:ext cx="507600" cy="141058"/>
                      </a:xfrm>
                      <a:prstGeom prst="rect">
                        <a:avLst/>
                      </a:prstGeom>
                    </p:spPr>
                  </p:pic>
                  <p:pic>
                    <p:nvPicPr>
                      <p:cNvPr id="172" name="Kuva 171"/>
                      <p:cNvPicPr>
                        <a:picLocks noChangeAspect="1"/>
                      </p:cNvPicPr>
                      <p:nvPr/>
                    </p:nvPicPr>
                    <p:blipFill>
                      <a:blip r:embed="rId14">
                        <a:extLst>
                          <a:ext uri="{28A0092B-C50C-407E-A947-70E740481C1C}">
                            <a14:useLocalDpi xmlns:a14="http://schemas.microsoft.com/office/drawing/2010/main" val="0"/>
                          </a:ext>
                        </a:extLst>
                      </a:blip>
                      <a:srcRect/>
                      <a:stretch/>
                    </p:blipFill>
                    <p:spPr>
                      <a:xfrm rot="10800000">
                        <a:off x="4611600" y="2836944"/>
                        <a:ext cx="507600" cy="141058"/>
                      </a:xfrm>
                      <a:prstGeom prst="rect">
                        <a:avLst/>
                      </a:prstGeom>
                    </p:spPr>
                  </p:pic>
                </p:grpSp>
                <p:pic>
                  <p:nvPicPr>
                    <p:cNvPr id="160" name="Picture 134" descr="T:\tie2014\1510014798_Liikenne tietyomaalla\Suunnittelu\Tienrakennustyömaat\Powerpoint\työ\png - värieroteltu\valo-0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56352"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1" name="Picture 134" descr="T:\tie2014\1510014798_Liikenne tietyomaalla\Suunnittelu\Tienrakennustyömaat\Powerpoint\työ\png - värieroteltu\valo-0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87428"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2" name="Picture 134" descr="T:\tie2014\1510014798_Liikenne tietyomaalla\Suunnittelu\Tienrakennustyömaat\Powerpoint\työ\png - värieroteltu\valo-0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16286" y="2396040"/>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9" name="Picture 134" descr="T:\tie2014\1510014798_Liikenne tietyomaalla\Suunnittelu\Tienrakennustyömaat\Powerpoint\työ\png - värieroteltu\valo-0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39748" y="2402499"/>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57" name="Kuva 16"/>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rot="10800000">
                    <a:off x="3174085" y="4004748"/>
                    <a:ext cx="361950"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8" name="Kuva 24"/>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rot="10800000">
                    <a:off x="2966937" y="4006367"/>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cxnSp>
          <p:nvCxnSpPr>
            <p:cNvPr id="147" name="Suora yhdysviiva 146"/>
            <p:cNvCxnSpPr/>
            <p:nvPr/>
          </p:nvCxnSpPr>
          <p:spPr>
            <a:xfrm flipH="1">
              <a:off x="4940504" y="1768423"/>
              <a:ext cx="297185" cy="6211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Suora yhdysviiva 147"/>
            <p:cNvCxnSpPr/>
            <p:nvPr/>
          </p:nvCxnSpPr>
          <p:spPr>
            <a:xfrm flipH="1">
              <a:off x="1520533" y="1762645"/>
              <a:ext cx="297185" cy="6211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5" name="Dian numeron paikkamerkki 5"/>
          <p:cNvSpPr txBox="1">
            <a:spLocks/>
          </p:cNvSpPr>
          <p:nvPr/>
        </p:nvSpPr>
        <p:spPr>
          <a:xfrm>
            <a:off x="2538285" y="9282163"/>
            <a:ext cx="1800000" cy="527403"/>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fi-FI" sz="1100" dirty="0"/>
              <a:t>2.5</a:t>
            </a:r>
          </a:p>
        </p:txBody>
      </p:sp>
      <p:sp>
        <p:nvSpPr>
          <p:cNvPr id="127" name="Suorakulmio 126">
            <a:extLst>
              <a:ext uri="{FF2B5EF4-FFF2-40B4-BE49-F238E27FC236}">
                <a16:creationId xmlns:a16="http://schemas.microsoft.com/office/drawing/2014/main" id="{6A1643FB-A429-44CB-8D0E-4DBFFBF1DCC9}"/>
              </a:ext>
            </a:extLst>
          </p:cNvPr>
          <p:cNvSpPr/>
          <p:nvPr/>
        </p:nvSpPr>
        <p:spPr>
          <a:xfrm>
            <a:off x="1070985" y="5533755"/>
            <a:ext cx="1689623" cy="5847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spcBef>
                <a:spcPct val="0"/>
              </a:spcBef>
            </a:pPr>
            <a:r>
              <a:rPr lang="fi-FI" altLang="fi-FI" sz="800" dirty="0">
                <a:solidFill>
                  <a:srgbClr val="000000"/>
                </a:solidFill>
                <a:latin typeface="Arial" panose="020B0604020202020204" pitchFamily="34" charset="0"/>
                <a:cs typeface="Arial" panose="020B0604020202020204" pitchFamily="34" charset="0"/>
              </a:rPr>
              <a:t>Liikkuvassa työssä käytetään aina hinattavaa varoituslaitetta tai työajoneuvon perään kiinnitettyä vastaavaa sulkuaitaa. </a:t>
            </a:r>
          </a:p>
        </p:txBody>
      </p:sp>
      <p:sp>
        <p:nvSpPr>
          <p:cNvPr id="3" name="Suorakulmio 244">
            <a:extLst>
              <a:ext uri="{FF2B5EF4-FFF2-40B4-BE49-F238E27FC236}">
                <a16:creationId xmlns:a16="http://schemas.microsoft.com/office/drawing/2014/main" id="{BE2EA7F4-11E9-712D-4848-5099BC4AD050}"/>
              </a:ext>
            </a:extLst>
          </p:cNvPr>
          <p:cNvSpPr>
            <a:spLocks noChangeArrowheads="1"/>
          </p:cNvSpPr>
          <p:nvPr/>
        </p:nvSpPr>
        <p:spPr bwMode="auto">
          <a:xfrm>
            <a:off x="4676064" y="4810436"/>
            <a:ext cx="1272936" cy="33855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spcBef>
                <a:spcPct val="0"/>
              </a:spcBef>
            </a:pPr>
            <a:r>
              <a:rPr lang="fi-FI" altLang="fi-FI" sz="800" dirty="0">
                <a:solidFill>
                  <a:srgbClr val="000000"/>
                </a:solidFill>
                <a:latin typeface="Arial" panose="020B0604020202020204" pitchFamily="34" charset="0"/>
                <a:cs typeface="Arial" panose="020B0604020202020204" pitchFamily="34" charset="0"/>
              </a:rPr>
              <a:t>Rajoitetun alueen </a:t>
            </a:r>
            <a:br>
              <a:rPr lang="fi-FI" altLang="fi-FI" sz="800" dirty="0">
                <a:solidFill>
                  <a:srgbClr val="000000"/>
                </a:solidFill>
                <a:latin typeface="Arial" panose="020B0604020202020204" pitchFamily="34" charset="0"/>
                <a:cs typeface="Arial" panose="020B0604020202020204" pitchFamily="34" charset="0"/>
              </a:rPr>
            </a:br>
            <a:r>
              <a:rPr lang="fi-FI" altLang="fi-FI" sz="800" dirty="0">
                <a:solidFill>
                  <a:srgbClr val="000000"/>
                </a:solidFill>
                <a:latin typeface="Arial" panose="020B0604020202020204" pitchFamily="34" charset="0"/>
                <a:cs typeface="Arial" panose="020B0604020202020204" pitchFamily="34" charset="0"/>
              </a:rPr>
              <a:t>pituus enintään 1,5 km.</a:t>
            </a:r>
          </a:p>
        </p:txBody>
      </p:sp>
      <p:sp>
        <p:nvSpPr>
          <p:cNvPr id="19" name="Text Box 3">
            <a:extLst>
              <a:ext uri="{FF2B5EF4-FFF2-40B4-BE49-F238E27FC236}">
                <a16:creationId xmlns:a16="http://schemas.microsoft.com/office/drawing/2014/main" id="{E0B87ECF-CF6C-25D0-057A-9586AFD55BD2}"/>
              </a:ext>
            </a:extLst>
          </p:cNvPr>
          <p:cNvSpPr txBox="1">
            <a:spLocks noChangeArrowheads="1"/>
          </p:cNvSpPr>
          <p:nvPr/>
        </p:nvSpPr>
        <p:spPr bwMode="auto">
          <a:xfrm>
            <a:off x="621000" y="239134"/>
            <a:ext cx="6745391" cy="907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1400" b="1" dirty="0">
                <a:latin typeface="Arial" panose="020B0604020202020204" pitchFamily="34" charset="0"/>
                <a:cs typeface="Arial" panose="020B0604020202020204" pitchFamily="34" charset="0"/>
              </a:rPr>
              <a:t>LIIKENTEENOHJAUSSUUNNITELMA</a:t>
            </a:r>
          </a:p>
          <a:p>
            <a:pPr>
              <a:spcBef>
                <a:spcPct val="0"/>
              </a:spcBef>
              <a:buNone/>
            </a:pPr>
            <a:r>
              <a:rPr lang="fi-FI" altLang="fi-FI" sz="1300" dirty="0">
                <a:latin typeface="Arial" panose="020B0604020202020204" pitchFamily="34" charset="0"/>
                <a:cs typeface="Arial" panose="020B0604020202020204" pitchFamily="34" charset="0"/>
              </a:rPr>
              <a:t>Liikkuva työ ajoradalla, liikenteen pysäyttäminen.</a:t>
            </a:r>
          </a:p>
          <a:p>
            <a:pPr>
              <a:spcBef>
                <a:spcPct val="0"/>
              </a:spcBef>
              <a:buNone/>
            </a:pPr>
            <a:br>
              <a:rPr lang="fi-FI" altLang="fi-FI" sz="1300" dirty="0">
                <a:latin typeface="Arial" panose="020B0604020202020204" pitchFamily="34" charset="0"/>
                <a:cs typeface="Arial" panose="020B0604020202020204" pitchFamily="34" charset="0"/>
              </a:rPr>
            </a:br>
            <a:r>
              <a:rPr lang="fi-FI" altLang="fi-FI" sz="1300" dirty="0">
                <a:latin typeface="Arial" panose="020B0604020202020204" pitchFamily="34" charset="0"/>
                <a:cs typeface="Arial" panose="020B0604020202020204" pitchFamily="34" charset="0"/>
              </a:rPr>
              <a:t>Tiekohtainen nopeusrajoitus enintään 50 km/h.</a:t>
            </a:r>
          </a:p>
        </p:txBody>
      </p:sp>
    </p:spTree>
    <p:extLst>
      <p:ext uri="{BB962C8B-B14F-4D97-AF65-F5344CB8AC3E}">
        <p14:creationId xmlns:p14="http://schemas.microsoft.com/office/powerpoint/2010/main" val="4063305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r="-1000"/>
          </a:stretch>
        </a:blipFill>
        <a:effectLst/>
      </p:bgPr>
    </p:bg>
    <p:spTree>
      <p:nvGrpSpPr>
        <p:cNvPr id="1" name=""/>
        <p:cNvGrpSpPr/>
        <p:nvPr/>
      </p:nvGrpSpPr>
      <p:grpSpPr>
        <a:xfrm>
          <a:off x="0" y="0"/>
          <a:ext cx="0" cy="0"/>
          <a:chOff x="0" y="0"/>
          <a:chExt cx="0" cy="0"/>
        </a:xfrm>
      </p:grpSpPr>
      <p:sp>
        <p:nvSpPr>
          <p:cNvPr id="211" name="Suorakulmio 244"/>
          <p:cNvSpPr>
            <a:spLocks noChangeArrowheads="1"/>
          </p:cNvSpPr>
          <p:nvPr/>
        </p:nvSpPr>
        <p:spPr bwMode="auto">
          <a:xfrm>
            <a:off x="3388809" y="4811716"/>
            <a:ext cx="1795000" cy="2308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900" b="1" dirty="0">
                <a:solidFill>
                  <a:srgbClr val="000000"/>
                </a:solidFill>
                <a:latin typeface="Arial" panose="020B0604020202020204" pitchFamily="34" charset="0"/>
                <a:cs typeface="Arial" panose="020B0604020202020204" pitchFamily="34" charset="0"/>
              </a:rPr>
              <a:t>Työalue</a:t>
            </a:r>
          </a:p>
        </p:txBody>
      </p:sp>
      <p:grpSp>
        <p:nvGrpSpPr>
          <p:cNvPr id="4" name="Ryhmä 3"/>
          <p:cNvGrpSpPr/>
          <p:nvPr/>
        </p:nvGrpSpPr>
        <p:grpSpPr>
          <a:xfrm>
            <a:off x="803431" y="1443832"/>
            <a:ext cx="5338204" cy="2477955"/>
            <a:chOff x="803431" y="1443832"/>
            <a:chExt cx="5338204" cy="2477955"/>
          </a:xfrm>
        </p:grpSpPr>
        <p:pic>
          <p:nvPicPr>
            <p:cNvPr id="115" name="Kuva 2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3723226" y="1751089"/>
              <a:ext cx="142025"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6"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3003533" y="1758697"/>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33" name="Ryhmä 632"/>
            <p:cNvGrpSpPr/>
            <p:nvPr/>
          </p:nvGrpSpPr>
          <p:grpSpPr>
            <a:xfrm rot="10800000">
              <a:off x="803431" y="1443832"/>
              <a:ext cx="5338204" cy="2477955"/>
              <a:chOff x="725872" y="6893892"/>
              <a:chExt cx="5338204" cy="2477955"/>
            </a:xfrm>
          </p:grpSpPr>
          <p:cxnSp>
            <p:nvCxnSpPr>
              <p:cNvPr id="634" name="Suora yhdysviiva 633"/>
              <p:cNvCxnSpPr>
                <a:stCxn id="701" idx="2"/>
                <a:endCxn id="656" idx="3"/>
              </p:cNvCxnSpPr>
              <p:nvPr/>
            </p:nvCxnSpPr>
            <p:spPr>
              <a:xfrm flipH="1">
                <a:off x="2746181" y="7826240"/>
                <a:ext cx="197695" cy="162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37" name="Ryhmä 636"/>
              <p:cNvGrpSpPr/>
              <p:nvPr/>
            </p:nvGrpSpPr>
            <p:grpSpPr>
              <a:xfrm rot="10800000">
                <a:off x="4535989" y="8620024"/>
                <a:ext cx="463349" cy="751823"/>
                <a:chOff x="1717108" y="1853508"/>
                <a:chExt cx="506254" cy="821441"/>
              </a:xfrm>
            </p:grpSpPr>
            <p:pic>
              <p:nvPicPr>
                <p:cNvPr id="706" name="Kuva 705"/>
                <p:cNvPicPr>
                  <a:picLocks noChangeAspect="1"/>
                </p:cNvPicPr>
                <p:nvPr/>
              </p:nvPicPr>
              <p:blipFill>
                <a:blip r:embed="rId5">
                  <a:extLst>
                    <a:ext uri="{28A0092B-C50C-407E-A947-70E740481C1C}">
                      <a14:useLocalDpi xmlns:a14="http://schemas.microsoft.com/office/drawing/2010/main" val="0"/>
                    </a:ext>
                  </a:extLst>
                </a:blip>
                <a:srcRect/>
                <a:stretch/>
              </p:blipFill>
              <p:spPr>
                <a:xfrm rot="10800000">
                  <a:off x="1785791" y="1853508"/>
                  <a:ext cx="360045" cy="360045"/>
                </a:xfrm>
                <a:prstGeom prst="rect">
                  <a:avLst/>
                </a:prstGeom>
              </p:spPr>
            </p:pic>
            <p:pic>
              <p:nvPicPr>
                <p:cNvPr id="707" name="Kuva 706"/>
                <p:cNvPicPr>
                  <a:picLocks noChangeAspect="1"/>
                </p:cNvPicPr>
                <p:nvPr/>
              </p:nvPicPr>
              <p:blipFill>
                <a:blip r:embed="rId6">
                  <a:extLst>
                    <a:ext uri="{28A0092B-C50C-407E-A947-70E740481C1C}">
                      <a14:useLocalDpi xmlns:a14="http://schemas.microsoft.com/office/drawing/2010/main" val="0"/>
                    </a:ext>
                  </a:extLst>
                </a:blip>
                <a:srcRect/>
                <a:stretch/>
              </p:blipFill>
              <p:spPr>
                <a:xfrm rot="10800000">
                  <a:off x="1717108" y="2231133"/>
                  <a:ext cx="506254" cy="443816"/>
                </a:xfrm>
                <a:prstGeom prst="rect">
                  <a:avLst/>
                </a:prstGeom>
              </p:spPr>
            </p:pic>
          </p:grpSp>
          <p:pic>
            <p:nvPicPr>
              <p:cNvPr id="638" name="Kuva 637"/>
              <p:cNvPicPr>
                <a:picLocks noChangeAspect="1"/>
              </p:cNvPicPr>
              <p:nvPr/>
            </p:nvPicPr>
            <p:blipFill>
              <a:blip r:embed="rId7">
                <a:extLst>
                  <a:ext uri="{28A0092B-C50C-407E-A947-70E740481C1C}">
                    <a14:useLocalDpi xmlns:a14="http://schemas.microsoft.com/office/drawing/2010/main" val="0"/>
                  </a:ext>
                </a:extLst>
              </a:blip>
              <a:srcRect/>
              <a:stretch/>
            </p:blipFill>
            <p:spPr>
              <a:xfrm>
                <a:off x="4113409" y="7663321"/>
                <a:ext cx="329095" cy="329095"/>
              </a:xfrm>
              <a:prstGeom prst="rect">
                <a:avLst/>
              </a:prstGeom>
            </p:spPr>
          </p:pic>
          <p:cxnSp>
            <p:nvCxnSpPr>
              <p:cNvPr id="642" name="Suora yhdysviiva 641"/>
              <p:cNvCxnSpPr/>
              <p:nvPr/>
            </p:nvCxnSpPr>
            <p:spPr>
              <a:xfrm rot="10800000">
                <a:off x="4740714" y="8070391"/>
                <a:ext cx="0" cy="0"/>
              </a:xfrm>
              <a:prstGeom prst="line">
                <a:avLst/>
              </a:prstGeom>
            </p:spPr>
            <p:style>
              <a:lnRef idx="1">
                <a:schemeClr val="accent1"/>
              </a:lnRef>
              <a:fillRef idx="0">
                <a:schemeClr val="accent1"/>
              </a:fillRef>
              <a:effectRef idx="0">
                <a:schemeClr val="accent1"/>
              </a:effectRef>
              <a:fontRef idx="minor">
                <a:schemeClr val="tx1"/>
              </a:fontRef>
            </p:style>
          </p:cxnSp>
          <p:pic>
            <p:nvPicPr>
              <p:cNvPr id="643"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84870" y="8444513"/>
                <a:ext cx="168545" cy="165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44" name="Ryhmä 643"/>
              <p:cNvGrpSpPr/>
              <p:nvPr/>
            </p:nvGrpSpPr>
            <p:grpSpPr>
              <a:xfrm rot="10800000">
                <a:off x="725872" y="6893892"/>
                <a:ext cx="5338204" cy="2471274"/>
                <a:chOff x="553778" y="1860807"/>
                <a:chExt cx="5832511" cy="2700111"/>
              </a:xfrm>
            </p:grpSpPr>
            <p:grpSp>
              <p:nvGrpSpPr>
                <p:cNvPr id="648" name="Ryhmä 647"/>
                <p:cNvGrpSpPr/>
                <p:nvPr/>
              </p:nvGrpSpPr>
              <p:grpSpPr>
                <a:xfrm>
                  <a:off x="2858274" y="2192624"/>
                  <a:ext cx="1149873" cy="1827443"/>
                  <a:chOff x="2858274" y="2192624"/>
                  <a:chExt cx="1149873" cy="1827443"/>
                </a:xfrm>
              </p:grpSpPr>
              <p:pic>
                <p:nvPicPr>
                  <p:cNvPr id="695"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917155" y="3954979"/>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7"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rot="10800000">
                    <a:off x="2858274" y="3542233"/>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9"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rot="10800000">
                    <a:off x="2858274" y="2194614"/>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1"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rot="10800000">
                    <a:off x="3917660" y="3542235"/>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3"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rot="10800000">
                    <a:off x="3913073" y="2192624"/>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49" name="Ryhmä 648"/>
                <p:cNvGrpSpPr/>
                <p:nvPr/>
              </p:nvGrpSpPr>
              <p:grpSpPr>
                <a:xfrm rot="10800000">
                  <a:off x="3958316" y="2192624"/>
                  <a:ext cx="947648" cy="1827443"/>
                  <a:chOff x="1951443" y="6692624"/>
                  <a:chExt cx="947648" cy="1827443"/>
                </a:xfrm>
              </p:grpSpPr>
              <p:cxnSp>
                <p:nvCxnSpPr>
                  <p:cNvPr id="691" name="Suora yhdysviiva 690"/>
                  <p:cNvCxnSpPr>
                    <a:stCxn id="695" idx="2"/>
                    <a:endCxn id="657" idx="1"/>
                  </p:cNvCxnSpPr>
                  <p:nvPr/>
                </p:nvCxnSpPr>
                <p:spPr>
                  <a:xfrm rot="10800000" flipV="1">
                    <a:off x="2678502" y="6692624"/>
                    <a:ext cx="216506" cy="134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4" name="Suora yhdysviiva 693"/>
                  <p:cNvCxnSpPr>
                    <a:stCxn id="703" idx="2"/>
                    <a:endCxn id="666" idx="2"/>
                  </p:cNvCxnSpPr>
                  <p:nvPr/>
                </p:nvCxnSpPr>
                <p:spPr>
                  <a:xfrm rot="10800000">
                    <a:off x="1951443" y="8474521"/>
                    <a:ext cx="947648" cy="4554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50" name="Ryhmä 649"/>
                <p:cNvGrpSpPr/>
                <p:nvPr/>
              </p:nvGrpSpPr>
              <p:grpSpPr>
                <a:xfrm>
                  <a:off x="1970235" y="2194613"/>
                  <a:ext cx="933282" cy="1347620"/>
                  <a:chOff x="1970235" y="2194613"/>
                  <a:chExt cx="933282" cy="1347620"/>
                </a:xfrm>
              </p:grpSpPr>
              <p:cxnSp>
                <p:nvCxnSpPr>
                  <p:cNvPr id="689" name="Suora yhdysviiva 688"/>
                  <p:cNvCxnSpPr>
                    <a:stCxn id="638" idx="1"/>
                    <a:endCxn id="697" idx="2"/>
                  </p:cNvCxnSpPr>
                  <p:nvPr/>
                </p:nvCxnSpPr>
                <p:spPr>
                  <a:xfrm rot="10800000" flipH="1" flipV="1">
                    <a:off x="2685548" y="3540455"/>
                    <a:ext cx="217969" cy="177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0" name="Suora yhdysviiva 689"/>
                  <p:cNvCxnSpPr>
                    <a:stCxn id="707" idx="2"/>
                    <a:endCxn id="699" idx="2"/>
                  </p:cNvCxnSpPr>
                  <p:nvPr/>
                </p:nvCxnSpPr>
                <p:spPr>
                  <a:xfrm flipV="1">
                    <a:off x="1970235" y="2194613"/>
                    <a:ext cx="933282" cy="3625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51" name="Ryhmä 650"/>
                <p:cNvGrpSpPr/>
                <p:nvPr/>
              </p:nvGrpSpPr>
              <p:grpSpPr>
                <a:xfrm>
                  <a:off x="553778" y="2110001"/>
                  <a:ext cx="5832511" cy="2450917"/>
                  <a:chOff x="553778" y="2110001"/>
                  <a:chExt cx="5832511" cy="2450917"/>
                </a:xfrm>
              </p:grpSpPr>
              <p:grpSp>
                <p:nvGrpSpPr>
                  <p:cNvPr id="669" name="Ryhmä 668"/>
                  <p:cNvGrpSpPr/>
                  <p:nvPr/>
                </p:nvGrpSpPr>
                <p:grpSpPr>
                  <a:xfrm rot="10800000">
                    <a:off x="553778" y="2110001"/>
                    <a:ext cx="680718" cy="2450917"/>
                    <a:chOff x="3478577" y="6303884"/>
                    <a:chExt cx="680718" cy="2450917"/>
                  </a:xfrm>
                </p:grpSpPr>
                <p:cxnSp>
                  <p:nvCxnSpPr>
                    <p:cNvPr id="676" name="Suora yhdysviiva 675"/>
                    <p:cNvCxnSpPr/>
                    <p:nvPr/>
                  </p:nvCxnSpPr>
                  <p:spPr>
                    <a:xfrm flipV="1">
                      <a:off x="3551193" y="6395478"/>
                      <a:ext cx="3083" cy="227525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7" name="Suora yhdysviiva 676"/>
                    <p:cNvCxnSpPr/>
                    <p:nvPr/>
                  </p:nvCxnSpPr>
                  <p:spPr>
                    <a:xfrm rot="10800000">
                      <a:off x="3481010" y="639796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9" name="Suora yhdysviiva 678"/>
                    <p:cNvCxnSpPr/>
                    <p:nvPr/>
                  </p:nvCxnSpPr>
                  <p:spPr>
                    <a:xfrm rot="10800000">
                      <a:off x="3478577" y="7321137"/>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1" name="Suora yhdysviiva 680"/>
                    <p:cNvCxnSpPr/>
                    <p:nvPr/>
                  </p:nvCxnSpPr>
                  <p:spPr>
                    <a:xfrm rot="10800000">
                      <a:off x="3483515" y="8672897"/>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82" name="Tekstiruutu 681"/>
                    <p:cNvSpPr txBox="1"/>
                    <p:nvPr/>
                  </p:nvSpPr>
                  <p:spPr>
                    <a:xfrm>
                      <a:off x="3650981" y="7243307"/>
                      <a:ext cx="402578" cy="16813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sp>
                  <p:nvSpPr>
                    <p:cNvPr id="684" name="Tekstiruutu 683"/>
                    <p:cNvSpPr txBox="1"/>
                    <p:nvPr/>
                  </p:nvSpPr>
                  <p:spPr>
                    <a:xfrm>
                      <a:off x="3656914" y="8586663"/>
                      <a:ext cx="502381" cy="16813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500 m</a:t>
                      </a:r>
                    </a:p>
                  </p:txBody>
                </p:sp>
                <p:sp>
                  <p:nvSpPr>
                    <p:cNvPr id="686" name="Tekstiruutu 685"/>
                    <p:cNvSpPr txBox="1"/>
                    <p:nvPr/>
                  </p:nvSpPr>
                  <p:spPr>
                    <a:xfrm>
                      <a:off x="3654412" y="6303884"/>
                      <a:ext cx="251988" cy="16813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nvGrpSpPr>
                  <p:cNvPr id="670" name="Ryhmä 669"/>
                  <p:cNvGrpSpPr/>
                  <p:nvPr/>
                </p:nvGrpSpPr>
                <p:grpSpPr>
                  <a:xfrm>
                    <a:off x="5630914" y="3946817"/>
                    <a:ext cx="755375" cy="592764"/>
                    <a:chOff x="3470915" y="6230496"/>
                    <a:chExt cx="755375" cy="592764"/>
                  </a:xfrm>
                </p:grpSpPr>
                <p:cxnSp>
                  <p:nvCxnSpPr>
                    <p:cNvPr id="671" name="Suora yhdysviiva 670"/>
                    <p:cNvCxnSpPr/>
                    <p:nvPr/>
                  </p:nvCxnSpPr>
                  <p:spPr>
                    <a:xfrm flipV="1">
                      <a:off x="3540035" y="6293657"/>
                      <a:ext cx="4189" cy="45543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2" name="Suora yhdysviiva 671"/>
                    <p:cNvCxnSpPr/>
                    <p:nvPr/>
                  </p:nvCxnSpPr>
                  <p:spPr>
                    <a:xfrm rot="10800000">
                      <a:off x="3475307" y="6295822"/>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73" name="Tekstiruutu 672"/>
                    <p:cNvSpPr txBox="1"/>
                    <p:nvPr/>
                  </p:nvSpPr>
                  <p:spPr>
                    <a:xfrm>
                      <a:off x="3635269" y="6230496"/>
                      <a:ext cx="591021" cy="1619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cxnSp>
                  <p:nvCxnSpPr>
                    <p:cNvPr id="674" name="Suora yhdysviiva 673"/>
                    <p:cNvCxnSpPr/>
                    <p:nvPr/>
                  </p:nvCxnSpPr>
                  <p:spPr>
                    <a:xfrm rot="10800000">
                      <a:off x="3470915" y="6748385"/>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75" name="Tekstiruutu 674"/>
                    <p:cNvSpPr txBox="1"/>
                    <p:nvPr/>
                  </p:nvSpPr>
                  <p:spPr>
                    <a:xfrm>
                      <a:off x="3638387" y="6669372"/>
                      <a:ext cx="36108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cxnSp>
              <p:nvCxnSpPr>
                <p:cNvPr id="652" name="Suora yhdysviiva 651"/>
                <p:cNvCxnSpPr>
                  <a:cxnSpLocks/>
                </p:cNvCxnSpPr>
                <p:nvPr/>
              </p:nvCxnSpPr>
              <p:spPr>
                <a:xfrm flipV="1">
                  <a:off x="1229559" y="4464707"/>
                  <a:ext cx="4401354" cy="2132"/>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nvGrpSpPr>
                <p:cNvPr id="655" name="Ryhmä 654"/>
                <p:cNvGrpSpPr/>
                <p:nvPr/>
              </p:nvGrpSpPr>
              <p:grpSpPr>
                <a:xfrm>
                  <a:off x="4179142" y="1860807"/>
                  <a:ext cx="979950" cy="2337940"/>
                  <a:chOff x="4179142" y="1860807"/>
                  <a:chExt cx="979950" cy="2337940"/>
                </a:xfrm>
              </p:grpSpPr>
              <p:pic>
                <p:nvPicPr>
                  <p:cNvPr id="656" name="Kuva 655"/>
                  <p:cNvPicPr>
                    <a:picLocks noChangeAspect="1"/>
                  </p:cNvPicPr>
                  <p:nvPr/>
                </p:nvPicPr>
                <p:blipFill>
                  <a:blip r:embed="rId7">
                    <a:extLst>
                      <a:ext uri="{28A0092B-C50C-407E-A947-70E740481C1C}">
                        <a14:useLocalDpi xmlns:a14="http://schemas.microsoft.com/office/drawing/2010/main" val="0"/>
                      </a:ext>
                    </a:extLst>
                  </a:blip>
                  <a:srcRect/>
                  <a:stretch/>
                </p:blipFill>
                <p:spPr>
                  <a:xfrm rot="10800000">
                    <a:off x="4179380" y="3360672"/>
                    <a:ext cx="359567" cy="359568"/>
                  </a:xfrm>
                  <a:prstGeom prst="rect">
                    <a:avLst/>
                  </a:prstGeom>
                </p:spPr>
              </p:pic>
              <p:pic>
                <p:nvPicPr>
                  <p:cNvPr id="657" name="Kuva 656"/>
                  <p:cNvPicPr>
                    <a:picLocks noChangeAspect="1"/>
                  </p:cNvPicPr>
                  <p:nvPr/>
                </p:nvPicPr>
                <p:blipFill>
                  <a:blip r:embed="rId10">
                    <a:extLst>
                      <a:ext uri="{28A0092B-C50C-407E-A947-70E740481C1C}">
                        <a14:useLocalDpi xmlns:a14="http://schemas.microsoft.com/office/drawing/2010/main" val="0"/>
                      </a:ext>
                    </a:extLst>
                  </a:blip>
                  <a:srcRect/>
                  <a:stretch/>
                </p:blipFill>
                <p:spPr>
                  <a:xfrm>
                    <a:off x="4179142" y="3838702"/>
                    <a:ext cx="360045" cy="360045"/>
                  </a:xfrm>
                  <a:prstGeom prst="rect">
                    <a:avLst/>
                  </a:prstGeom>
                </p:spPr>
              </p:pic>
              <p:grpSp>
                <p:nvGrpSpPr>
                  <p:cNvPr id="658" name="Ryhmä 657"/>
                  <p:cNvGrpSpPr/>
                  <p:nvPr/>
                </p:nvGrpSpPr>
                <p:grpSpPr>
                  <a:xfrm>
                    <a:off x="4652838" y="1860807"/>
                    <a:ext cx="506254" cy="821441"/>
                    <a:chOff x="1781028" y="1860807"/>
                    <a:chExt cx="506254" cy="821441"/>
                  </a:xfrm>
                </p:grpSpPr>
                <p:pic>
                  <p:nvPicPr>
                    <p:cNvPr id="665" name="Kuva 664"/>
                    <p:cNvPicPr>
                      <a:picLocks noChangeAspect="1"/>
                    </p:cNvPicPr>
                    <p:nvPr/>
                  </p:nvPicPr>
                  <p:blipFill>
                    <a:blip r:embed="rId5">
                      <a:extLst>
                        <a:ext uri="{28A0092B-C50C-407E-A947-70E740481C1C}">
                          <a14:useLocalDpi xmlns:a14="http://schemas.microsoft.com/office/drawing/2010/main" val="0"/>
                        </a:ext>
                      </a:extLst>
                    </a:blip>
                    <a:srcRect/>
                    <a:stretch/>
                  </p:blipFill>
                  <p:spPr>
                    <a:xfrm rot="10800000">
                      <a:off x="1849711" y="1860807"/>
                      <a:ext cx="360045" cy="360045"/>
                    </a:xfrm>
                    <a:prstGeom prst="rect">
                      <a:avLst/>
                    </a:prstGeom>
                  </p:spPr>
                </p:pic>
                <p:pic>
                  <p:nvPicPr>
                    <p:cNvPr id="666" name="Kuva 665"/>
                    <p:cNvPicPr>
                      <a:picLocks noChangeAspect="1"/>
                    </p:cNvPicPr>
                    <p:nvPr/>
                  </p:nvPicPr>
                  <p:blipFill>
                    <a:blip r:embed="rId6">
                      <a:extLst>
                        <a:ext uri="{28A0092B-C50C-407E-A947-70E740481C1C}">
                          <a14:useLocalDpi xmlns:a14="http://schemas.microsoft.com/office/drawing/2010/main" val="0"/>
                        </a:ext>
                      </a:extLst>
                    </a:blip>
                    <a:srcRect/>
                    <a:stretch/>
                  </p:blipFill>
                  <p:spPr>
                    <a:xfrm rot="10800000">
                      <a:off x="1781028" y="2238432"/>
                      <a:ext cx="506254" cy="443816"/>
                    </a:xfrm>
                    <a:prstGeom prst="rect">
                      <a:avLst/>
                    </a:prstGeom>
                  </p:spPr>
                </p:pic>
              </p:grpSp>
              <p:pic>
                <p:nvPicPr>
                  <p:cNvPr id="660"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10800000">
                    <a:off x="4808212" y="2700628"/>
                    <a:ext cx="184152" cy="181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grpSp>
      <p:grpSp>
        <p:nvGrpSpPr>
          <p:cNvPr id="325" name="Ryhmä 324"/>
          <p:cNvGrpSpPr/>
          <p:nvPr/>
        </p:nvGrpSpPr>
        <p:grpSpPr>
          <a:xfrm rot="10800000">
            <a:off x="736879" y="6497884"/>
            <a:ext cx="5338204" cy="2477954"/>
            <a:chOff x="803431" y="1443833"/>
            <a:chExt cx="5338204" cy="2477954"/>
          </a:xfrm>
        </p:grpSpPr>
        <p:pic>
          <p:nvPicPr>
            <p:cNvPr id="326" name="Kuva 2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3723226" y="1751089"/>
              <a:ext cx="142025"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3003533" y="1758697"/>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28" name="Ryhmä 327"/>
            <p:cNvGrpSpPr/>
            <p:nvPr/>
          </p:nvGrpSpPr>
          <p:grpSpPr>
            <a:xfrm rot="10800000">
              <a:off x="803431" y="1443833"/>
              <a:ext cx="5338204" cy="2477954"/>
              <a:chOff x="725872" y="6893892"/>
              <a:chExt cx="5338204" cy="2477954"/>
            </a:xfrm>
          </p:grpSpPr>
          <p:cxnSp>
            <p:nvCxnSpPr>
              <p:cNvPr id="329" name="Suora yhdysviiva 328"/>
              <p:cNvCxnSpPr>
                <a:stCxn id="368" idx="2"/>
                <a:endCxn id="341" idx="3"/>
              </p:cNvCxnSpPr>
              <p:nvPr/>
            </p:nvCxnSpPr>
            <p:spPr>
              <a:xfrm flipH="1">
                <a:off x="2746181" y="7826240"/>
                <a:ext cx="197695" cy="162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30" name="Ryhmä 329"/>
              <p:cNvGrpSpPr/>
              <p:nvPr/>
            </p:nvGrpSpPr>
            <p:grpSpPr>
              <a:xfrm rot="10800000">
                <a:off x="4535989" y="8620022"/>
                <a:ext cx="463349" cy="751824"/>
                <a:chOff x="1717108" y="1853508"/>
                <a:chExt cx="506254" cy="821442"/>
              </a:xfrm>
            </p:grpSpPr>
            <p:pic>
              <p:nvPicPr>
                <p:cNvPr id="370" name="Kuva 369"/>
                <p:cNvPicPr>
                  <a:picLocks noChangeAspect="1"/>
                </p:cNvPicPr>
                <p:nvPr/>
              </p:nvPicPr>
              <p:blipFill>
                <a:blip r:embed="rId5">
                  <a:extLst>
                    <a:ext uri="{28A0092B-C50C-407E-A947-70E740481C1C}">
                      <a14:useLocalDpi xmlns:a14="http://schemas.microsoft.com/office/drawing/2010/main" val="0"/>
                    </a:ext>
                  </a:extLst>
                </a:blip>
                <a:srcRect/>
                <a:stretch/>
              </p:blipFill>
              <p:spPr>
                <a:xfrm rot="10800000">
                  <a:off x="1785791" y="1853508"/>
                  <a:ext cx="360045" cy="360045"/>
                </a:xfrm>
                <a:prstGeom prst="rect">
                  <a:avLst/>
                </a:prstGeom>
              </p:spPr>
            </p:pic>
            <p:pic>
              <p:nvPicPr>
                <p:cNvPr id="371" name="Kuva 370"/>
                <p:cNvPicPr>
                  <a:picLocks noChangeAspect="1"/>
                </p:cNvPicPr>
                <p:nvPr/>
              </p:nvPicPr>
              <p:blipFill>
                <a:blip r:embed="rId6">
                  <a:extLst>
                    <a:ext uri="{28A0092B-C50C-407E-A947-70E740481C1C}">
                      <a14:useLocalDpi xmlns:a14="http://schemas.microsoft.com/office/drawing/2010/main" val="0"/>
                    </a:ext>
                  </a:extLst>
                </a:blip>
                <a:srcRect/>
                <a:stretch/>
              </p:blipFill>
              <p:spPr>
                <a:xfrm rot="10800000">
                  <a:off x="1717108" y="2231134"/>
                  <a:ext cx="506254" cy="443816"/>
                </a:xfrm>
                <a:prstGeom prst="rect">
                  <a:avLst/>
                </a:prstGeom>
              </p:spPr>
            </p:pic>
          </p:grpSp>
          <p:pic>
            <p:nvPicPr>
              <p:cNvPr id="331" name="Kuva 330"/>
              <p:cNvPicPr>
                <a:picLocks noChangeAspect="1"/>
              </p:cNvPicPr>
              <p:nvPr/>
            </p:nvPicPr>
            <p:blipFill>
              <a:blip r:embed="rId7">
                <a:extLst>
                  <a:ext uri="{28A0092B-C50C-407E-A947-70E740481C1C}">
                    <a14:useLocalDpi xmlns:a14="http://schemas.microsoft.com/office/drawing/2010/main" val="0"/>
                  </a:ext>
                </a:extLst>
              </a:blip>
              <a:srcRect/>
              <a:stretch/>
            </p:blipFill>
            <p:spPr>
              <a:xfrm>
                <a:off x="4113409" y="7663321"/>
                <a:ext cx="329095" cy="329095"/>
              </a:xfrm>
              <a:prstGeom prst="rect">
                <a:avLst/>
              </a:prstGeom>
            </p:spPr>
          </p:pic>
          <p:cxnSp>
            <p:nvCxnSpPr>
              <p:cNvPr id="332" name="Suora yhdysviiva 331"/>
              <p:cNvCxnSpPr/>
              <p:nvPr/>
            </p:nvCxnSpPr>
            <p:spPr>
              <a:xfrm rot="10800000">
                <a:off x="4740714" y="8070391"/>
                <a:ext cx="0" cy="0"/>
              </a:xfrm>
              <a:prstGeom prst="line">
                <a:avLst/>
              </a:prstGeom>
            </p:spPr>
            <p:style>
              <a:lnRef idx="1">
                <a:schemeClr val="accent1"/>
              </a:lnRef>
              <a:fillRef idx="0">
                <a:schemeClr val="accent1"/>
              </a:fillRef>
              <a:effectRef idx="0">
                <a:schemeClr val="accent1"/>
              </a:effectRef>
              <a:fontRef idx="minor">
                <a:schemeClr val="tx1"/>
              </a:fontRef>
            </p:style>
          </p:cxnSp>
          <p:pic>
            <p:nvPicPr>
              <p:cNvPr id="333"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84870" y="8444513"/>
                <a:ext cx="168545" cy="165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34" name="Ryhmä 333"/>
              <p:cNvGrpSpPr/>
              <p:nvPr/>
            </p:nvGrpSpPr>
            <p:grpSpPr>
              <a:xfrm rot="10800000">
                <a:off x="725872" y="6893892"/>
                <a:ext cx="5338204" cy="2471274"/>
                <a:chOff x="553778" y="1860807"/>
                <a:chExt cx="5832511" cy="2700111"/>
              </a:xfrm>
            </p:grpSpPr>
            <p:grpSp>
              <p:nvGrpSpPr>
                <p:cNvPr id="335" name="Ryhmä 334"/>
                <p:cNvGrpSpPr/>
                <p:nvPr/>
              </p:nvGrpSpPr>
              <p:grpSpPr>
                <a:xfrm>
                  <a:off x="2858274" y="2192624"/>
                  <a:ext cx="1149873" cy="1827443"/>
                  <a:chOff x="2858274" y="2192624"/>
                  <a:chExt cx="1149873" cy="1827443"/>
                </a:xfrm>
              </p:grpSpPr>
              <p:pic>
                <p:nvPicPr>
                  <p:cNvPr id="365"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917155" y="3954979"/>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6"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rot="10800000">
                    <a:off x="2858274" y="3542233"/>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7"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rot="10800000">
                    <a:off x="2858274" y="2194614"/>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rot="10800000">
                    <a:off x="3917660" y="3542235"/>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9"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rot="10800000">
                    <a:off x="3913073" y="2192624"/>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36" name="Ryhmä 335"/>
                <p:cNvGrpSpPr/>
                <p:nvPr/>
              </p:nvGrpSpPr>
              <p:grpSpPr>
                <a:xfrm rot="10800000">
                  <a:off x="3958316" y="2192624"/>
                  <a:ext cx="947648" cy="1827443"/>
                  <a:chOff x="1951443" y="6692624"/>
                  <a:chExt cx="947648" cy="1827443"/>
                </a:xfrm>
              </p:grpSpPr>
              <p:cxnSp>
                <p:nvCxnSpPr>
                  <p:cNvPr id="363" name="Suora yhdysviiva 362"/>
                  <p:cNvCxnSpPr>
                    <a:stCxn id="365" idx="2"/>
                    <a:endCxn id="342" idx="1"/>
                  </p:cNvCxnSpPr>
                  <p:nvPr/>
                </p:nvCxnSpPr>
                <p:spPr>
                  <a:xfrm rot="10800000" flipV="1">
                    <a:off x="2678502" y="6692624"/>
                    <a:ext cx="216506" cy="134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4" name="Suora yhdysviiva 363"/>
                  <p:cNvCxnSpPr>
                    <a:stCxn id="369" idx="2"/>
                    <a:endCxn id="346" idx="2"/>
                  </p:cNvCxnSpPr>
                  <p:nvPr/>
                </p:nvCxnSpPr>
                <p:spPr>
                  <a:xfrm rot="10800000">
                    <a:off x="1951443" y="8474521"/>
                    <a:ext cx="947648" cy="4554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37" name="Ryhmä 336"/>
                <p:cNvGrpSpPr/>
                <p:nvPr/>
              </p:nvGrpSpPr>
              <p:grpSpPr>
                <a:xfrm>
                  <a:off x="1970235" y="2194613"/>
                  <a:ext cx="933282" cy="1347620"/>
                  <a:chOff x="1970235" y="2194613"/>
                  <a:chExt cx="933282" cy="1347620"/>
                </a:xfrm>
              </p:grpSpPr>
              <p:cxnSp>
                <p:nvCxnSpPr>
                  <p:cNvPr id="361" name="Suora yhdysviiva 360"/>
                  <p:cNvCxnSpPr>
                    <a:stCxn id="331" idx="1"/>
                    <a:endCxn id="366" idx="2"/>
                  </p:cNvCxnSpPr>
                  <p:nvPr/>
                </p:nvCxnSpPr>
                <p:spPr>
                  <a:xfrm rot="10800000" flipH="1" flipV="1">
                    <a:off x="2685548" y="3540455"/>
                    <a:ext cx="217969" cy="177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2" name="Suora yhdysviiva 361"/>
                  <p:cNvCxnSpPr>
                    <a:stCxn id="371" idx="2"/>
                    <a:endCxn id="367" idx="2"/>
                  </p:cNvCxnSpPr>
                  <p:nvPr/>
                </p:nvCxnSpPr>
                <p:spPr>
                  <a:xfrm flipV="1">
                    <a:off x="1970235" y="2194613"/>
                    <a:ext cx="933282" cy="3625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38" name="Ryhmä 337"/>
                <p:cNvGrpSpPr/>
                <p:nvPr/>
              </p:nvGrpSpPr>
              <p:grpSpPr>
                <a:xfrm>
                  <a:off x="553778" y="2110001"/>
                  <a:ext cx="5832511" cy="2450917"/>
                  <a:chOff x="553778" y="2110001"/>
                  <a:chExt cx="5832511" cy="2450917"/>
                </a:xfrm>
              </p:grpSpPr>
              <p:grpSp>
                <p:nvGrpSpPr>
                  <p:cNvPr id="347" name="Ryhmä 346"/>
                  <p:cNvGrpSpPr/>
                  <p:nvPr/>
                </p:nvGrpSpPr>
                <p:grpSpPr>
                  <a:xfrm rot="10800000">
                    <a:off x="553778" y="2110001"/>
                    <a:ext cx="680718" cy="2450917"/>
                    <a:chOff x="3478577" y="6303884"/>
                    <a:chExt cx="680718" cy="2450917"/>
                  </a:xfrm>
                </p:grpSpPr>
                <p:cxnSp>
                  <p:nvCxnSpPr>
                    <p:cNvPr id="354" name="Suora yhdysviiva 353"/>
                    <p:cNvCxnSpPr/>
                    <p:nvPr/>
                  </p:nvCxnSpPr>
                  <p:spPr>
                    <a:xfrm flipV="1">
                      <a:off x="3551193" y="6395478"/>
                      <a:ext cx="3083" cy="227525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5" name="Suora yhdysviiva 354"/>
                    <p:cNvCxnSpPr/>
                    <p:nvPr/>
                  </p:nvCxnSpPr>
                  <p:spPr>
                    <a:xfrm rot="10800000">
                      <a:off x="3481010" y="639796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6" name="Suora yhdysviiva 355"/>
                    <p:cNvCxnSpPr/>
                    <p:nvPr/>
                  </p:nvCxnSpPr>
                  <p:spPr>
                    <a:xfrm rot="10800000">
                      <a:off x="3478577" y="7321137"/>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7" name="Suora yhdysviiva 356"/>
                    <p:cNvCxnSpPr/>
                    <p:nvPr/>
                  </p:nvCxnSpPr>
                  <p:spPr>
                    <a:xfrm rot="10800000">
                      <a:off x="3483515" y="8672897"/>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58" name="Tekstiruutu 357"/>
                    <p:cNvSpPr txBox="1"/>
                    <p:nvPr/>
                  </p:nvSpPr>
                  <p:spPr>
                    <a:xfrm>
                      <a:off x="3650981" y="7243307"/>
                      <a:ext cx="402578" cy="16813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sp>
                  <p:nvSpPr>
                    <p:cNvPr id="359" name="Tekstiruutu 358"/>
                    <p:cNvSpPr txBox="1"/>
                    <p:nvPr/>
                  </p:nvSpPr>
                  <p:spPr>
                    <a:xfrm>
                      <a:off x="3656914" y="8586663"/>
                      <a:ext cx="502381" cy="16813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500 m</a:t>
                      </a:r>
                    </a:p>
                  </p:txBody>
                </p:sp>
                <p:sp>
                  <p:nvSpPr>
                    <p:cNvPr id="360" name="Tekstiruutu 359"/>
                    <p:cNvSpPr txBox="1"/>
                    <p:nvPr/>
                  </p:nvSpPr>
                  <p:spPr>
                    <a:xfrm>
                      <a:off x="3654412" y="6303884"/>
                      <a:ext cx="251988" cy="16813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nvGrpSpPr>
                  <p:cNvPr id="348" name="Ryhmä 347"/>
                  <p:cNvGrpSpPr/>
                  <p:nvPr/>
                </p:nvGrpSpPr>
                <p:grpSpPr>
                  <a:xfrm>
                    <a:off x="5630914" y="3946817"/>
                    <a:ext cx="755375" cy="592764"/>
                    <a:chOff x="3470915" y="6230496"/>
                    <a:chExt cx="755375" cy="592764"/>
                  </a:xfrm>
                </p:grpSpPr>
                <p:cxnSp>
                  <p:nvCxnSpPr>
                    <p:cNvPr id="349" name="Suora yhdysviiva 348"/>
                    <p:cNvCxnSpPr/>
                    <p:nvPr/>
                  </p:nvCxnSpPr>
                  <p:spPr>
                    <a:xfrm flipV="1">
                      <a:off x="3540035" y="6293657"/>
                      <a:ext cx="4189" cy="45543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0" name="Suora yhdysviiva 349"/>
                    <p:cNvCxnSpPr/>
                    <p:nvPr/>
                  </p:nvCxnSpPr>
                  <p:spPr>
                    <a:xfrm rot="10800000">
                      <a:off x="3475307" y="6295822"/>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51" name="Tekstiruutu 350"/>
                    <p:cNvSpPr txBox="1"/>
                    <p:nvPr/>
                  </p:nvSpPr>
                  <p:spPr>
                    <a:xfrm>
                      <a:off x="3635269" y="6230496"/>
                      <a:ext cx="591021" cy="1619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cxnSp>
                  <p:nvCxnSpPr>
                    <p:cNvPr id="352" name="Suora yhdysviiva 351"/>
                    <p:cNvCxnSpPr/>
                    <p:nvPr/>
                  </p:nvCxnSpPr>
                  <p:spPr>
                    <a:xfrm rot="10800000">
                      <a:off x="3470915" y="6748385"/>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53" name="Tekstiruutu 352"/>
                    <p:cNvSpPr txBox="1"/>
                    <p:nvPr/>
                  </p:nvSpPr>
                  <p:spPr>
                    <a:xfrm>
                      <a:off x="3638387" y="6669372"/>
                      <a:ext cx="36108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cxnSp>
              <p:nvCxnSpPr>
                <p:cNvPr id="339" name="Suora yhdysviiva 338"/>
                <p:cNvCxnSpPr>
                  <a:cxnSpLocks/>
                </p:cNvCxnSpPr>
                <p:nvPr/>
              </p:nvCxnSpPr>
              <p:spPr>
                <a:xfrm rot="10800000" flipH="1">
                  <a:off x="1236440" y="4466839"/>
                  <a:ext cx="4401354" cy="0"/>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nvGrpSpPr>
                <p:cNvPr id="340" name="Ryhmä 339"/>
                <p:cNvGrpSpPr/>
                <p:nvPr/>
              </p:nvGrpSpPr>
              <p:grpSpPr>
                <a:xfrm>
                  <a:off x="4179142" y="1860807"/>
                  <a:ext cx="979950" cy="2337940"/>
                  <a:chOff x="4179142" y="1860807"/>
                  <a:chExt cx="979950" cy="2337940"/>
                </a:xfrm>
              </p:grpSpPr>
              <p:pic>
                <p:nvPicPr>
                  <p:cNvPr id="341" name="Kuva 340"/>
                  <p:cNvPicPr>
                    <a:picLocks noChangeAspect="1"/>
                  </p:cNvPicPr>
                  <p:nvPr/>
                </p:nvPicPr>
                <p:blipFill>
                  <a:blip r:embed="rId7">
                    <a:extLst>
                      <a:ext uri="{28A0092B-C50C-407E-A947-70E740481C1C}">
                        <a14:useLocalDpi xmlns:a14="http://schemas.microsoft.com/office/drawing/2010/main" val="0"/>
                      </a:ext>
                    </a:extLst>
                  </a:blip>
                  <a:srcRect/>
                  <a:stretch/>
                </p:blipFill>
                <p:spPr>
                  <a:xfrm rot="10800000">
                    <a:off x="4179381" y="3360672"/>
                    <a:ext cx="359567" cy="359568"/>
                  </a:xfrm>
                  <a:prstGeom prst="rect">
                    <a:avLst/>
                  </a:prstGeom>
                </p:spPr>
              </p:pic>
              <p:pic>
                <p:nvPicPr>
                  <p:cNvPr id="342" name="Kuva 341"/>
                  <p:cNvPicPr>
                    <a:picLocks noChangeAspect="1"/>
                  </p:cNvPicPr>
                  <p:nvPr/>
                </p:nvPicPr>
                <p:blipFill>
                  <a:blip r:embed="rId10">
                    <a:extLst>
                      <a:ext uri="{28A0092B-C50C-407E-A947-70E740481C1C}">
                        <a14:useLocalDpi xmlns:a14="http://schemas.microsoft.com/office/drawing/2010/main" val="0"/>
                      </a:ext>
                    </a:extLst>
                  </a:blip>
                  <a:srcRect/>
                  <a:stretch/>
                </p:blipFill>
                <p:spPr>
                  <a:xfrm>
                    <a:off x="4179142" y="3838702"/>
                    <a:ext cx="360045" cy="360045"/>
                  </a:xfrm>
                  <a:prstGeom prst="rect">
                    <a:avLst/>
                  </a:prstGeom>
                </p:spPr>
              </p:pic>
              <p:grpSp>
                <p:nvGrpSpPr>
                  <p:cNvPr id="343" name="Ryhmä 342"/>
                  <p:cNvGrpSpPr/>
                  <p:nvPr/>
                </p:nvGrpSpPr>
                <p:grpSpPr>
                  <a:xfrm>
                    <a:off x="4652838" y="1860807"/>
                    <a:ext cx="506254" cy="821442"/>
                    <a:chOff x="1781028" y="1860807"/>
                    <a:chExt cx="506254" cy="821442"/>
                  </a:xfrm>
                </p:grpSpPr>
                <p:pic>
                  <p:nvPicPr>
                    <p:cNvPr id="345" name="Kuva 344"/>
                    <p:cNvPicPr>
                      <a:picLocks noChangeAspect="1"/>
                    </p:cNvPicPr>
                    <p:nvPr/>
                  </p:nvPicPr>
                  <p:blipFill>
                    <a:blip r:embed="rId5">
                      <a:extLst>
                        <a:ext uri="{28A0092B-C50C-407E-A947-70E740481C1C}">
                          <a14:useLocalDpi xmlns:a14="http://schemas.microsoft.com/office/drawing/2010/main" val="0"/>
                        </a:ext>
                      </a:extLst>
                    </a:blip>
                    <a:srcRect/>
                    <a:stretch/>
                  </p:blipFill>
                  <p:spPr>
                    <a:xfrm rot="10800000">
                      <a:off x="1849711" y="1860807"/>
                      <a:ext cx="360045" cy="360045"/>
                    </a:xfrm>
                    <a:prstGeom prst="rect">
                      <a:avLst/>
                    </a:prstGeom>
                  </p:spPr>
                </p:pic>
                <p:pic>
                  <p:nvPicPr>
                    <p:cNvPr id="346" name="Kuva 345"/>
                    <p:cNvPicPr>
                      <a:picLocks noChangeAspect="1"/>
                    </p:cNvPicPr>
                    <p:nvPr/>
                  </p:nvPicPr>
                  <p:blipFill>
                    <a:blip r:embed="rId6">
                      <a:extLst>
                        <a:ext uri="{28A0092B-C50C-407E-A947-70E740481C1C}">
                          <a14:useLocalDpi xmlns:a14="http://schemas.microsoft.com/office/drawing/2010/main" val="0"/>
                        </a:ext>
                      </a:extLst>
                    </a:blip>
                    <a:srcRect/>
                    <a:stretch/>
                  </p:blipFill>
                  <p:spPr>
                    <a:xfrm rot="10800000">
                      <a:off x="1781028" y="2238433"/>
                      <a:ext cx="506254" cy="443816"/>
                    </a:xfrm>
                    <a:prstGeom prst="rect">
                      <a:avLst/>
                    </a:prstGeom>
                  </p:spPr>
                </p:pic>
              </p:grpSp>
              <p:pic>
                <p:nvPicPr>
                  <p:cNvPr id="344"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10800000">
                    <a:off x="4808212" y="2700628"/>
                    <a:ext cx="184152" cy="181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grpSp>
      <p:sp>
        <p:nvSpPr>
          <p:cNvPr id="127" name="Dian numeron paikkamerkki 5"/>
          <p:cNvSpPr txBox="1">
            <a:spLocks/>
          </p:cNvSpPr>
          <p:nvPr/>
        </p:nvSpPr>
        <p:spPr>
          <a:xfrm>
            <a:off x="2538285" y="9282163"/>
            <a:ext cx="1800000" cy="527403"/>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fi-FI" sz="1100" dirty="0"/>
              <a:t>2.6</a:t>
            </a:r>
          </a:p>
        </p:txBody>
      </p:sp>
      <p:sp>
        <p:nvSpPr>
          <p:cNvPr id="129" name="Suorakulmio 128">
            <a:extLst>
              <a:ext uri="{FF2B5EF4-FFF2-40B4-BE49-F238E27FC236}">
                <a16:creationId xmlns:a16="http://schemas.microsoft.com/office/drawing/2014/main" id="{3E0160D2-BC2B-46A3-9982-74D6A1F03254}"/>
              </a:ext>
            </a:extLst>
          </p:cNvPr>
          <p:cNvSpPr/>
          <p:nvPr/>
        </p:nvSpPr>
        <p:spPr>
          <a:xfrm>
            <a:off x="1070985" y="5533755"/>
            <a:ext cx="1689623" cy="5847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spcBef>
                <a:spcPct val="0"/>
              </a:spcBef>
            </a:pPr>
            <a:r>
              <a:rPr lang="fi-FI" altLang="fi-FI" sz="800" dirty="0">
                <a:solidFill>
                  <a:srgbClr val="000000"/>
                </a:solidFill>
                <a:latin typeface="Arial" panose="020B0604020202020204" pitchFamily="34" charset="0"/>
                <a:cs typeface="Arial" panose="020B0604020202020204" pitchFamily="34" charset="0"/>
              </a:rPr>
              <a:t>Liikkuvassa työssä käytetään aina hinattavaa varoituslaitetta tai työajoneuvon perään kiinnitettyä vastaavaa sulkuaitaa. </a:t>
            </a:r>
          </a:p>
        </p:txBody>
      </p:sp>
      <p:grpSp>
        <p:nvGrpSpPr>
          <p:cNvPr id="6" name="Ryhmä 5"/>
          <p:cNvGrpSpPr>
            <a:grpSpLocks noChangeAspect="1"/>
          </p:cNvGrpSpPr>
          <p:nvPr/>
        </p:nvGrpSpPr>
        <p:grpSpPr>
          <a:xfrm>
            <a:off x="3255494" y="4519964"/>
            <a:ext cx="1795163" cy="1811709"/>
            <a:chOff x="3159437" y="4692443"/>
            <a:chExt cx="1708403" cy="1724149"/>
          </a:xfrm>
        </p:grpSpPr>
        <p:pic>
          <p:nvPicPr>
            <p:cNvPr id="5" name="Kuva 4"/>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122296" y="5502192"/>
              <a:ext cx="745544" cy="914400"/>
            </a:xfrm>
            <a:prstGeom prst="rect">
              <a:avLst/>
            </a:prstGeom>
          </p:spPr>
        </p:pic>
        <p:grpSp>
          <p:nvGrpSpPr>
            <p:cNvPr id="12" name="Ryhmä 11"/>
            <p:cNvGrpSpPr/>
            <p:nvPr/>
          </p:nvGrpSpPr>
          <p:grpSpPr>
            <a:xfrm>
              <a:off x="3159437" y="4692443"/>
              <a:ext cx="1625178" cy="1297114"/>
              <a:chOff x="3159437" y="4692443"/>
              <a:chExt cx="1625178" cy="1297114"/>
            </a:xfrm>
          </p:grpSpPr>
          <p:grpSp>
            <p:nvGrpSpPr>
              <p:cNvPr id="203" name="Ryhmä 173"/>
              <p:cNvGrpSpPr>
                <a:grpSpLocks noChangeAspect="1"/>
              </p:cNvGrpSpPr>
              <p:nvPr/>
            </p:nvGrpSpPr>
            <p:grpSpPr bwMode="auto">
              <a:xfrm>
                <a:off x="3493433" y="5319463"/>
                <a:ext cx="356235" cy="501014"/>
                <a:chOff x="2207620" y="5710128"/>
                <a:chExt cx="297486" cy="417622"/>
              </a:xfrm>
            </p:grpSpPr>
            <p:pic>
              <p:nvPicPr>
                <p:cNvPr id="216" name="Kuva 174"/>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2256466" y="5710128"/>
                  <a:ext cx="206883" cy="375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9"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420000">
                  <a:off x="2207620" y="5765107"/>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8"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420000">
                  <a:off x="2408593" y="5765106"/>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9"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420000">
                  <a:off x="2208037" y="6035764"/>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0"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420000">
                  <a:off x="2411506" y="6035764"/>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41" name="Ryhmä 179"/>
              <p:cNvGrpSpPr>
                <a:grpSpLocks noChangeAspect="1"/>
              </p:cNvGrpSpPr>
              <p:nvPr/>
            </p:nvGrpSpPr>
            <p:grpSpPr bwMode="auto">
              <a:xfrm>
                <a:off x="3553533" y="4692443"/>
                <a:ext cx="249557" cy="451485"/>
                <a:chOff x="2221105" y="5054220"/>
                <a:chExt cx="206883" cy="375761"/>
              </a:xfrm>
            </p:grpSpPr>
            <p:pic>
              <p:nvPicPr>
                <p:cNvPr id="242" name="Kuva 180"/>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2221105" y="5054220"/>
                  <a:ext cx="206883" cy="375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3"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420000">
                  <a:off x="2277745" y="5108140"/>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4" name="Ryhmä 13"/>
              <p:cNvGrpSpPr/>
              <p:nvPr/>
            </p:nvGrpSpPr>
            <p:grpSpPr>
              <a:xfrm>
                <a:off x="3159437" y="4900004"/>
                <a:ext cx="959178" cy="1062646"/>
                <a:chOff x="3310048" y="4928583"/>
                <a:chExt cx="959178" cy="1062646"/>
              </a:xfrm>
            </p:grpSpPr>
            <p:cxnSp>
              <p:nvCxnSpPr>
                <p:cNvPr id="204" name="Suora yhdysviiva 387"/>
                <p:cNvCxnSpPr>
                  <a:cxnSpLocks noChangeShapeType="1"/>
                </p:cNvCxnSpPr>
                <p:nvPr/>
              </p:nvCxnSpPr>
              <p:spPr bwMode="auto">
                <a:xfrm flipH="1">
                  <a:off x="4010617" y="5988230"/>
                  <a:ext cx="258609" cy="2999"/>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grpSp>
              <p:nvGrpSpPr>
                <p:cNvPr id="210" name="Ryhmä 209"/>
                <p:cNvGrpSpPr/>
                <p:nvPr/>
              </p:nvGrpSpPr>
              <p:grpSpPr>
                <a:xfrm>
                  <a:off x="3310048" y="4928583"/>
                  <a:ext cx="415267" cy="200740"/>
                  <a:chOff x="2383884" y="4761519"/>
                  <a:chExt cx="415267" cy="200740"/>
                </a:xfrm>
              </p:grpSpPr>
              <p:cxnSp>
                <p:nvCxnSpPr>
                  <p:cNvPr id="212" name="Suora yhdysviiva 387"/>
                  <p:cNvCxnSpPr>
                    <a:cxnSpLocks noChangeShapeType="1"/>
                  </p:cNvCxnSpPr>
                  <p:nvPr/>
                </p:nvCxnSpPr>
                <p:spPr bwMode="auto">
                  <a:xfrm flipV="1">
                    <a:off x="2537960" y="4907574"/>
                    <a:ext cx="55563"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213" name="Suora yhdysviiva 387"/>
                  <p:cNvCxnSpPr>
                    <a:cxnSpLocks noChangeShapeType="1"/>
                  </p:cNvCxnSpPr>
                  <p:nvPr/>
                </p:nvCxnSpPr>
                <p:spPr bwMode="auto">
                  <a:xfrm>
                    <a:off x="2562601" y="4936606"/>
                    <a:ext cx="208146" cy="265"/>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214" name="Suora yhdysviiva 387"/>
                  <p:cNvCxnSpPr>
                    <a:cxnSpLocks noChangeShapeType="1"/>
                  </p:cNvCxnSpPr>
                  <p:nvPr/>
                </p:nvCxnSpPr>
                <p:spPr bwMode="auto">
                  <a:xfrm flipV="1">
                    <a:off x="2743589" y="4911459"/>
                    <a:ext cx="55562"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sp>
                <p:nvSpPr>
                  <p:cNvPr id="215" name="Suorakulmio 211"/>
                  <p:cNvSpPr>
                    <a:spLocks noChangeArrowheads="1"/>
                  </p:cNvSpPr>
                  <p:nvPr/>
                </p:nvSpPr>
                <p:spPr bwMode="auto">
                  <a:xfrm>
                    <a:off x="2383884" y="4761519"/>
                    <a:ext cx="370680" cy="131806"/>
                  </a:xfrm>
                  <a:prstGeom prst="rect">
                    <a:avLst/>
                  </a:prstGeom>
                  <a:solidFill>
                    <a:schemeClr val="bg1"/>
                  </a:solidFill>
                  <a:ln>
                    <a:noFill/>
                  </a:ln>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900" dirty="0">
                        <a:solidFill>
                          <a:srgbClr val="000000"/>
                        </a:solidFill>
                        <a:latin typeface="Arial" panose="020B0604020202020204" pitchFamily="34" charset="0"/>
                        <a:cs typeface="Arial" panose="020B0604020202020204" pitchFamily="34" charset="0"/>
                      </a:rPr>
                      <a:t>≥ 3,0 m</a:t>
                    </a:r>
                  </a:p>
                </p:txBody>
              </p:sp>
            </p:grpSp>
          </p:grpSp>
          <p:pic>
            <p:nvPicPr>
              <p:cNvPr id="244" name="Picture 24" descr="T:\tie2014\1510014798_Liikenne tietyomaalla\Suunnittelu\Tienrakennustyömaat\Powerpoint\rullat-01.pn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514902" y="5762864"/>
                <a:ext cx="346708" cy="226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45" name="Ryhmä 35933"/>
              <p:cNvGrpSpPr>
                <a:grpSpLocks/>
              </p:cNvGrpSpPr>
              <p:nvPr/>
            </p:nvGrpSpPr>
            <p:grpSpPr bwMode="auto">
              <a:xfrm>
                <a:off x="4178028" y="5396961"/>
                <a:ext cx="606587" cy="118397"/>
                <a:chOff x="2794810" y="4002088"/>
                <a:chExt cx="605427" cy="118397"/>
              </a:xfrm>
            </p:grpSpPr>
            <p:pic>
              <p:nvPicPr>
                <p:cNvPr id="247"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420000">
                  <a:off x="2794810" y="4002088"/>
                  <a:ext cx="120567" cy="118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8"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420000">
                  <a:off x="3279670" y="4002088"/>
                  <a:ext cx="120567" cy="118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grpSp>
        <p:nvGrpSpPr>
          <p:cNvPr id="7" name="Ryhmä 6">
            <a:extLst>
              <a:ext uri="{FF2B5EF4-FFF2-40B4-BE49-F238E27FC236}">
                <a16:creationId xmlns:a16="http://schemas.microsoft.com/office/drawing/2014/main" id="{6EE91D94-704C-BE23-BB51-82B0F5789509}"/>
              </a:ext>
            </a:extLst>
          </p:cNvPr>
          <p:cNvGrpSpPr/>
          <p:nvPr/>
        </p:nvGrpSpPr>
        <p:grpSpPr>
          <a:xfrm>
            <a:off x="3037916" y="5321509"/>
            <a:ext cx="657257" cy="192214"/>
            <a:chOff x="3037916" y="5321509"/>
            <a:chExt cx="657257" cy="192214"/>
          </a:xfrm>
        </p:grpSpPr>
        <p:cxnSp>
          <p:nvCxnSpPr>
            <p:cNvPr id="8" name="Suora yhdysviiva 387">
              <a:extLst>
                <a:ext uri="{FF2B5EF4-FFF2-40B4-BE49-F238E27FC236}">
                  <a16:creationId xmlns:a16="http://schemas.microsoft.com/office/drawing/2014/main" id="{7EABF1C0-9FC5-DD71-5B97-EC636A315316}"/>
                </a:ext>
              </a:extLst>
            </p:cNvPr>
            <p:cNvCxnSpPr>
              <a:cxnSpLocks noChangeShapeType="1"/>
            </p:cNvCxnSpPr>
            <p:nvPr/>
          </p:nvCxnSpPr>
          <p:spPr bwMode="auto">
            <a:xfrm>
              <a:off x="3069000" y="5482805"/>
              <a:ext cx="601810" cy="3249"/>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sp>
          <p:nvSpPr>
            <p:cNvPr id="9" name="Suorakulmio 211">
              <a:extLst>
                <a:ext uri="{FF2B5EF4-FFF2-40B4-BE49-F238E27FC236}">
                  <a16:creationId xmlns:a16="http://schemas.microsoft.com/office/drawing/2014/main" id="{06529979-28F8-018E-AB74-709FEDFF9807}"/>
                </a:ext>
              </a:extLst>
            </p:cNvPr>
            <p:cNvSpPr>
              <a:spLocks noChangeArrowheads="1"/>
            </p:cNvSpPr>
            <p:nvPr/>
          </p:nvSpPr>
          <p:spPr bwMode="auto">
            <a:xfrm>
              <a:off x="3189650" y="5321509"/>
              <a:ext cx="389505" cy="138499"/>
            </a:xfrm>
            <a:prstGeom prst="rect">
              <a:avLst/>
            </a:prstGeom>
            <a:solidFill>
              <a:schemeClr val="bg1"/>
            </a:solidFill>
            <a:ln>
              <a:noFill/>
            </a:ln>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900" dirty="0">
                  <a:solidFill>
                    <a:srgbClr val="000000"/>
                  </a:solidFill>
                  <a:latin typeface="Arial" panose="020B0604020202020204" pitchFamily="34" charset="0"/>
                  <a:cs typeface="Arial" panose="020B0604020202020204" pitchFamily="34" charset="0"/>
                </a:rPr>
                <a:t>≥ 5,5 m</a:t>
              </a:r>
            </a:p>
          </p:txBody>
        </p:sp>
        <p:cxnSp>
          <p:nvCxnSpPr>
            <p:cNvPr id="10" name="Suora yhdysviiva 387">
              <a:extLst>
                <a:ext uri="{FF2B5EF4-FFF2-40B4-BE49-F238E27FC236}">
                  <a16:creationId xmlns:a16="http://schemas.microsoft.com/office/drawing/2014/main" id="{8335F85A-3E17-19AF-B4B1-E8C6BBD7FEAF}"/>
                </a:ext>
              </a:extLst>
            </p:cNvPr>
            <p:cNvCxnSpPr>
              <a:cxnSpLocks noChangeShapeType="1"/>
            </p:cNvCxnSpPr>
            <p:nvPr/>
          </p:nvCxnSpPr>
          <p:spPr bwMode="auto">
            <a:xfrm flipV="1">
              <a:off x="3037916" y="5457000"/>
              <a:ext cx="58385" cy="5338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11" name="Suora yhdysviiva 387">
              <a:extLst>
                <a:ext uri="{FF2B5EF4-FFF2-40B4-BE49-F238E27FC236}">
                  <a16:creationId xmlns:a16="http://schemas.microsoft.com/office/drawing/2014/main" id="{57ACA395-E7EF-D53E-D87D-B3646166E69A}"/>
                </a:ext>
              </a:extLst>
            </p:cNvPr>
            <p:cNvCxnSpPr>
              <a:cxnSpLocks noChangeShapeType="1"/>
            </p:cNvCxnSpPr>
            <p:nvPr/>
          </p:nvCxnSpPr>
          <p:spPr bwMode="auto">
            <a:xfrm flipV="1">
              <a:off x="3636789" y="5460343"/>
              <a:ext cx="58384" cy="5338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grpSp>
      <p:sp>
        <p:nvSpPr>
          <p:cNvPr id="2" name="Suorakulmio 244">
            <a:extLst>
              <a:ext uri="{FF2B5EF4-FFF2-40B4-BE49-F238E27FC236}">
                <a16:creationId xmlns:a16="http://schemas.microsoft.com/office/drawing/2014/main" id="{E5774729-4AD1-66AA-4FED-632685C436AB}"/>
              </a:ext>
            </a:extLst>
          </p:cNvPr>
          <p:cNvSpPr>
            <a:spLocks noChangeArrowheads="1"/>
          </p:cNvSpPr>
          <p:nvPr/>
        </p:nvSpPr>
        <p:spPr bwMode="auto">
          <a:xfrm>
            <a:off x="4676064" y="4810436"/>
            <a:ext cx="1272936" cy="33855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spcBef>
                <a:spcPct val="0"/>
              </a:spcBef>
            </a:pPr>
            <a:r>
              <a:rPr lang="fi-FI" altLang="fi-FI" sz="800" dirty="0">
                <a:solidFill>
                  <a:srgbClr val="000000"/>
                </a:solidFill>
                <a:latin typeface="Arial" panose="020B0604020202020204" pitchFamily="34" charset="0"/>
                <a:cs typeface="Arial" panose="020B0604020202020204" pitchFamily="34" charset="0"/>
              </a:rPr>
              <a:t>Rajoitetun alueen </a:t>
            </a:r>
            <a:br>
              <a:rPr lang="fi-FI" altLang="fi-FI" sz="800" dirty="0">
                <a:solidFill>
                  <a:srgbClr val="000000"/>
                </a:solidFill>
                <a:latin typeface="Arial" panose="020B0604020202020204" pitchFamily="34" charset="0"/>
                <a:cs typeface="Arial" panose="020B0604020202020204" pitchFamily="34" charset="0"/>
              </a:rPr>
            </a:br>
            <a:r>
              <a:rPr lang="fi-FI" altLang="fi-FI" sz="800" dirty="0">
                <a:solidFill>
                  <a:srgbClr val="000000"/>
                </a:solidFill>
                <a:latin typeface="Arial" panose="020B0604020202020204" pitchFamily="34" charset="0"/>
                <a:cs typeface="Arial" panose="020B0604020202020204" pitchFamily="34" charset="0"/>
              </a:rPr>
              <a:t>pituus enintään 1,5 km.</a:t>
            </a:r>
          </a:p>
        </p:txBody>
      </p:sp>
      <p:sp>
        <p:nvSpPr>
          <p:cNvPr id="3" name="Text Box 3">
            <a:extLst>
              <a:ext uri="{FF2B5EF4-FFF2-40B4-BE49-F238E27FC236}">
                <a16:creationId xmlns:a16="http://schemas.microsoft.com/office/drawing/2014/main" id="{4E4B29A1-F0DE-051E-0C70-8162B8AB0FC6}"/>
              </a:ext>
            </a:extLst>
          </p:cNvPr>
          <p:cNvSpPr txBox="1">
            <a:spLocks noChangeArrowheads="1"/>
          </p:cNvSpPr>
          <p:nvPr/>
        </p:nvSpPr>
        <p:spPr bwMode="auto">
          <a:xfrm>
            <a:off x="621000" y="129000"/>
            <a:ext cx="6745391"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1400" b="1" dirty="0">
                <a:latin typeface="Arial" panose="020B0604020202020204" pitchFamily="34" charset="0"/>
                <a:cs typeface="Arial" panose="020B0604020202020204" pitchFamily="34" charset="0"/>
              </a:rPr>
              <a:t>LIIKENTEENOHJAUSSUUNNITELMA</a:t>
            </a:r>
          </a:p>
          <a:p>
            <a:pPr>
              <a:spcBef>
                <a:spcPct val="0"/>
              </a:spcBef>
              <a:buNone/>
            </a:pPr>
            <a:r>
              <a:rPr lang="fi-FI" altLang="fi-FI" sz="1300" dirty="0">
                <a:latin typeface="Arial" panose="020B0604020202020204" pitchFamily="34" charset="0"/>
                <a:cs typeface="Arial" panose="020B0604020202020204" pitchFamily="34" charset="0"/>
              </a:rPr>
              <a:t>Liikkuva työ osittain ajoradalla.</a:t>
            </a:r>
            <a:br>
              <a:rPr lang="fi-FI" altLang="fi-FI" sz="1300" dirty="0">
                <a:latin typeface="Arial" panose="020B0604020202020204" pitchFamily="34" charset="0"/>
                <a:cs typeface="Arial" panose="020B0604020202020204" pitchFamily="34" charset="0"/>
              </a:rPr>
            </a:br>
            <a:r>
              <a:rPr lang="fi-FI" altLang="fi-FI" sz="1300" dirty="0">
                <a:latin typeface="Arial" panose="020B0604020202020204" pitchFamily="34" charset="0"/>
                <a:cs typeface="Arial" panose="020B0604020202020204" pitchFamily="34" charset="0"/>
              </a:rPr>
              <a:t>Käytettävissä olevan TIEN leveys </a:t>
            </a:r>
            <a:r>
              <a:rPr lang="fi-FI" altLang="fi-FI" sz="1300" dirty="0">
                <a:solidFill>
                  <a:srgbClr val="000000"/>
                </a:solidFill>
                <a:latin typeface="Arial" panose="020B0604020202020204" pitchFamily="34" charset="0"/>
                <a:cs typeface="Arial" panose="020B0604020202020204" pitchFamily="34" charset="0"/>
              </a:rPr>
              <a:t>≥ 5,5 metriä</a:t>
            </a:r>
            <a:br>
              <a:rPr lang="fi-FI" altLang="fi-FI" sz="1300" dirty="0">
                <a:solidFill>
                  <a:srgbClr val="000000"/>
                </a:solidFill>
                <a:latin typeface="Arial" panose="020B0604020202020204" pitchFamily="34" charset="0"/>
                <a:cs typeface="Arial" panose="020B0604020202020204" pitchFamily="34" charset="0"/>
              </a:rPr>
            </a:br>
            <a:r>
              <a:rPr lang="fi-FI" altLang="fi-FI" sz="1300" dirty="0">
                <a:solidFill>
                  <a:srgbClr val="000000"/>
                </a:solidFill>
                <a:latin typeface="Arial" panose="020B0604020202020204" pitchFamily="34" charset="0"/>
                <a:cs typeface="Arial" panose="020B0604020202020204" pitchFamily="34" charset="0"/>
              </a:rPr>
              <a:t>TAI käytettävissä oleva AJOKAISTAN leveys ≥ 3,0 metriä.</a:t>
            </a:r>
            <a:endParaRPr lang="fi-FI" altLang="fi-FI" sz="1300" dirty="0">
              <a:latin typeface="Arial" panose="020B0604020202020204" pitchFamily="34" charset="0"/>
              <a:cs typeface="Arial" panose="020B0604020202020204" pitchFamily="34" charset="0"/>
            </a:endParaRPr>
          </a:p>
          <a:p>
            <a:pPr>
              <a:spcBef>
                <a:spcPct val="0"/>
              </a:spcBef>
              <a:buNone/>
            </a:pPr>
            <a:r>
              <a:rPr lang="fi-FI" altLang="fi-FI" sz="1300" dirty="0">
                <a:latin typeface="Arial" panose="020B0604020202020204" pitchFamily="34" charset="0"/>
                <a:cs typeface="Arial" panose="020B0604020202020204" pitchFamily="34" charset="0"/>
              </a:rPr>
              <a:t>Tiekohtainen nopeusrajoitus 100 km/h </a:t>
            </a:r>
            <a:r>
              <a:rPr lang="fi-FI" altLang="fi-FI" sz="1300" dirty="0">
                <a:latin typeface="Arial" panose="020B0604020202020204" pitchFamily="34" charset="0"/>
                <a:cs typeface="Arial" panose="020B0604020202020204" pitchFamily="34" charset="0"/>
                <a:sym typeface="Wingdings" panose="05000000000000000000" pitchFamily="2" charset="2"/>
              </a:rPr>
              <a:t></a:t>
            </a:r>
            <a:r>
              <a:rPr lang="fi-FI" altLang="fi-FI" sz="1300" dirty="0">
                <a:latin typeface="Arial" panose="020B0604020202020204" pitchFamily="34" charset="0"/>
                <a:cs typeface="Arial" panose="020B0604020202020204" pitchFamily="34" charset="0"/>
              </a:rPr>
              <a:t> 50 km/h.</a:t>
            </a:r>
          </a:p>
        </p:txBody>
      </p:sp>
    </p:spTree>
    <p:extLst>
      <p:ext uri="{BB962C8B-B14F-4D97-AF65-F5344CB8AC3E}">
        <p14:creationId xmlns:p14="http://schemas.microsoft.com/office/powerpoint/2010/main" val="1751412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r="-1000"/>
          </a:stretch>
        </a:blipFill>
        <a:effectLst/>
      </p:bgPr>
    </p:bg>
    <p:spTree>
      <p:nvGrpSpPr>
        <p:cNvPr id="1" name=""/>
        <p:cNvGrpSpPr/>
        <p:nvPr/>
      </p:nvGrpSpPr>
      <p:grpSpPr>
        <a:xfrm>
          <a:off x="0" y="0"/>
          <a:ext cx="0" cy="0"/>
          <a:chOff x="0" y="0"/>
          <a:chExt cx="0" cy="0"/>
        </a:xfrm>
      </p:grpSpPr>
      <p:grpSp>
        <p:nvGrpSpPr>
          <p:cNvPr id="7" name="Ryhmä 6"/>
          <p:cNvGrpSpPr/>
          <p:nvPr/>
        </p:nvGrpSpPr>
        <p:grpSpPr>
          <a:xfrm>
            <a:off x="719323" y="6725024"/>
            <a:ext cx="5340973" cy="2500995"/>
            <a:chOff x="719323" y="6725024"/>
            <a:chExt cx="5340973" cy="2500995"/>
          </a:xfrm>
        </p:grpSpPr>
        <p:pic>
          <p:nvPicPr>
            <p:cNvPr id="234" name="Kuva 233"/>
            <p:cNvPicPr>
              <a:picLocks noChangeAspect="1"/>
            </p:cNvPicPr>
            <p:nvPr/>
          </p:nvPicPr>
          <p:blipFill>
            <a:blip r:embed="rId3">
              <a:extLst>
                <a:ext uri="{28A0092B-C50C-407E-A947-70E740481C1C}">
                  <a14:useLocalDpi xmlns:a14="http://schemas.microsoft.com/office/drawing/2010/main" val="0"/>
                </a:ext>
              </a:extLst>
            </a:blip>
            <a:srcRect/>
            <a:stretch/>
          </p:blipFill>
          <p:spPr>
            <a:xfrm rot="10800000">
              <a:off x="1812960" y="7335394"/>
              <a:ext cx="360000" cy="360000"/>
            </a:xfrm>
            <a:prstGeom prst="rect">
              <a:avLst/>
            </a:prstGeom>
          </p:spPr>
        </p:pic>
        <p:grpSp>
          <p:nvGrpSpPr>
            <p:cNvPr id="4" name="Ryhmä 3"/>
            <p:cNvGrpSpPr/>
            <p:nvPr/>
          </p:nvGrpSpPr>
          <p:grpSpPr>
            <a:xfrm>
              <a:off x="719323" y="6725024"/>
              <a:ext cx="5340973" cy="2500995"/>
              <a:chOff x="719323" y="6725024"/>
              <a:chExt cx="5340973" cy="2500995"/>
            </a:xfrm>
          </p:grpSpPr>
          <p:grpSp>
            <p:nvGrpSpPr>
              <p:cNvPr id="167" name="Ryhmä 166"/>
              <p:cNvGrpSpPr/>
              <p:nvPr/>
            </p:nvGrpSpPr>
            <p:grpSpPr>
              <a:xfrm rot="10800000">
                <a:off x="719323" y="6725024"/>
                <a:ext cx="5340973" cy="2500995"/>
                <a:chOff x="791850" y="1561893"/>
                <a:chExt cx="5340973" cy="2500995"/>
              </a:xfrm>
            </p:grpSpPr>
            <p:pic>
              <p:nvPicPr>
                <p:cNvPr id="168" name="Kuva 2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3739294" y="1845621"/>
                  <a:ext cx="142025"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9" name="Kuva 2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984525" y="1845754"/>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2" name="Ryhmä 171"/>
                <p:cNvGrpSpPr/>
                <p:nvPr/>
              </p:nvGrpSpPr>
              <p:grpSpPr>
                <a:xfrm>
                  <a:off x="791850" y="1561893"/>
                  <a:ext cx="5340973" cy="2500995"/>
                  <a:chOff x="791850" y="1561893"/>
                  <a:chExt cx="5340973" cy="2500995"/>
                </a:xfrm>
              </p:grpSpPr>
              <p:grpSp>
                <p:nvGrpSpPr>
                  <p:cNvPr id="185" name="Ryhmä 184"/>
                  <p:cNvGrpSpPr/>
                  <p:nvPr/>
                </p:nvGrpSpPr>
                <p:grpSpPr>
                  <a:xfrm rot="10800000">
                    <a:off x="791850" y="1749297"/>
                    <a:ext cx="550843" cy="2308881"/>
                    <a:chOff x="3357000" y="6320710"/>
                    <a:chExt cx="550843" cy="2308881"/>
                  </a:xfrm>
                </p:grpSpPr>
                <p:cxnSp>
                  <p:nvCxnSpPr>
                    <p:cNvPr id="225" name="Suora yhdysviiva 224"/>
                    <p:cNvCxnSpPr/>
                    <p:nvPr/>
                  </p:nvCxnSpPr>
                  <p:spPr>
                    <a:xfrm flipV="1">
                      <a:off x="3429000" y="6393000"/>
                      <a:ext cx="1266" cy="21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6" name="Suora yhdysviiva 225"/>
                    <p:cNvCxnSpPr/>
                    <p:nvPr/>
                  </p:nvCxnSpPr>
                  <p:spPr>
                    <a:xfrm rot="10800000">
                      <a:off x="3357000" y="6395481"/>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8" name="Suora yhdysviiva 227"/>
                    <p:cNvCxnSpPr/>
                    <p:nvPr/>
                  </p:nvCxnSpPr>
                  <p:spPr>
                    <a:xfrm rot="10800000">
                      <a:off x="3357000" y="855300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29" name="Tekstiruutu 228"/>
                    <p:cNvSpPr txBox="1"/>
                    <p:nvPr/>
                  </p:nvSpPr>
                  <p:spPr>
                    <a:xfrm>
                      <a:off x="3538467" y="6320710"/>
                      <a:ext cx="226924"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231" name="Tekstiruutu 230"/>
                    <p:cNvSpPr txBox="1"/>
                    <p:nvPr/>
                  </p:nvSpPr>
                  <p:spPr>
                    <a:xfrm>
                      <a:off x="3553490" y="8475703"/>
                      <a:ext cx="354353"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grpSp>
              <p:grpSp>
                <p:nvGrpSpPr>
                  <p:cNvPr id="186" name="Ryhmä 185"/>
                  <p:cNvGrpSpPr/>
                  <p:nvPr/>
                </p:nvGrpSpPr>
                <p:grpSpPr>
                  <a:xfrm>
                    <a:off x="5510399" y="2825034"/>
                    <a:ext cx="622424" cy="1237854"/>
                    <a:chOff x="3349652" y="6312090"/>
                    <a:chExt cx="622424" cy="1237854"/>
                  </a:xfrm>
                </p:grpSpPr>
                <p:cxnSp>
                  <p:nvCxnSpPr>
                    <p:cNvPr id="220" name="Suora yhdysviiva 219"/>
                    <p:cNvCxnSpPr/>
                    <p:nvPr/>
                  </p:nvCxnSpPr>
                  <p:spPr>
                    <a:xfrm rot="10800000" flipH="1">
                      <a:off x="3422061" y="6393030"/>
                      <a:ext cx="6442" cy="107997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uora yhdysviiva 220"/>
                    <p:cNvCxnSpPr/>
                    <p:nvPr/>
                  </p:nvCxnSpPr>
                  <p:spPr>
                    <a:xfrm rot="10800000">
                      <a:off x="3350424" y="6391515"/>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uora yhdysviiva 221"/>
                    <p:cNvCxnSpPr/>
                    <p:nvPr/>
                  </p:nvCxnSpPr>
                  <p:spPr>
                    <a:xfrm rot="10800000">
                      <a:off x="3349652" y="7472342"/>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23" name="Tekstiruutu 222"/>
                    <p:cNvSpPr txBox="1"/>
                    <p:nvPr/>
                  </p:nvSpPr>
                  <p:spPr>
                    <a:xfrm>
                      <a:off x="3544046" y="6312090"/>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sp>
                  <p:nvSpPr>
                    <p:cNvPr id="224" name="Tekstiruutu 223"/>
                    <p:cNvSpPr txBox="1"/>
                    <p:nvPr/>
                  </p:nvSpPr>
                  <p:spPr>
                    <a:xfrm>
                      <a:off x="3550621" y="7396056"/>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nvGrpSpPr>
                  <p:cNvPr id="188" name="Ryhmä 187"/>
                  <p:cNvGrpSpPr/>
                  <p:nvPr/>
                </p:nvGrpSpPr>
                <p:grpSpPr>
                  <a:xfrm rot="10800000">
                    <a:off x="1745720" y="1561893"/>
                    <a:ext cx="3369314" cy="1529083"/>
                    <a:chOff x="1743213" y="7648186"/>
                    <a:chExt cx="3369314" cy="1529083"/>
                  </a:xfrm>
                </p:grpSpPr>
                <p:grpSp>
                  <p:nvGrpSpPr>
                    <p:cNvPr id="201" name="Ryhmä 200"/>
                    <p:cNvGrpSpPr/>
                    <p:nvPr/>
                  </p:nvGrpSpPr>
                  <p:grpSpPr>
                    <a:xfrm rot="10800000">
                      <a:off x="2877130" y="7829066"/>
                      <a:ext cx="1103988" cy="1064475"/>
                      <a:chOff x="2883462" y="2085031"/>
                      <a:chExt cx="1103988" cy="1064475"/>
                    </a:xfrm>
                  </p:grpSpPr>
                  <p:pic>
                    <p:nvPicPr>
                      <p:cNvPr id="215"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896078" y="3084418"/>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7"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2883462"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9"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3896963"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02" name="Ryhmä 201"/>
                    <p:cNvGrpSpPr/>
                    <p:nvPr/>
                  </p:nvGrpSpPr>
                  <p:grpSpPr>
                    <a:xfrm>
                      <a:off x="1995556" y="7648186"/>
                      <a:ext cx="927702" cy="1245355"/>
                      <a:chOff x="2001615" y="7306131"/>
                      <a:chExt cx="927702" cy="1245355"/>
                    </a:xfrm>
                  </p:grpSpPr>
                  <p:cxnSp>
                    <p:nvCxnSpPr>
                      <p:cNvPr id="212" name="Suora yhdysviiva 211"/>
                      <p:cNvCxnSpPr>
                        <a:stCxn id="215" idx="2"/>
                      </p:cNvCxnSpPr>
                      <p:nvPr/>
                    </p:nvCxnSpPr>
                    <p:spPr>
                      <a:xfrm rot="10800000">
                        <a:off x="2001615" y="7306131"/>
                        <a:ext cx="927702" cy="18088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4" name="Suora yhdysviiva 213"/>
                      <p:cNvCxnSpPr>
                        <a:stCxn id="219" idx="2"/>
                        <a:endCxn id="210" idx="2"/>
                      </p:cNvCxnSpPr>
                      <p:nvPr/>
                    </p:nvCxnSpPr>
                    <p:spPr>
                      <a:xfrm rot="10800000">
                        <a:off x="2002399" y="8458327"/>
                        <a:ext cx="926034"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03" name="Ryhmä 202"/>
                    <p:cNvGrpSpPr/>
                    <p:nvPr/>
                  </p:nvGrpSpPr>
                  <p:grpSpPr>
                    <a:xfrm rot="10800000">
                      <a:off x="1743213" y="8356303"/>
                      <a:ext cx="506254" cy="820966"/>
                      <a:chOff x="1846813" y="4149886"/>
                      <a:chExt cx="506254" cy="820966"/>
                    </a:xfrm>
                  </p:grpSpPr>
                  <p:pic>
                    <p:nvPicPr>
                      <p:cNvPr id="209" name="Kuva 208"/>
                      <p:cNvPicPr>
                        <a:picLocks noChangeAspect="1"/>
                      </p:cNvPicPr>
                      <p:nvPr/>
                    </p:nvPicPr>
                    <p:blipFill>
                      <a:blip r:embed="rId7">
                        <a:extLst>
                          <a:ext uri="{28A0092B-C50C-407E-A947-70E740481C1C}">
                            <a14:useLocalDpi xmlns:a14="http://schemas.microsoft.com/office/drawing/2010/main" val="0"/>
                          </a:ext>
                        </a:extLst>
                      </a:blip>
                      <a:srcRect/>
                      <a:stretch/>
                    </p:blipFill>
                    <p:spPr>
                      <a:xfrm rot="10800000">
                        <a:off x="1914246" y="4149886"/>
                        <a:ext cx="359569" cy="359569"/>
                      </a:xfrm>
                      <a:prstGeom prst="rect">
                        <a:avLst/>
                      </a:prstGeom>
                    </p:spPr>
                  </p:pic>
                  <p:pic>
                    <p:nvPicPr>
                      <p:cNvPr id="210" name="Kuva 209"/>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1846813" y="4527036"/>
                        <a:ext cx="506254" cy="443816"/>
                      </a:xfrm>
                      <a:prstGeom prst="rect">
                        <a:avLst/>
                      </a:prstGeom>
                    </p:spPr>
                  </p:pic>
                </p:grpSp>
                <p:pic>
                  <p:nvPicPr>
                    <p:cNvPr id="204" name="Kuva 203"/>
                    <p:cNvPicPr>
                      <a:picLocks noChangeAspect="1"/>
                    </p:cNvPicPr>
                    <p:nvPr/>
                  </p:nvPicPr>
                  <p:blipFill>
                    <a:blip r:embed="rId7">
                      <a:extLst>
                        <a:ext uri="{28A0092B-C50C-407E-A947-70E740481C1C}">
                          <a14:useLocalDpi xmlns:a14="http://schemas.microsoft.com/office/drawing/2010/main" val="0"/>
                        </a:ext>
                      </a:extLst>
                    </a:blip>
                    <a:srcRect/>
                    <a:stretch/>
                  </p:blipFill>
                  <p:spPr>
                    <a:xfrm>
                      <a:off x="4685525" y="8817700"/>
                      <a:ext cx="359569" cy="359569"/>
                    </a:xfrm>
                    <a:prstGeom prst="rect">
                      <a:avLst/>
                    </a:prstGeom>
                  </p:spPr>
                </p:pic>
                <p:pic>
                  <p:nvPicPr>
                    <p:cNvPr id="205" name="Kuva 204"/>
                    <p:cNvPicPr>
                      <a:picLocks noChangeAspect="1"/>
                    </p:cNvPicPr>
                    <p:nvPr/>
                  </p:nvPicPr>
                  <p:blipFill>
                    <a:blip r:embed="rId8">
                      <a:extLst>
                        <a:ext uri="{28A0092B-C50C-407E-A947-70E740481C1C}">
                          <a14:useLocalDpi xmlns:a14="http://schemas.microsoft.com/office/drawing/2010/main" val="0"/>
                        </a:ext>
                      </a:extLst>
                    </a:blip>
                    <a:srcRect/>
                    <a:stretch/>
                  </p:blipFill>
                  <p:spPr>
                    <a:xfrm>
                      <a:off x="4606273" y="8356303"/>
                      <a:ext cx="506254" cy="443816"/>
                    </a:xfrm>
                    <a:prstGeom prst="rect">
                      <a:avLst/>
                    </a:prstGeom>
                  </p:spPr>
                </p:pic>
                <p:cxnSp>
                  <p:nvCxnSpPr>
                    <p:cNvPr id="208" name="Suora yhdysviiva 207"/>
                    <p:cNvCxnSpPr>
                      <a:stCxn id="205" idx="2"/>
                      <a:endCxn id="217" idx="2"/>
                    </p:cNvCxnSpPr>
                    <p:nvPr/>
                  </p:nvCxnSpPr>
                  <p:spPr>
                    <a:xfrm flipH="1">
                      <a:off x="3935875" y="8800382"/>
                      <a:ext cx="923525"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90"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56352"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9"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87428"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232" name="Suora yhdysviiva 231"/>
              <p:cNvCxnSpPr/>
              <p:nvPr/>
            </p:nvCxnSpPr>
            <p:spPr>
              <a:xfrm>
                <a:off x="1319865" y="6795733"/>
                <a:ext cx="4166855" cy="2103"/>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sp>
        <p:nvSpPr>
          <p:cNvPr id="235" name="Suorakulmio 244"/>
          <p:cNvSpPr>
            <a:spLocks noChangeArrowheads="1"/>
          </p:cNvSpPr>
          <p:nvPr/>
        </p:nvSpPr>
        <p:spPr bwMode="auto">
          <a:xfrm>
            <a:off x="3388809" y="4811716"/>
            <a:ext cx="1795000" cy="2308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900" b="1" dirty="0">
                <a:solidFill>
                  <a:srgbClr val="000000"/>
                </a:solidFill>
                <a:latin typeface="Arial" panose="020B0604020202020204" pitchFamily="34" charset="0"/>
                <a:cs typeface="Arial" panose="020B0604020202020204" pitchFamily="34" charset="0"/>
              </a:rPr>
              <a:t>Työalue</a:t>
            </a:r>
          </a:p>
        </p:txBody>
      </p:sp>
      <p:grpSp>
        <p:nvGrpSpPr>
          <p:cNvPr id="301" name="Ryhmä 300"/>
          <p:cNvGrpSpPr/>
          <p:nvPr/>
        </p:nvGrpSpPr>
        <p:grpSpPr>
          <a:xfrm rot="10800000">
            <a:off x="792991" y="1589251"/>
            <a:ext cx="5333307" cy="2500995"/>
            <a:chOff x="719323" y="6725024"/>
            <a:chExt cx="5333307" cy="2500995"/>
          </a:xfrm>
        </p:grpSpPr>
        <p:pic>
          <p:nvPicPr>
            <p:cNvPr id="302" name="Kuva 301"/>
            <p:cNvPicPr>
              <a:picLocks noChangeAspect="1"/>
            </p:cNvPicPr>
            <p:nvPr/>
          </p:nvPicPr>
          <p:blipFill>
            <a:blip r:embed="rId3">
              <a:extLst>
                <a:ext uri="{28A0092B-C50C-407E-A947-70E740481C1C}">
                  <a14:useLocalDpi xmlns:a14="http://schemas.microsoft.com/office/drawing/2010/main" val="0"/>
                </a:ext>
              </a:extLst>
            </a:blip>
            <a:srcRect/>
            <a:stretch/>
          </p:blipFill>
          <p:spPr>
            <a:xfrm rot="10800000">
              <a:off x="1812960" y="7335394"/>
              <a:ext cx="360000" cy="360000"/>
            </a:xfrm>
            <a:prstGeom prst="rect">
              <a:avLst/>
            </a:prstGeom>
          </p:spPr>
        </p:pic>
        <p:grpSp>
          <p:nvGrpSpPr>
            <p:cNvPr id="303" name="Ryhmä 302"/>
            <p:cNvGrpSpPr/>
            <p:nvPr/>
          </p:nvGrpSpPr>
          <p:grpSpPr>
            <a:xfrm>
              <a:off x="719323" y="6725024"/>
              <a:ext cx="5333307" cy="2500995"/>
              <a:chOff x="719323" y="6725024"/>
              <a:chExt cx="5333307" cy="2500995"/>
            </a:xfrm>
          </p:grpSpPr>
          <p:grpSp>
            <p:nvGrpSpPr>
              <p:cNvPr id="304" name="Ryhmä 303"/>
              <p:cNvGrpSpPr/>
              <p:nvPr/>
            </p:nvGrpSpPr>
            <p:grpSpPr>
              <a:xfrm rot="10800000">
                <a:off x="719323" y="6725024"/>
                <a:ext cx="5333307" cy="2500995"/>
                <a:chOff x="799516" y="1561893"/>
                <a:chExt cx="5333307" cy="2500995"/>
              </a:xfrm>
            </p:grpSpPr>
            <p:pic>
              <p:nvPicPr>
                <p:cNvPr id="306" name="Kuva 2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3739294" y="1845621"/>
                  <a:ext cx="142025"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 name="Kuva 2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984525" y="1845754"/>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8" name="Ryhmä 307"/>
                <p:cNvGrpSpPr/>
                <p:nvPr/>
              </p:nvGrpSpPr>
              <p:grpSpPr>
                <a:xfrm>
                  <a:off x="799516" y="1561893"/>
                  <a:ext cx="5333307" cy="2500995"/>
                  <a:chOff x="799516" y="1561893"/>
                  <a:chExt cx="5333307" cy="2500995"/>
                </a:xfrm>
              </p:grpSpPr>
              <p:grpSp>
                <p:nvGrpSpPr>
                  <p:cNvPr id="309" name="Ryhmä 308"/>
                  <p:cNvGrpSpPr/>
                  <p:nvPr/>
                </p:nvGrpSpPr>
                <p:grpSpPr>
                  <a:xfrm rot="10800000">
                    <a:off x="799516" y="1751470"/>
                    <a:ext cx="543177" cy="2308881"/>
                    <a:chOff x="3357000" y="6318537"/>
                    <a:chExt cx="543177" cy="2308881"/>
                  </a:xfrm>
                </p:grpSpPr>
                <p:cxnSp>
                  <p:nvCxnSpPr>
                    <p:cNvPr id="332" name="Suora yhdysviiva 331"/>
                    <p:cNvCxnSpPr/>
                    <p:nvPr/>
                  </p:nvCxnSpPr>
                  <p:spPr>
                    <a:xfrm flipV="1">
                      <a:off x="3429000" y="6393000"/>
                      <a:ext cx="1266" cy="21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3" name="Suora yhdysviiva 332"/>
                    <p:cNvCxnSpPr/>
                    <p:nvPr/>
                  </p:nvCxnSpPr>
                  <p:spPr>
                    <a:xfrm rot="10800000">
                      <a:off x="3357000" y="6395481"/>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5" name="Suora yhdysviiva 334"/>
                    <p:cNvCxnSpPr/>
                    <p:nvPr/>
                  </p:nvCxnSpPr>
                  <p:spPr>
                    <a:xfrm rot="10800000">
                      <a:off x="3357000" y="855300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36" name="Tekstiruutu 335"/>
                    <p:cNvSpPr txBox="1"/>
                    <p:nvPr/>
                  </p:nvSpPr>
                  <p:spPr>
                    <a:xfrm>
                      <a:off x="3530801" y="6318537"/>
                      <a:ext cx="226924"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337" name="Tekstiruutu 336"/>
                    <p:cNvSpPr txBox="1"/>
                    <p:nvPr/>
                  </p:nvSpPr>
                  <p:spPr>
                    <a:xfrm>
                      <a:off x="3545824" y="8473530"/>
                      <a:ext cx="354353"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grpSp>
              <p:grpSp>
                <p:nvGrpSpPr>
                  <p:cNvPr id="310" name="Ryhmä 309"/>
                  <p:cNvGrpSpPr/>
                  <p:nvPr/>
                </p:nvGrpSpPr>
                <p:grpSpPr>
                  <a:xfrm>
                    <a:off x="5510399" y="2825034"/>
                    <a:ext cx="622424" cy="1237854"/>
                    <a:chOff x="3349652" y="6312090"/>
                    <a:chExt cx="622424" cy="1237854"/>
                  </a:xfrm>
                </p:grpSpPr>
                <p:cxnSp>
                  <p:nvCxnSpPr>
                    <p:cNvPr id="327" name="Suora yhdysviiva 326"/>
                    <p:cNvCxnSpPr/>
                    <p:nvPr/>
                  </p:nvCxnSpPr>
                  <p:spPr>
                    <a:xfrm rot="10800000" flipH="1">
                      <a:off x="3422061" y="6393030"/>
                      <a:ext cx="6442" cy="107997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8" name="Suora yhdysviiva 327"/>
                    <p:cNvCxnSpPr/>
                    <p:nvPr/>
                  </p:nvCxnSpPr>
                  <p:spPr>
                    <a:xfrm rot="10800000">
                      <a:off x="3350424" y="6391515"/>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9" name="Suora yhdysviiva 328"/>
                    <p:cNvCxnSpPr/>
                    <p:nvPr/>
                  </p:nvCxnSpPr>
                  <p:spPr>
                    <a:xfrm rot="10800000">
                      <a:off x="3349652" y="7472342"/>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30" name="Tekstiruutu 329"/>
                    <p:cNvSpPr txBox="1"/>
                    <p:nvPr/>
                  </p:nvSpPr>
                  <p:spPr>
                    <a:xfrm>
                      <a:off x="3544046" y="6312090"/>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sp>
                  <p:nvSpPr>
                    <p:cNvPr id="331" name="Tekstiruutu 330"/>
                    <p:cNvSpPr txBox="1"/>
                    <p:nvPr/>
                  </p:nvSpPr>
                  <p:spPr>
                    <a:xfrm>
                      <a:off x="3550621" y="7396056"/>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nvGrpSpPr>
                  <p:cNvPr id="311" name="Ryhmä 310"/>
                  <p:cNvGrpSpPr/>
                  <p:nvPr/>
                </p:nvGrpSpPr>
                <p:grpSpPr>
                  <a:xfrm rot="10800000">
                    <a:off x="1745720" y="1561893"/>
                    <a:ext cx="3369314" cy="1529083"/>
                    <a:chOff x="1743213" y="7648186"/>
                    <a:chExt cx="3369314" cy="1529083"/>
                  </a:xfrm>
                </p:grpSpPr>
                <p:grpSp>
                  <p:nvGrpSpPr>
                    <p:cNvPr id="314" name="Ryhmä 313"/>
                    <p:cNvGrpSpPr/>
                    <p:nvPr/>
                  </p:nvGrpSpPr>
                  <p:grpSpPr>
                    <a:xfrm rot="10800000">
                      <a:off x="2877130" y="7829066"/>
                      <a:ext cx="1103988" cy="1064475"/>
                      <a:chOff x="2883462" y="2085031"/>
                      <a:chExt cx="1103988" cy="1064475"/>
                    </a:xfrm>
                  </p:grpSpPr>
                  <p:pic>
                    <p:nvPicPr>
                      <p:cNvPr id="324"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896078" y="3084418"/>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5"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2883462"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6"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3896963"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15" name="Ryhmä 314"/>
                    <p:cNvGrpSpPr/>
                    <p:nvPr/>
                  </p:nvGrpSpPr>
                  <p:grpSpPr>
                    <a:xfrm>
                      <a:off x="1995556" y="7648186"/>
                      <a:ext cx="927702" cy="1245355"/>
                      <a:chOff x="2001615" y="7306131"/>
                      <a:chExt cx="927702" cy="1245355"/>
                    </a:xfrm>
                  </p:grpSpPr>
                  <p:cxnSp>
                    <p:nvCxnSpPr>
                      <p:cNvPr id="322" name="Suora yhdysviiva 321"/>
                      <p:cNvCxnSpPr>
                        <a:stCxn id="324" idx="2"/>
                      </p:cNvCxnSpPr>
                      <p:nvPr/>
                    </p:nvCxnSpPr>
                    <p:spPr>
                      <a:xfrm rot="10800000">
                        <a:off x="2001615" y="7306131"/>
                        <a:ext cx="927702" cy="18088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3" name="Suora yhdysviiva 322"/>
                      <p:cNvCxnSpPr>
                        <a:stCxn id="326" idx="2"/>
                        <a:endCxn id="321" idx="2"/>
                      </p:cNvCxnSpPr>
                      <p:nvPr/>
                    </p:nvCxnSpPr>
                    <p:spPr>
                      <a:xfrm rot="10800000">
                        <a:off x="2002399" y="8458327"/>
                        <a:ext cx="926034"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16" name="Ryhmä 315"/>
                    <p:cNvGrpSpPr/>
                    <p:nvPr/>
                  </p:nvGrpSpPr>
                  <p:grpSpPr>
                    <a:xfrm rot="10800000">
                      <a:off x="1743213" y="8356304"/>
                      <a:ext cx="506254" cy="820965"/>
                      <a:chOff x="1846813" y="4149886"/>
                      <a:chExt cx="506254" cy="820965"/>
                    </a:xfrm>
                  </p:grpSpPr>
                  <p:pic>
                    <p:nvPicPr>
                      <p:cNvPr id="320" name="Kuva 319"/>
                      <p:cNvPicPr>
                        <a:picLocks noChangeAspect="1"/>
                      </p:cNvPicPr>
                      <p:nvPr/>
                    </p:nvPicPr>
                    <p:blipFill>
                      <a:blip r:embed="rId7">
                        <a:extLst>
                          <a:ext uri="{28A0092B-C50C-407E-A947-70E740481C1C}">
                            <a14:useLocalDpi xmlns:a14="http://schemas.microsoft.com/office/drawing/2010/main" val="0"/>
                          </a:ext>
                        </a:extLst>
                      </a:blip>
                      <a:srcRect/>
                      <a:stretch/>
                    </p:blipFill>
                    <p:spPr>
                      <a:xfrm rot="10800000">
                        <a:off x="1914246" y="4149886"/>
                        <a:ext cx="359569" cy="359569"/>
                      </a:xfrm>
                      <a:prstGeom prst="rect">
                        <a:avLst/>
                      </a:prstGeom>
                    </p:spPr>
                  </p:pic>
                  <p:pic>
                    <p:nvPicPr>
                      <p:cNvPr id="321" name="Kuva 320"/>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1846813" y="4527035"/>
                        <a:ext cx="506254" cy="443816"/>
                      </a:xfrm>
                      <a:prstGeom prst="rect">
                        <a:avLst/>
                      </a:prstGeom>
                    </p:spPr>
                  </p:pic>
                </p:grpSp>
                <p:pic>
                  <p:nvPicPr>
                    <p:cNvPr id="317" name="Kuva 316"/>
                    <p:cNvPicPr>
                      <a:picLocks noChangeAspect="1"/>
                    </p:cNvPicPr>
                    <p:nvPr/>
                  </p:nvPicPr>
                  <p:blipFill>
                    <a:blip r:embed="rId7">
                      <a:extLst>
                        <a:ext uri="{28A0092B-C50C-407E-A947-70E740481C1C}">
                          <a14:useLocalDpi xmlns:a14="http://schemas.microsoft.com/office/drawing/2010/main" val="0"/>
                        </a:ext>
                      </a:extLst>
                    </a:blip>
                    <a:srcRect/>
                    <a:stretch/>
                  </p:blipFill>
                  <p:spPr>
                    <a:xfrm>
                      <a:off x="4685525" y="8817700"/>
                      <a:ext cx="359569" cy="359569"/>
                    </a:xfrm>
                    <a:prstGeom prst="rect">
                      <a:avLst/>
                    </a:prstGeom>
                  </p:spPr>
                </p:pic>
                <p:pic>
                  <p:nvPicPr>
                    <p:cNvPr id="318" name="Kuva 317"/>
                    <p:cNvPicPr>
                      <a:picLocks noChangeAspect="1"/>
                    </p:cNvPicPr>
                    <p:nvPr/>
                  </p:nvPicPr>
                  <p:blipFill>
                    <a:blip r:embed="rId8">
                      <a:extLst>
                        <a:ext uri="{28A0092B-C50C-407E-A947-70E740481C1C}">
                          <a14:useLocalDpi xmlns:a14="http://schemas.microsoft.com/office/drawing/2010/main" val="0"/>
                        </a:ext>
                      </a:extLst>
                    </a:blip>
                    <a:srcRect/>
                    <a:stretch/>
                  </p:blipFill>
                  <p:spPr>
                    <a:xfrm>
                      <a:off x="4606273" y="8356304"/>
                      <a:ext cx="506254" cy="443816"/>
                    </a:xfrm>
                    <a:prstGeom prst="rect">
                      <a:avLst/>
                    </a:prstGeom>
                  </p:spPr>
                </p:pic>
                <p:cxnSp>
                  <p:nvCxnSpPr>
                    <p:cNvPr id="319" name="Suora yhdysviiva 318"/>
                    <p:cNvCxnSpPr>
                      <a:stCxn id="318" idx="2"/>
                      <a:endCxn id="325" idx="2"/>
                    </p:cNvCxnSpPr>
                    <p:nvPr/>
                  </p:nvCxnSpPr>
                  <p:spPr>
                    <a:xfrm flipH="1">
                      <a:off x="3935875" y="8800382"/>
                      <a:ext cx="923525"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312"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56352"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87428"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305" name="Suora yhdysviiva 304"/>
              <p:cNvCxnSpPr/>
              <p:nvPr/>
            </p:nvCxnSpPr>
            <p:spPr>
              <a:xfrm>
                <a:off x="1319865" y="6795733"/>
                <a:ext cx="4166855" cy="2103"/>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sp>
        <p:nvSpPr>
          <p:cNvPr id="107" name="Dian numeron paikkamerkki 5"/>
          <p:cNvSpPr txBox="1">
            <a:spLocks/>
          </p:cNvSpPr>
          <p:nvPr/>
        </p:nvSpPr>
        <p:spPr>
          <a:xfrm>
            <a:off x="2538285" y="9282163"/>
            <a:ext cx="1800000" cy="527403"/>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fi-FI" sz="1100" dirty="0"/>
              <a:t>2.7</a:t>
            </a:r>
          </a:p>
        </p:txBody>
      </p:sp>
      <p:sp>
        <p:nvSpPr>
          <p:cNvPr id="109" name="Suorakulmio 108">
            <a:extLst>
              <a:ext uri="{FF2B5EF4-FFF2-40B4-BE49-F238E27FC236}">
                <a16:creationId xmlns:a16="http://schemas.microsoft.com/office/drawing/2014/main" id="{2B2A3223-FDD0-41C9-B663-DE0DA7EE2766}"/>
              </a:ext>
            </a:extLst>
          </p:cNvPr>
          <p:cNvSpPr/>
          <p:nvPr/>
        </p:nvSpPr>
        <p:spPr>
          <a:xfrm>
            <a:off x="1070985" y="5533755"/>
            <a:ext cx="1689623" cy="5847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spcBef>
                <a:spcPct val="0"/>
              </a:spcBef>
            </a:pPr>
            <a:r>
              <a:rPr lang="fi-FI" altLang="fi-FI" sz="800" dirty="0">
                <a:solidFill>
                  <a:srgbClr val="000000"/>
                </a:solidFill>
                <a:latin typeface="Arial" panose="020B0604020202020204" pitchFamily="34" charset="0"/>
                <a:cs typeface="Arial" panose="020B0604020202020204" pitchFamily="34" charset="0"/>
              </a:rPr>
              <a:t>Liikkuvassa työssä käytetään aina hinattavaa varoituslaitetta tai työajoneuvon perään kiinnitettyä vastaavaa sulkuaitaa. </a:t>
            </a:r>
          </a:p>
        </p:txBody>
      </p:sp>
      <p:grpSp>
        <p:nvGrpSpPr>
          <p:cNvPr id="15" name="Ryhmä 14">
            <a:extLst>
              <a:ext uri="{FF2B5EF4-FFF2-40B4-BE49-F238E27FC236}">
                <a16:creationId xmlns:a16="http://schemas.microsoft.com/office/drawing/2014/main" id="{2C461770-22EB-14DE-96CF-C631296C9A06}"/>
              </a:ext>
            </a:extLst>
          </p:cNvPr>
          <p:cNvGrpSpPr/>
          <p:nvPr/>
        </p:nvGrpSpPr>
        <p:grpSpPr>
          <a:xfrm>
            <a:off x="3037916" y="4519964"/>
            <a:ext cx="2012742" cy="1811709"/>
            <a:chOff x="3037916" y="4519964"/>
            <a:chExt cx="2012742" cy="1811709"/>
          </a:xfrm>
        </p:grpSpPr>
        <p:grpSp>
          <p:nvGrpSpPr>
            <p:cNvPr id="236" name="Ryhmä 235"/>
            <p:cNvGrpSpPr>
              <a:grpSpLocks noChangeAspect="1"/>
            </p:cNvGrpSpPr>
            <p:nvPr/>
          </p:nvGrpSpPr>
          <p:grpSpPr>
            <a:xfrm>
              <a:off x="3417395" y="4519964"/>
              <a:ext cx="1633263" cy="1811709"/>
              <a:chOff x="3313513" y="4692443"/>
              <a:chExt cx="1554327" cy="1724149"/>
            </a:xfrm>
          </p:grpSpPr>
          <p:pic>
            <p:nvPicPr>
              <p:cNvPr id="237" name="Kuva 236"/>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122296" y="5502192"/>
                <a:ext cx="745544" cy="914400"/>
              </a:xfrm>
              <a:prstGeom prst="rect">
                <a:avLst/>
              </a:prstGeom>
            </p:spPr>
          </p:pic>
          <p:grpSp>
            <p:nvGrpSpPr>
              <p:cNvPr id="238" name="Ryhmä 237"/>
              <p:cNvGrpSpPr/>
              <p:nvPr/>
            </p:nvGrpSpPr>
            <p:grpSpPr>
              <a:xfrm>
                <a:off x="3313513" y="4692443"/>
                <a:ext cx="1471102" cy="1297114"/>
                <a:chOff x="3313513" y="4692443"/>
                <a:chExt cx="1471102" cy="1297114"/>
              </a:xfrm>
            </p:grpSpPr>
            <p:grpSp>
              <p:nvGrpSpPr>
                <p:cNvPr id="239" name="Ryhmä 173"/>
                <p:cNvGrpSpPr>
                  <a:grpSpLocks noChangeAspect="1"/>
                </p:cNvGrpSpPr>
                <p:nvPr/>
              </p:nvGrpSpPr>
              <p:grpSpPr bwMode="auto">
                <a:xfrm>
                  <a:off x="3493433" y="5319463"/>
                  <a:ext cx="356235" cy="501014"/>
                  <a:chOff x="2207620" y="5710128"/>
                  <a:chExt cx="297486" cy="417622"/>
                </a:xfrm>
              </p:grpSpPr>
              <p:pic>
                <p:nvPicPr>
                  <p:cNvPr id="259" name="Kuva 174"/>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2256466" y="5710128"/>
                    <a:ext cx="206883" cy="375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0"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420000">
                    <a:off x="2207620" y="5765107"/>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1"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420000">
                    <a:off x="2408593" y="5765106"/>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2"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420000">
                    <a:off x="2208037" y="6035764"/>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3"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420000">
                    <a:off x="2411506" y="6035764"/>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40" name="Ryhmä 179"/>
                <p:cNvGrpSpPr>
                  <a:grpSpLocks noChangeAspect="1"/>
                </p:cNvGrpSpPr>
                <p:nvPr/>
              </p:nvGrpSpPr>
              <p:grpSpPr bwMode="auto">
                <a:xfrm>
                  <a:off x="3553533" y="4692443"/>
                  <a:ext cx="249557" cy="451485"/>
                  <a:chOff x="2221105" y="5054220"/>
                  <a:chExt cx="206883" cy="375761"/>
                </a:xfrm>
              </p:grpSpPr>
              <p:pic>
                <p:nvPicPr>
                  <p:cNvPr id="257" name="Kuva 180"/>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2221105" y="5054220"/>
                    <a:ext cx="206883" cy="375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8"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420000">
                    <a:off x="2277745" y="5108140"/>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41" name="Ryhmä 240"/>
                <p:cNvGrpSpPr/>
                <p:nvPr/>
              </p:nvGrpSpPr>
              <p:grpSpPr>
                <a:xfrm>
                  <a:off x="3313513" y="5046059"/>
                  <a:ext cx="805102" cy="916591"/>
                  <a:chOff x="3464124" y="5074638"/>
                  <a:chExt cx="805102" cy="916591"/>
                </a:xfrm>
              </p:grpSpPr>
              <p:cxnSp>
                <p:nvCxnSpPr>
                  <p:cNvPr id="247" name="Suora yhdysviiva 387"/>
                  <p:cNvCxnSpPr>
                    <a:cxnSpLocks noChangeShapeType="1"/>
                  </p:cNvCxnSpPr>
                  <p:nvPr/>
                </p:nvCxnSpPr>
                <p:spPr bwMode="auto">
                  <a:xfrm flipH="1">
                    <a:off x="4010617" y="5988230"/>
                    <a:ext cx="258609" cy="2999"/>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grpSp>
                <p:nvGrpSpPr>
                  <p:cNvPr id="252" name="Ryhmä 251"/>
                  <p:cNvGrpSpPr/>
                  <p:nvPr/>
                </p:nvGrpSpPr>
                <p:grpSpPr>
                  <a:xfrm>
                    <a:off x="3464124" y="5074638"/>
                    <a:ext cx="261191" cy="54685"/>
                    <a:chOff x="2537960" y="4907574"/>
                    <a:chExt cx="261191" cy="54685"/>
                  </a:xfrm>
                </p:grpSpPr>
                <p:cxnSp>
                  <p:nvCxnSpPr>
                    <p:cNvPr id="253" name="Suora yhdysviiva 387"/>
                    <p:cNvCxnSpPr>
                      <a:cxnSpLocks noChangeShapeType="1"/>
                    </p:cNvCxnSpPr>
                    <p:nvPr/>
                  </p:nvCxnSpPr>
                  <p:spPr bwMode="auto">
                    <a:xfrm flipV="1">
                      <a:off x="2537960" y="4907574"/>
                      <a:ext cx="55563"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254" name="Suora yhdysviiva 387"/>
                    <p:cNvCxnSpPr>
                      <a:cxnSpLocks noChangeShapeType="1"/>
                    </p:cNvCxnSpPr>
                    <p:nvPr/>
                  </p:nvCxnSpPr>
                  <p:spPr bwMode="auto">
                    <a:xfrm>
                      <a:off x="2562601" y="4936606"/>
                      <a:ext cx="208146" cy="265"/>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255" name="Suora yhdysviiva 387"/>
                    <p:cNvCxnSpPr>
                      <a:cxnSpLocks noChangeShapeType="1"/>
                    </p:cNvCxnSpPr>
                    <p:nvPr/>
                  </p:nvCxnSpPr>
                  <p:spPr bwMode="auto">
                    <a:xfrm flipV="1">
                      <a:off x="2743589" y="4911459"/>
                      <a:ext cx="55562"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grpSp>
            </p:grpSp>
            <p:pic>
              <p:nvPicPr>
                <p:cNvPr id="242" name="Picture 24" descr="T:\tie2014\1510014798_Liikenne tietyomaalla\Suunnittelu\Tienrakennustyömaat\Powerpoint\rullat-01.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514902" y="5762864"/>
                  <a:ext cx="346708" cy="226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43" name="Ryhmä 35933"/>
                <p:cNvGrpSpPr>
                  <a:grpSpLocks/>
                </p:cNvGrpSpPr>
                <p:nvPr/>
              </p:nvGrpSpPr>
              <p:grpSpPr bwMode="auto">
                <a:xfrm>
                  <a:off x="4178028" y="5396961"/>
                  <a:ext cx="606587" cy="118397"/>
                  <a:chOff x="2794810" y="4002088"/>
                  <a:chExt cx="605427" cy="118397"/>
                </a:xfrm>
              </p:grpSpPr>
              <p:pic>
                <p:nvPicPr>
                  <p:cNvPr id="244"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420000">
                    <a:off x="2794810" y="4002088"/>
                    <a:ext cx="120567" cy="118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420000">
                    <a:off x="3279670" y="4002088"/>
                    <a:ext cx="120567" cy="118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grpSp>
          <p:nvGrpSpPr>
            <p:cNvPr id="9" name="Ryhmä 8">
              <a:extLst>
                <a:ext uri="{FF2B5EF4-FFF2-40B4-BE49-F238E27FC236}">
                  <a16:creationId xmlns:a16="http://schemas.microsoft.com/office/drawing/2014/main" id="{EC925C9C-7A9E-1AF7-34BC-14E9EE8468D5}"/>
                </a:ext>
              </a:extLst>
            </p:cNvPr>
            <p:cNvGrpSpPr/>
            <p:nvPr/>
          </p:nvGrpSpPr>
          <p:grpSpPr>
            <a:xfrm>
              <a:off x="3037916" y="5321509"/>
              <a:ext cx="657257" cy="192214"/>
              <a:chOff x="3037916" y="5321509"/>
              <a:chExt cx="657257" cy="192214"/>
            </a:xfrm>
          </p:grpSpPr>
          <p:cxnSp>
            <p:nvCxnSpPr>
              <p:cNvPr id="10" name="Suora yhdysviiva 387">
                <a:extLst>
                  <a:ext uri="{FF2B5EF4-FFF2-40B4-BE49-F238E27FC236}">
                    <a16:creationId xmlns:a16="http://schemas.microsoft.com/office/drawing/2014/main" id="{70F6C0B5-293F-5B91-D14A-A722EDBAEB0D}"/>
                  </a:ext>
                </a:extLst>
              </p:cNvPr>
              <p:cNvCxnSpPr>
                <a:cxnSpLocks noChangeShapeType="1"/>
              </p:cNvCxnSpPr>
              <p:nvPr/>
            </p:nvCxnSpPr>
            <p:spPr bwMode="auto">
              <a:xfrm>
                <a:off x="3069000" y="5482805"/>
                <a:ext cx="601810" cy="3249"/>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sp>
            <p:nvSpPr>
              <p:cNvPr id="11" name="Suorakulmio 211">
                <a:extLst>
                  <a:ext uri="{FF2B5EF4-FFF2-40B4-BE49-F238E27FC236}">
                    <a16:creationId xmlns:a16="http://schemas.microsoft.com/office/drawing/2014/main" id="{128C107E-DA9D-B12F-0E0C-574BEA06E84C}"/>
                  </a:ext>
                </a:extLst>
              </p:cNvPr>
              <p:cNvSpPr>
                <a:spLocks noChangeArrowheads="1"/>
              </p:cNvSpPr>
              <p:nvPr/>
            </p:nvSpPr>
            <p:spPr bwMode="auto">
              <a:xfrm>
                <a:off x="3189650" y="5321509"/>
                <a:ext cx="389505" cy="138499"/>
              </a:xfrm>
              <a:prstGeom prst="rect">
                <a:avLst/>
              </a:prstGeom>
              <a:solidFill>
                <a:schemeClr val="bg1"/>
              </a:solidFill>
              <a:ln>
                <a:noFill/>
              </a:ln>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900" dirty="0">
                    <a:solidFill>
                      <a:srgbClr val="000000"/>
                    </a:solidFill>
                    <a:latin typeface="Arial" panose="020B0604020202020204" pitchFamily="34" charset="0"/>
                    <a:cs typeface="Arial" panose="020B0604020202020204" pitchFamily="34" charset="0"/>
                  </a:rPr>
                  <a:t>≥ 5,5 m</a:t>
                </a:r>
              </a:p>
            </p:txBody>
          </p:sp>
          <p:cxnSp>
            <p:nvCxnSpPr>
              <p:cNvPr id="12" name="Suora yhdysviiva 387">
                <a:extLst>
                  <a:ext uri="{FF2B5EF4-FFF2-40B4-BE49-F238E27FC236}">
                    <a16:creationId xmlns:a16="http://schemas.microsoft.com/office/drawing/2014/main" id="{2632C8BD-F02D-47B7-ED54-106C4E4ED09B}"/>
                  </a:ext>
                </a:extLst>
              </p:cNvPr>
              <p:cNvCxnSpPr>
                <a:cxnSpLocks noChangeShapeType="1"/>
              </p:cNvCxnSpPr>
              <p:nvPr/>
            </p:nvCxnSpPr>
            <p:spPr bwMode="auto">
              <a:xfrm flipV="1">
                <a:off x="3037916" y="5457000"/>
                <a:ext cx="58385" cy="5338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13" name="Suora yhdysviiva 387">
                <a:extLst>
                  <a:ext uri="{FF2B5EF4-FFF2-40B4-BE49-F238E27FC236}">
                    <a16:creationId xmlns:a16="http://schemas.microsoft.com/office/drawing/2014/main" id="{DB9D2513-1FF1-94D9-6835-5893C460A46F}"/>
                  </a:ext>
                </a:extLst>
              </p:cNvPr>
              <p:cNvCxnSpPr>
                <a:cxnSpLocks noChangeShapeType="1"/>
              </p:cNvCxnSpPr>
              <p:nvPr/>
            </p:nvCxnSpPr>
            <p:spPr bwMode="auto">
              <a:xfrm flipV="1">
                <a:off x="3636789" y="5460343"/>
                <a:ext cx="58384" cy="5338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grpSp>
        <p:sp>
          <p:nvSpPr>
            <p:cNvPr id="14" name="Suorakulmio 211">
              <a:extLst>
                <a:ext uri="{FF2B5EF4-FFF2-40B4-BE49-F238E27FC236}">
                  <a16:creationId xmlns:a16="http://schemas.microsoft.com/office/drawing/2014/main" id="{B0D7299C-FFAD-A0DF-1F86-0C29480B2B99}"/>
                </a:ext>
              </a:extLst>
            </p:cNvPr>
            <p:cNvSpPr>
              <a:spLocks noChangeArrowheads="1"/>
            </p:cNvSpPr>
            <p:nvPr/>
          </p:nvSpPr>
          <p:spPr bwMode="auto">
            <a:xfrm>
              <a:off x="3255494" y="4738066"/>
              <a:ext cx="389505" cy="138499"/>
            </a:xfrm>
            <a:prstGeom prst="rect">
              <a:avLst/>
            </a:prstGeom>
            <a:solidFill>
              <a:schemeClr val="bg1"/>
            </a:solidFill>
            <a:ln>
              <a:noFill/>
            </a:ln>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900" dirty="0">
                  <a:solidFill>
                    <a:srgbClr val="000000"/>
                  </a:solidFill>
                  <a:latin typeface="Arial" panose="020B0604020202020204" pitchFamily="34" charset="0"/>
                  <a:cs typeface="Arial" panose="020B0604020202020204" pitchFamily="34" charset="0"/>
                </a:rPr>
                <a:t>≥ 3,0 m</a:t>
              </a:r>
            </a:p>
          </p:txBody>
        </p:sp>
      </p:grpSp>
      <p:sp>
        <p:nvSpPr>
          <p:cNvPr id="2" name="Suorakulmio 244">
            <a:extLst>
              <a:ext uri="{FF2B5EF4-FFF2-40B4-BE49-F238E27FC236}">
                <a16:creationId xmlns:a16="http://schemas.microsoft.com/office/drawing/2014/main" id="{65E292BF-5195-7B00-6769-C44E3A093631}"/>
              </a:ext>
            </a:extLst>
          </p:cNvPr>
          <p:cNvSpPr>
            <a:spLocks noChangeArrowheads="1"/>
          </p:cNvSpPr>
          <p:nvPr/>
        </p:nvSpPr>
        <p:spPr bwMode="auto">
          <a:xfrm>
            <a:off x="4676064" y="4810436"/>
            <a:ext cx="1272936" cy="33855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spcBef>
                <a:spcPct val="0"/>
              </a:spcBef>
            </a:pPr>
            <a:r>
              <a:rPr lang="fi-FI" altLang="fi-FI" sz="800" dirty="0">
                <a:solidFill>
                  <a:srgbClr val="000000"/>
                </a:solidFill>
                <a:latin typeface="Arial" panose="020B0604020202020204" pitchFamily="34" charset="0"/>
                <a:cs typeface="Arial" panose="020B0604020202020204" pitchFamily="34" charset="0"/>
              </a:rPr>
              <a:t>Rajoitetun alueen </a:t>
            </a:r>
            <a:br>
              <a:rPr lang="fi-FI" altLang="fi-FI" sz="800" dirty="0">
                <a:solidFill>
                  <a:srgbClr val="000000"/>
                </a:solidFill>
                <a:latin typeface="Arial" panose="020B0604020202020204" pitchFamily="34" charset="0"/>
                <a:cs typeface="Arial" panose="020B0604020202020204" pitchFamily="34" charset="0"/>
              </a:rPr>
            </a:br>
            <a:r>
              <a:rPr lang="fi-FI" altLang="fi-FI" sz="800" dirty="0">
                <a:solidFill>
                  <a:srgbClr val="000000"/>
                </a:solidFill>
                <a:latin typeface="Arial" panose="020B0604020202020204" pitchFamily="34" charset="0"/>
                <a:cs typeface="Arial" panose="020B0604020202020204" pitchFamily="34" charset="0"/>
              </a:rPr>
              <a:t>pituus enintään 1,5 km.</a:t>
            </a:r>
          </a:p>
        </p:txBody>
      </p:sp>
      <p:sp>
        <p:nvSpPr>
          <p:cNvPr id="3" name="Text Box 3">
            <a:extLst>
              <a:ext uri="{FF2B5EF4-FFF2-40B4-BE49-F238E27FC236}">
                <a16:creationId xmlns:a16="http://schemas.microsoft.com/office/drawing/2014/main" id="{B830F14A-1833-EBBC-37D2-60A426977AAE}"/>
              </a:ext>
            </a:extLst>
          </p:cNvPr>
          <p:cNvSpPr txBox="1">
            <a:spLocks noChangeArrowheads="1"/>
          </p:cNvSpPr>
          <p:nvPr/>
        </p:nvSpPr>
        <p:spPr bwMode="auto">
          <a:xfrm>
            <a:off x="621000" y="129000"/>
            <a:ext cx="6745391"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1400" b="1" dirty="0">
                <a:latin typeface="Arial" panose="020B0604020202020204" pitchFamily="34" charset="0"/>
                <a:cs typeface="Arial" panose="020B0604020202020204" pitchFamily="34" charset="0"/>
              </a:rPr>
              <a:t>LIIKENTEENOHJAUSSUUNNITELMA</a:t>
            </a:r>
          </a:p>
          <a:p>
            <a:pPr>
              <a:spcBef>
                <a:spcPct val="0"/>
              </a:spcBef>
              <a:buNone/>
            </a:pPr>
            <a:r>
              <a:rPr lang="fi-FI" altLang="fi-FI" sz="1300" dirty="0">
                <a:latin typeface="Arial" panose="020B0604020202020204" pitchFamily="34" charset="0"/>
                <a:cs typeface="Arial" panose="020B0604020202020204" pitchFamily="34" charset="0"/>
              </a:rPr>
              <a:t>Liikkuva työ osittain ajoradalla.</a:t>
            </a:r>
            <a:br>
              <a:rPr lang="fi-FI" altLang="fi-FI" sz="1300" dirty="0">
                <a:latin typeface="Arial" panose="020B0604020202020204" pitchFamily="34" charset="0"/>
                <a:cs typeface="Arial" panose="020B0604020202020204" pitchFamily="34" charset="0"/>
              </a:rPr>
            </a:br>
            <a:r>
              <a:rPr lang="fi-FI" altLang="fi-FI" sz="1300" dirty="0">
                <a:latin typeface="Arial" panose="020B0604020202020204" pitchFamily="34" charset="0"/>
                <a:cs typeface="Arial" panose="020B0604020202020204" pitchFamily="34" charset="0"/>
              </a:rPr>
              <a:t>Käytettävissä olevan TIEN leveys </a:t>
            </a:r>
            <a:r>
              <a:rPr lang="fi-FI" altLang="fi-FI" sz="1300" dirty="0">
                <a:solidFill>
                  <a:srgbClr val="000000"/>
                </a:solidFill>
                <a:latin typeface="Arial" panose="020B0604020202020204" pitchFamily="34" charset="0"/>
                <a:cs typeface="Arial" panose="020B0604020202020204" pitchFamily="34" charset="0"/>
              </a:rPr>
              <a:t>≥ 5,5 metriä TAI käytettävissä </a:t>
            </a:r>
            <a:br>
              <a:rPr lang="fi-FI" altLang="fi-FI" sz="1300" dirty="0">
                <a:solidFill>
                  <a:srgbClr val="000000"/>
                </a:solidFill>
                <a:latin typeface="Arial" panose="020B0604020202020204" pitchFamily="34" charset="0"/>
                <a:cs typeface="Arial" panose="020B0604020202020204" pitchFamily="34" charset="0"/>
              </a:rPr>
            </a:br>
            <a:r>
              <a:rPr lang="fi-FI" altLang="fi-FI" sz="1300" dirty="0">
                <a:solidFill>
                  <a:srgbClr val="000000"/>
                </a:solidFill>
                <a:latin typeface="Arial" panose="020B0604020202020204" pitchFamily="34" charset="0"/>
                <a:cs typeface="Arial" panose="020B0604020202020204" pitchFamily="34" charset="0"/>
              </a:rPr>
              <a:t>oleva AJOKAISTAN leveys ≥ 3,0 metriä.</a:t>
            </a:r>
            <a:endParaRPr lang="fi-FI" altLang="fi-FI" sz="1300" dirty="0">
              <a:latin typeface="Arial" panose="020B0604020202020204" pitchFamily="34" charset="0"/>
              <a:cs typeface="Arial" panose="020B0604020202020204" pitchFamily="34" charset="0"/>
            </a:endParaRPr>
          </a:p>
          <a:p>
            <a:pPr>
              <a:spcBef>
                <a:spcPct val="0"/>
              </a:spcBef>
              <a:buNone/>
            </a:pPr>
            <a:r>
              <a:rPr lang="fi-FI" altLang="fi-FI" sz="1300" dirty="0">
                <a:latin typeface="Arial" panose="020B0604020202020204" pitchFamily="34" charset="0"/>
                <a:cs typeface="Arial" panose="020B0604020202020204" pitchFamily="34" charset="0"/>
              </a:rPr>
              <a:t>Tiekohtainen nopeusrajoitus 80 km/h </a:t>
            </a:r>
            <a:r>
              <a:rPr lang="fi-FI" altLang="fi-FI" sz="1300" dirty="0">
                <a:latin typeface="Arial" panose="020B0604020202020204" pitchFamily="34" charset="0"/>
                <a:cs typeface="Arial" panose="020B0604020202020204" pitchFamily="34" charset="0"/>
                <a:sym typeface="Wingdings" panose="05000000000000000000" pitchFamily="2" charset="2"/>
              </a:rPr>
              <a:t></a:t>
            </a:r>
            <a:r>
              <a:rPr lang="fi-FI" altLang="fi-FI" sz="1300" dirty="0">
                <a:latin typeface="Arial" panose="020B0604020202020204" pitchFamily="34" charset="0"/>
                <a:cs typeface="Arial" panose="020B0604020202020204" pitchFamily="34" charset="0"/>
              </a:rPr>
              <a:t> 50 km/h.</a:t>
            </a:r>
          </a:p>
        </p:txBody>
      </p:sp>
    </p:spTree>
    <p:extLst>
      <p:ext uri="{BB962C8B-B14F-4D97-AF65-F5344CB8AC3E}">
        <p14:creationId xmlns:p14="http://schemas.microsoft.com/office/powerpoint/2010/main" val="1769698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r="-1000"/>
          </a:stretch>
        </a:blipFill>
        <a:effectLst/>
      </p:bgPr>
    </p:bg>
    <p:spTree>
      <p:nvGrpSpPr>
        <p:cNvPr id="1" name=""/>
        <p:cNvGrpSpPr/>
        <p:nvPr/>
      </p:nvGrpSpPr>
      <p:grpSpPr>
        <a:xfrm>
          <a:off x="0" y="0"/>
          <a:ext cx="0" cy="0"/>
          <a:chOff x="0" y="0"/>
          <a:chExt cx="0" cy="0"/>
        </a:xfrm>
      </p:grpSpPr>
      <p:grpSp>
        <p:nvGrpSpPr>
          <p:cNvPr id="110" name="Ryhmä 109"/>
          <p:cNvGrpSpPr/>
          <p:nvPr/>
        </p:nvGrpSpPr>
        <p:grpSpPr>
          <a:xfrm rot="10800000">
            <a:off x="741182" y="6699492"/>
            <a:ext cx="5318241" cy="2500995"/>
            <a:chOff x="808057" y="1589251"/>
            <a:chExt cx="5318241" cy="2500995"/>
          </a:xfrm>
        </p:grpSpPr>
        <p:pic>
          <p:nvPicPr>
            <p:cNvPr id="111" name="Kuva 110"/>
            <p:cNvPicPr>
              <a:picLocks noChangeAspect="1"/>
            </p:cNvPicPr>
            <p:nvPr/>
          </p:nvPicPr>
          <p:blipFill>
            <a:blip r:embed="rId3">
              <a:extLst>
                <a:ext uri="{28A0092B-C50C-407E-A947-70E740481C1C}">
                  <a14:useLocalDpi xmlns:a14="http://schemas.microsoft.com/office/drawing/2010/main" val="0"/>
                </a:ext>
              </a:extLst>
            </a:blip>
            <a:srcRect/>
            <a:stretch/>
          </p:blipFill>
          <p:spPr>
            <a:xfrm>
              <a:off x="4669029" y="3119876"/>
              <a:ext cx="360000" cy="360000"/>
            </a:xfrm>
            <a:prstGeom prst="rect">
              <a:avLst/>
            </a:prstGeom>
          </p:spPr>
        </p:pic>
        <p:grpSp>
          <p:nvGrpSpPr>
            <p:cNvPr id="112" name="Ryhmä 111"/>
            <p:cNvGrpSpPr/>
            <p:nvPr/>
          </p:nvGrpSpPr>
          <p:grpSpPr>
            <a:xfrm rot="10800000">
              <a:off x="808057" y="1589251"/>
              <a:ext cx="5318241" cy="2500995"/>
              <a:chOff x="719323" y="6725024"/>
              <a:chExt cx="5318241" cy="2500995"/>
            </a:xfrm>
          </p:grpSpPr>
          <p:grpSp>
            <p:nvGrpSpPr>
              <p:cNvPr id="113" name="Ryhmä 112"/>
              <p:cNvGrpSpPr/>
              <p:nvPr/>
            </p:nvGrpSpPr>
            <p:grpSpPr>
              <a:xfrm rot="10800000">
                <a:off x="719323" y="6725024"/>
                <a:ext cx="5318241" cy="2500995"/>
                <a:chOff x="814582" y="1561893"/>
                <a:chExt cx="5318241" cy="2500995"/>
              </a:xfrm>
            </p:grpSpPr>
            <p:pic>
              <p:nvPicPr>
                <p:cNvPr id="115" name="Kuva 2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3739294" y="1845621"/>
                  <a:ext cx="142025"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6" name="Kuva 2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984525" y="1845754"/>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7" name="Ryhmä 116"/>
                <p:cNvGrpSpPr/>
                <p:nvPr/>
              </p:nvGrpSpPr>
              <p:grpSpPr>
                <a:xfrm>
                  <a:off x="814582" y="1561893"/>
                  <a:ext cx="5318241" cy="2500995"/>
                  <a:chOff x="814582" y="1561893"/>
                  <a:chExt cx="5318241" cy="2500995"/>
                </a:xfrm>
              </p:grpSpPr>
              <p:grpSp>
                <p:nvGrpSpPr>
                  <p:cNvPr id="118" name="Ryhmä 117"/>
                  <p:cNvGrpSpPr/>
                  <p:nvPr/>
                </p:nvGrpSpPr>
                <p:grpSpPr>
                  <a:xfrm rot="10800000">
                    <a:off x="814582" y="1738037"/>
                    <a:ext cx="528111" cy="2308881"/>
                    <a:chOff x="3357000" y="6331970"/>
                    <a:chExt cx="528111" cy="2308881"/>
                  </a:xfrm>
                </p:grpSpPr>
                <p:cxnSp>
                  <p:nvCxnSpPr>
                    <p:cNvPr id="141" name="Suora yhdysviiva 140"/>
                    <p:cNvCxnSpPr/>
                    <p:nvPr/>
                  </p:nvCxnSpPr>
                  <p:spPr>
                    <a:xfrm flipV="1">
                      <a:off x="3429000" y="6393000"/>
                      <a:ext cx="1266" cy="21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Suora yhdysviiva 141"/>
                    <p:cNvCxnSpPr/>
                    <p:nvPr/>
                  </p:nvCxnSpPr>
                  <p:spPr>
                    <a:xfrm rot="10800000">
                      <a:off x="3357000" y="6395481"/>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 name="Suora yhdysviiva 143"/>
                    <p:cNvCxnSpPr/>
                    <p:nvPr/>
                  </p:nvCxnSpPr>
                  <p:spPr>
                    <a:xfrm rot="10800000">
                      <a:off x="3357000" y="855300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5" name="Tekstiruutu 144"/>
                    <p:cNvSpPr txBox="1"/>
                    <p:nvPr/>
                  </p:nvSpPr>
                  <p:spPr>
                    <a:xfrm>
                      <a:off x="3515735" y="6331970"/>
                      <a:ext cx="226924"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146" name="Tekstiruutu 145"/>
                    <p:cNvSpPr txBox="1"/>
                    <p:nvPr/>
                  </p:nvSpPr>
                  <p:spPr>
                    <a:xfrm>
                      <a:off x="3530758" y="8486963"/>
                      <a:ext cx="354353"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grpSp>
              <p:grpSp>
                <p:nvGrpSpPr>
                  <p:cNvPr id="119" name="Ryhmä 118"/>
                  <p:cNvGrpSpPr/>
                  <p:nvPr/>
                </p:nvGrpSpPr>
                <p:grpSpPr>
                  <a:xfrm>
                    <a:off x="5510399" y="2825034"/>
                    <a:ext cx="622424" cy="1237854"/>
                    <a:chOff x="3349652" y="6312090"/>
                    <a:chExt cx="622424" cy="1237854"/>
                  </a:xfrm>
                </p:grpSpPr>
                <p:cxnSp>
                  <p:nvCxnSpPr>
                    <p:cNvPr id="136" name="Suora yhdysviiva 135"/>
                    <p:cNvCxnSpPr/>
                    <p:nvPr/>
                  </p:nvCxnSpPr>
                  <p:spPr>
                    <a:xfrm rot="10800000" flipH="1">
                      <a:off x="3422061" y="6393030"/>
                      <a:ext cx="6442" cy="107997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Suora yhdysviiva 136"/>
                    <p:cNvCxnSpPr/>
                    <p:nvPr/>
                  </p:nvCxnSpPr>
                  <p:spPr>
                    <a:xfrm rot="10800000">
                      <a:off x="3350424" y="6391515"/>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Suora yhdysviiva 137"/>
                    <p:cNvCxnSpPr/>
                    <p:nvPr/>
                  </p:nvCxnSpPr>
                  <p:spPr>
                    <a:xfrm rot="10800000">
                      <a:off x="3349652" y="7472342"/>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9" name="Tekstiruutu 138"/>
                    <p:cNvSpPr txBox="1"/>
                    <p:nvPr/>
                  </p:nvSpPr>
                  <p:spPr>
                    <a:xfrm>
                      <a:off x="3544046" y="6312090"/>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sp>
                  <p:nvSpPr>
                    <p:cNvPr id="140" name="Tekstiruutu 139"/>
                    <p:cNvSpPr txBox="1"/>
                    <p:nvPr/>
                  </p:nvSpPr>
                  <p:spPr>
                    <a:xfrm>
                      <a:off x="3550621" y="7396056"/>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nvGrpSpPr>
                  <p:cNvPr id="120" name="Ryhmä 119"/>
                  <p:cNvGrpSpPr/>
                  <p:nvPr/>
                </p:nvGrpSpPr>
                <p:grpSpPr>
                  <a:xfrm rot="10800000">
                    <a:off x="1745720" y="1561893"/>
                    <a:ext cx="3369314" cy="1530625"/>
                    <a:chOff x="1743213" y="7646644"/>
                    <a:chExt cx="3369314" cy="1530625"/>
                  </a:xfrm>
                </p:grpSpPr>
                <p:grpSp>
                  <p:nvGrpSpPr>
                    <p:cNvPr id="123" name="Ryhmä 122"/>
                    <p:cNvGrpSpPr/>
                    <p:nvPr/>
                  </p:nvGrpSpPr>
                  <p:grpSpPr>
                    <a:xfrm rot="10800000">
                      <a:off x="2877130" y="7829066"/>
                      <a:ext cx="1103988" cy="1064475"/>
                      <a:chOff x="2883462" y="2085031"/>
                      <a:chExt cx="1103988" cy="1064475"/>
                    </a:xfrm>
                  </p:grpSpPr>
                  <p:pic>
                    <p:nvPicPr>
                      <p:cNvPr id="133"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896078" y="3084418"/>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4"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2883462"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5"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3896963"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4" name="Ryhmä 123"/>
                    <p:cNvGrpSpPr/>
                    <p:nvPr/>
                  </p:nvGrpSpPr>
                  <p:grpSpPr>
                    <a:xfrm>
                      <a:off x="1996340" y="7646644"/>
                      <a:ext cx="926918" cy="1246897"/>
                      <a:chOff x="2002399" y="7304589"/>
                      <a:chExt cx="926918" cy="1246897"/>
                    </a:xfrm>
                  </p:grpSpPr>
                  <p:cxnSp>
                    <p:nvCxnSpPr>
                      <p:cNvPr id="131" name="Suora yhdysviiva 130"/>
                      <p:cNvCxnSpPr>
                        <a:stCxn id="133" idx="2"/>
                        <a:endCxn id="111" idx="0"/>
                      </p:cNvCxnSpPr>
                      <p:nvPr/>
                    </p:nvCxnSpPr>
                    <p:spPr>
                      <a:xfrm rot="10800000">
                        <a:off x="2008752" y="7304589"/>
                        <a:ext cx="920565" cy="18242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uora yhdysviiva 131"/>
                      <p:cNvCxnSpPr>
                        <a:stCxn id="135" idx="2"/>
                        <a:endCxn id="130" idx="2"/>
                      </p:cNvCxnSpPr>
                      <p:nvPr/>
                    </p:nvCxnSpPr>
                    <p:spPr>
                      <a:xfrm rot="10800000">
                        <a:off x="2002399" y="8458327"/>
                        <a:ext cx="926034"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5" name="Ryhmä 124"/>
                    <p:cNvGrpSpPr/>
                    <p:nvPr/>
                  </p:nvGrpSpPr>
                  <p:grpSpPr>
                    <a:xfrm rot="10800000">
                      <a:off x="1743213" y="8356303"/>
                      <a:ext cx="506254" cy="820966"/>
                      <a:chOff x="1846813" y="4149886"/>
                      <a:chExt cx="506254" cy="820966"/>
                    </a:xfrm>
                  </p:grpSpPr>
                  <p:pic>
                    <p:nvPicPr>
                      <p:cNvPr id="129" name="Kuva 128"/>
                      <p:cNvPicPr>
                        <a:picLocks noChangeAspect="1"/>
                      </p:cNvPicPr>
                      <p:nvPr/>
                    </p:nvPicPr>
                    <p:blipFill>
                      <a:blip r:embed="rId7">
                        <a:extLst>
                          <a:ext uri="{28A0092B-C50C-407E-A947-70E740481C1C}">
                            <a14:useLocalDpi xmlns:a14="http://schemas.microsoft.com/office/drawing/2010/main" val="0"/>
                          </a:ext>
                        </a:extLst>
                      </a:blip>
                      <a:srcRect/>
                      <a:stretch/>
                    </p:blipFill>
                    <p:spPr>
                      <a:xfrm rot="10800000">
                        <a:off x="1914246" y="4149886"/>
                        <a:ext cx="359569" cy="359569"/>
                      </a:xfrm>
                      <a:prstGeom prst="rect">
                        <a:avLst/>
                      </a:prstGeom>
                    </p:spPr>
                  </p:pic>
                  <p:pic>
                    <p:nvPicPr>
                      <p:cNvPr id="130" name="Kuva 129"/>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1846813" y="4527036"/>
                        <a:ext cx="506254" cy="443816"/>
                      </a:xfrm>
                      <a:prstGeom prst="rect">
                        <a:avLst/>
                      </a:prstGeom>
                    </p:spPr>
                  </p:pic>
                </p:grpSp>
                <p:pic>
                  <p:nvPicPr>
                    <p:cNvPr id="126" name="Kuva 125"/>
                    <p:cNvPicPr>
                      <a:picLocks noChangeAspect="1"/>
                    </p:cNvPicPr>
                    <p:nvPr/>
                  </p:nvPicPr>
                  <p:blipFill>
                    <a:blip r:embed="rId7">
                      <a:extLst>
                        <a:ext uri="{28A0092B-C50C-407E-A947-70E740481C1C}">
                          <a14:useLocalDpi xmlns:a14="http://schemas.microsoft.com/office/drawing/2010/main" val="0"/>
                        </a:ext>
                      </a:extLst>
                    </a:blip>
                    <a:srcRect/>
                    <a:stretch/>
                  </p:blipFill>
                  <p:spPr>
                    <a:xfrm>
                      <a:off x="4685525" y="8817700"/>
                      <a:ext cx="359569" cy="359569"/>
                    </a:xfrm>
                    <a:prstGeom prst="rect">
                      <a:avLst/>
                    </a:prstGeom>
                  </p:spPr>
                </p:pic>
                <p:pic>
                  <p:nvPicPr>
                    <p:cNvPr id="127" name="Kuva 126"/>
                    <p:cNvPicPr>
                      <a:picLocks noChangeAspect="1"/>
                    </p:cNvPicPr>
                    <p:nvPr/>
                  </p:nvPicPr>
                  <p:blipFill>
                    <a:blip r:embed="rId8">
                      <a:extLst>
                        <a:ext uri="{28A0092B-C50C-407E-A947-70E740481C1C}">
                          <a14:useLocalDpi xmlns:a14="http://schemas.microsoft.com/office/drawing/2010/main" val="0"/>
                        </a:ext>
                      </a:extLst>
                    </a:blip>
                    <a:srcRect/>
                    <a:stretch/>
                  </p:blipFill>
                  <p:spPr>
                    <a:xfrm>
                      <a:off x="4606273" y="8356303"/>
                      <a:ext cx="506254" cy="443816"/>
                    </a:xfrm>
                    <a:prstGeom prst="rect">
                      <a:avLst/>
                    </a:prstGeom>
                  </p:spPr>
                </p:pic>
                <p:cxnSp>
                  <p:nvCxnSpPr>
                    <p:cNvPr id="128" name="Suora yhdysviiva 127"/>
                    <p:cNvCxnSpPr>
                      <a:stCxn id="127" idx="2"/>
                      <a:endCxn id="134" idx="2"/>
                    </p:cNvCxnSpPr>
                    <p:nvPr/>
                  </p:nvCxnSpPr>
                  <p:spPr>
                    <a:xfrm flipH="1">
                      <a:off x="3935875" y="8800382"/>
                      <a:ext cx="923525"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21"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56352"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87428"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114" name="Suora yhdysviiva 113"/>
              <p:cNvCxnSpPr/>
              <p:nvPr/>
            </p:nvCxnSpPr>
            <p:spPr>
              <a:xfrm>
                <a:off x="1319865" y="6795733"/>
                <a:ext cx="4166855" cy="2103"/>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sp>
        <p:nvSpPr>
          <p:cNvPr id="235" name="Suorakulmio 244"/>
          <p:cNvSpPr>
            <a:spLocks noChangeArrowheads="1"/>
          </p:cNvSpPr>
          <p:nvPr/>
        </p:nvSpPr>
        <p:spPr bwMode="auto">
          <a:xfrm>
            <a:off x="3388809" y="4811716"/>
            <a:ext cx="1795000" cy="2308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900" b="1" dirty="0">
                <a:solidFill>
                  <a:srgbClr val="000000"/>
                </a:solidFill>
                <a:latin typeface="Arial" panose="020B0604020202020204" pitchFamily="34" charset="0"/>
                <a:cs typeface="Arial" panose="020B0604020202020204" pitchFamily="34" charset="0"/>
              </a:rPr>
              <a:t>Työalue</a:t>
            </a:r>
          </a:p>
        </p:txBody>
      </p:sp>
      <p:grpSp>
        <p:nvGrpSpPr>
          <p:cNvPr id="3" name="Ryhmä 2"/>
          <p:cNvGrpSpPr/>
          <p:nvPr/>
        </p:nvGrpSpPr>
        <p:grpSpPr>
          <a:xfrm>
            <a:off x="801063" y="1589251"/>
            <a:ext cx="5325235" cy="2500995"/>
            <a:chOff x="801063" y="1589251"/>
            <a:chExt cx="5325235" cy="2500995"/>
          </a:xfrm>
        </p:grpSpPr>
        <p:pic>
          <p:nvPicPr>
            <p:cNvPr id="107" name="Kuva 106"/>
            <p:cNvPicPr>
              <a:picLocks noChangeAspect="1"/>
            </p:cNvPicPr>
            <p:nvPr/>
          </p:nvPicPr>
          <p:blipFill>
            <a:blip r:embed="rId3">
              <a:extLst>
                <a:ext uri="{28A0092B-C50C-407E-A947-70E740481C1C}">
                  <a14:useLocalDpi xmlns:a14="http://schemas.microsoft.com/office/drawing/2010/main" val="0"/>
                </a:ext>
              </a:extLst>
            </a:blip>
            <a:srcRect/>
            <a:stretch/>
          </p:blipFill>
          <p:spPr>
            <a:xfrm>
              <a:off x="4669029" y="3119876"/>
              <a:ext cx="360000" cy="360000"/>
            </a:xfrm>
            <a:prstGeom prst="rect">
              <a:avLst/>
            </a:prstGeom>
          </p:spPr>
        </p:pic>
        <p:grpSp>
          <p:nvGrpSpPr>
            <p:cNvPr id="303" name="Ryhmä 302"/>
            <p:cNvGrpSpPr/>
            <p:nvPr/>
          </p:nvGrpSpPr>
          <p:grpSpPr>
            <a:xfrm rot="10800000">
              <a:off x="801063" y="1589251"/>
              <a:ext cx="5325235" cy="2500995"/>
              <a:chOff x="719323" y="6725024"/>
              <a:chExt cx="5325235" cy="2500995"/>
            </a:xfrm>
          </p:grpSpPr>
          <p:grpSp>
            <p:nvGrpSpPr>
              <p:cNvPr id="304" name="Ryhmä 303"/>
              <p:cNvGrpSpPr/>
              <p:nvPr/>
            </p:nvGrpSpPr>
            <p:grpSpPr>
              <a:xfrm rot="10800000">
                <a:off x="719323" y="6725024"/>
                <a:ext cx="5325235" cy="2500995"/>
                <a:chOff x="807588" y="1561893"/>
                <a:chExt cx="5325235" cy="2500995"/>
              </a:xfrm>
            </p:grpSpPr>
            <p:pic>
              <p:nvPicPr>
                <p:cNvPr id="306" name="Kuva 2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3739294" y="1845621"/>
                  <a:ext cx="142025"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 name="Kuva 2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984525" y="1845754"/>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8" name="Ryhmä 307"/>
                <p:cNvGrpSpPr/>
                <p:nvPr/>
              </p:nvGrpSpPr>
              <p:grpSpPr>
                <a:xfrm>
                  <a:off x="807588" y="1561893"/>
                  <a:ext cx="5325235" cy="2500995"/>
                  <a:chOff x="807588" y="1561893"/>
                  <a:chExt cx="5325235" cy="2500995"/>
                </a:xfrm>
              </p:grpSpPr>
              <p:grpSp>
                <p:nvGrpSpPr>
                  <p:cNvPr id="309" name="Ryhmä 308"/>
                  <p:cNvGrpSpPr/>
                  <p:nvPr/>
                </p:nvGrpSpPr>
                <p:grpSpPr>
                  <a:xfrm rot="10800000">
                    <a:off x="807588" y="1742577"/>
                    <a:ext cx="535105" cy="2308881"/>
                    <a:chOff x="3357000" y="6327430"/>
                    <a:chExt cx="535105" cy="2308881"/>
                  </a:xfrm>
                </p:grpSpPr>
                <p:cxnSp>
                  <p:nvCxnSpPr>
                    <p:cNvPr id="332" name="Suora yhdysviiva 331"/>
                    <p:cNvCxnSpPr/>
                    <p:nvPr/>
                  </p:nvCxnSpPr>
                  <p:spPr>
                    <a:xfrm flipV="1">
                      <a:off x="3429000" y="6393000"/>
                      <a:ext cx="1266" cy="21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3" name="Suora yhdysviiva 332"/>
                    <p:cNvCxnSpPr/>
                    <p:nvPr/>
                  </p:nvCxnSpPr>
                  <p:spPr>
                    <a:xfrm rot="10800000">
                      <a:off x="3357000" y="6395481"/>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5" name="Suora yhdysviiva 334"/>
                    <p:cNvCxnSpPr/>
                    <p:nvPr/>
                  </p:nvCxnSpPr>
                  <p:spPr>
                    <a:xfrm rot="10800000">
                      <a:off x="3357000" y="855300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36" name="Tekstiruutu 335"/>
                    <p:cNvSpPr txBox="1"/>
                    <p:nvPr/>
                  </p:nvSpPr>
                  <p:spPr>
                    <a:xfrm>
                      <a:off x="3522729" y="6327430"/>
                      <a:ext cx="226924"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337" name="Tekstiruutu 336"/>
                    <p:cNvSpPr txBox="1"/>
                    <p:nvPr/>
                  </p:nvSpPr>
                  <p:spPr>
                    <a:xfrm>
                      <a:off x="3537752" y="8482423"/>
                      <a:ext cx="354353"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grpSp>
              <p:grpSp>
                <p:nvGrpSpPr>
                  <p:cNvPr id="310" name="Ryhmä 309"/>
                  <p:cNvGrpSpPr/>
                  <p:nvPr/>
                </p:nvGrpSpPr>
                <p:grpSpPr>
                  <a:xfrm>
                    <a:off x="5510399" y="2825034"/>
                    <a:ext cx="622424" cy="1237854"/>
                    <a:chOff x="3349652" y="6312090"/>
                    <a:chExt cx="622424" cy="1237854"/>
                  </a:xfrm>
                </p:grpSpPr>
                <p:cxnSp>
                  <p:nvCxnSpPr>
                    <p:cNvPr id="327" name="Suora yhdysviiva 326"/>
                    <p:cNvCxnSpPr/>
                    <p:nvPr/>
                  </p:nvCxnSpPr>
                  <p:spPr>
                    <a:xfrm rot="10800000" flipH="1">
                      <a:off x="3422061" y="6393030"/>
                      <a:ext cx="6442" cy="107997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8" name="Suora yhdysviiva 327"/>
                    <p:cNvCxnSpPr/>
                    <p:nvPr/>
                  </p:nvCxnSpPr>
                  <p:spPr>
                    <a:xfrm rot="10800000">
                      <a:off x="3350424" y="6391515"/>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9" name="Suora yhdysviiva 328"/>
                    <p:cNvCxnSpPr/>
                    <p:nvPr/>
                  </p:nvCxnSpPr>
                  <p:spPr>
                    <a:xfrm rot="10800000">
                      <a:off x="3349652" y="7472342"/>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30" name="Tekstiruutu 329"/>
                    <p:cNvSpPr txBox="1"/>
                    <p:nvPr/>
                  </p:nvSpPr>
                  <p:spPr>
                    <a:xfrm>
                      <a:off x="3544046" y="6312090"/>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sp>
                  <p:nvSpPr>
                    <p:cNvPr id="331" name="Tekstiruutu 330"/>
                    <p:cNvSpPr txBox="1"/>
                    <p:nvPr/>
                  </p:nvSpPr>
                  <p:spPr>
                    <a:xfrm>
                      <a:off x="3550621" y="7396056"/>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nvGrpSpPr>
                  <p:cNvPr id="311" name="Ryhmä 310"/>
                  <p:cNvGrpSpPr/>
                  <p:nvPr/>
                </p:nvGrpSpPr>
                <p:grpSpPr>
                  <a:xfrm rot="10800000">
                    <a:off x="1745720" y="1561893"/>
                    <a:ext cx="3369314" cy="1530625"/>
                    <a:chOff x="1743213" y="7646644"/>
                    <a:chExt cx="3369314" cy="1530625"/>
                  </a:xfrm>
                </p:grpSpPr>
                <p:grpSp>
                  <p:nvGrpSpPr>
                    <p:cNvPr id="314" name="Ryhmä 313"/>
                    <p:cNvGrpSpPr/>
                    <p:nvPr/>
                  </p:nvGrpSpPr>
                  <p:grpSpPr>
                    <a:xfrm rot="10800000">
                      <a:off x="2877130" y="7829066"/>
                      <a:ext cx="1103988" cy="1064475"/>
                      <a:chOff x="2883462" y="2085031"/>
                      <a:chExt cx="1103988" cy="1064475"/>
                    </a:xfrm>
                  </p:grpSpPr>
                  <p:pic>
                    <p:nvPicPr>
                      <p:cNvPr id="324"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896078" y="3084418"/>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5"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2883462"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6"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3896963"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15" name="Ryhmä 314"/>
                    <p:cNvGrpSpPr/>
                    <p:nvPr/>
                  </p:nvGrpSpPr>
                  <p:grpSpPr>
                    <a:xfrm>
                      <a:off x="1996340" y="7646644"/>
                      <a:ext cx="926918" cy="1246897"/>
                      <a:chOff x="2002399" y="7304589"/>
                      <a:chExt cx="926918" cy="1246897"/>
                    </a:xfrm>
                  </p:grpSpPr>
                  <p:cxnSp>
                    <p:nvCxnSpPr>
                      <p:cNvPr id="322" name="Suora yhdysviiva 321"/>
                      <p:cNvCxnSpPr>
                        <a:stCxn id="324" idx="2"/>
                        <a:endCxn id="107" idx="0"/>
                      </p:cNvCxnSpPr>
                      <p:nvPr/>
                    </p:nvCxnSpPr>
                    <p:spPr>
                      <a:xfrm rot="10800000">
                        <a:off x="2008752" y="7304589"/>
                        <a:ext cx="920565" cy="18242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3" name="Suora yhdysviiva 322"/>
                      <p:cNvCxnSpPr>
                        <a:stCxn id="326" idx="2"/>
                        <a:endCxn id="321" idx="2"/>
                      </p:cNvCxnSpPr>
                      <p:nvPr/>
                    </p:nvCxnSpPr>
                    <p:spPr>
                      <a:xfrm rot="10800000">
                        <a:off x="2002399" y="8458327"/>
                        <a:ext cx="926034"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16" name="Ryhmä 315"/>
                    <p:cNvGrpSpPr/>
                    <p:nvPr/>
                  </p:nvGrpSpPr>
                  <p:grpSpPr>
                    <a:xfrm rot="10800000">
                      <a:off x="1743213" y="8356304"/>
                      <a:ext cx="506254" cy="820965"/>
                      <a:chOff x="1846813" y="4149886"/>
                      <a:chExt cx="506254" cy="820965"/>
                    </a:xfrm>
                  </p:grpSpPr>
                  <p:pic>
                    <p:nvPicPr>
                      <p:cNvPr id="320" name="Kuva 319"/>
                      <p:cNvPicPr>
                        <a:picLocks noChangeAspect="1"/>
                      </p:cNvPicPr>
                      <p:nvPr/>
                    </p:nvPicPr>
                    <p:blipFill>
                      <a:blip r:embed="rId7">
                        <a:extLst>
                          <a:ext uri="{28A0092B-C50C-407E-A947-70E740481C1C}">
                            <a14:useLocalDpi xmlns:a14="http://schemas.microsoft.com/office/drawing/2010/main" val="0"/>
                          </a:ext>
                        </a:extLst>
                      </a:blip>
                      <a:srcRect/>
                      <a:stretch/>
                    </p:blipFill>
                    <p:spPr>
                      <a:xfrm rot="10800000">
                        <a:off x="1914246" y="4149886"/>
                        <a:ext cx="359569" cy="359569"/>
                      </a:xfrm>
                      <a:prstGeom prst="rect">
                        <a:avLst/>
                      </a:prstGeom>
                    </p:spPr>
                  </p:pic>
                  <p:pic>
                    <p:nvPicPr>
                      <p:cNvPr id="321" name="Kuva 320"/>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1846813" y="4527035"/>
                        <a:ext cx="506254" cy="443816"/>
                      </a:xfrm>
                      <a:prstGeom prst="rect">
                        <a:avLst/>
                      </a:prstGeom>
                    </p:spPr>
                  </p:pic>
                </p:grpSp>
                <p:pic>
                  <p:nvPicPr>
                    <p:cNvPr id="317" name="Kuva 316"/>
                    <p:cNvPicPr>
                      <a:picLocks noChangeAspect="1"/>
                    </p:cNvPicPr>
                    <p:nvPr/>
                  </p:nvPicPr>
                  <p:blipFill>
                    <a:blip r:embed="rId7">
                      <a:extLst>
                        <a:ext uri="{28A0092B-C50C-407E-A947-70E740481C1C}">
                          <a14:useLocalDpi xmlns:a14="http://schemas.microsoft.com/office/drawing/2010/main" val="0"/>
                        </a:ext>
                      </a:extLst>
                    </a:blip>
                    <a:srcRect/>
                    <a:stretch/>
                  </p:blipFill>
                  <p:spPr>
                    <a:xfrm>
                      <a:off x="4685525" y="8817700"/>
                      <a:ext cx="359569" cy="359569"/>
                    </a:xfrm>
                    <a:prstGeom prst="rect">
                      <a:avLst/>
                    </a:prstGeom>
                  </p:spPr>
                </p:pic>
                <p:pic>
                  <p:nvPicPr>
                    <p:cNvPr id="318" name="Kuva 317"/>
                    <p:cNvPicPr>
                      <a:picLocks noChangeAspect="1"/>
                    </p:cNvPicPr>
                    <p:nvPr/>
                  </p:nvPicPr>
                  <p:blipFill>
                    <a:blip r:embed="rId8">
                      <a:extLst>
                        <a:ext uri="{28A0092B-C50C-407E-A947-70E740481C1C}">
                          <a14:useLocalDpi xmlns:a14="http://schemas.microsoft.com/office/drawing/2010/main" val="0"/>
                        </a:ext>
                      </a:extLst>
                    </a:blip>
                    <a:srcRect/>
                    <a:stretch/>
                  </p:blipFill>
                  <p:spPr>
                    <a:xfrm>
                      <a:off x="4606273" y="8356304"/>
                      <a:ext cx="506254" cy="443816"/>
                    </a:xfrm>
                    <a:prstGeom prst="rect">
                      <a:avLst/>
                    </a:prstGeom>
                  </p:spPr>
                </p:pic>
                <p:cxnSp>
                  <p:nvCxnSpPr>
                    <p:cNvPr id="319" name="Suora yhdysviiva 318"/>
                    <p:cNvCxnSpPr>
                      <a:stCxn id="318" idx="2"/>
                      <a:endCxn id="325" idx="2"/>
                    </p:cNvCxnSpPr>
                    <p:nvPr/>
                  </p:nvCxnSpPr>
                  <p:spPr>
                    <a:xfrm flipH="1">
                      <a:off x="3935875" y="8800382"/>
                      <a:ext cx="923525"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312"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56352"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87428"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305" name="Suora yhdysviiva 304"/>
              <p:cNvCxnSpPr/>
              <p:nvPr/>
            </p:nvCxnSpPr>
            <p:spPr>
              <a:xfrm>
                <a:off x="1319865" y="6795733"/>
                <a:ext cx="4166855" cy="2103"/>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sp>
        <p:nvSpPr>
          <p:cNvPr id="108" name="Dian numeron paikkamerkki 5"/>
          <p:cNvSpPr txBox="1">
            <a:spLocks/>
          </p:cNvSpPr>
          <p:nvPr/>
        </p:nvSpPr>
        <p:spPr>
          <a:xfrm>
            <a:off x="2538285" y="9282163"/>
            <a:ext cx="1800000" cy="527403"/>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fi-FI" sz="1100" dirty="0"/>
              <a:t>2.8</a:t>
            </a:r>
          </a:p>
        </p:txBody>
      </p:sp>
      <p:sp>
        <p:nvSpPr>
          <p:cNvPr id="147" name="Suorakulmio 146">
            <a:extLst>
              <a:ext uri="{FF2B5EF4-FFF2-40B4-BE49-F238E27FC236}">
                <a16:creationId xmlns:a16="http://schemas.microsoft.com/office/drawing/2014/main" id="{AE3C3120-B9A8-4A31-B009-9525B8E58903}"/>
              </a:ext>
            </a:extLst>
          </p:cNvPr>
          <p:cNvSpPr/>
          <p:nvPr/>
        </p:nvSpPr>
        <p:spPr>
          <a:xfrm>
            <a:off x="1070985" y="5533755"/>
            <a:ext cx="1689623" cy="5847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spcBef>
                <a:spcPct val="0"/>
              </a:spcBef>
            </a:pPr>
            <a:r>
              <a:rPr lang="fi-FI" altLang="fi-FI" sz="800" dirty="0">
                <a:solidFill>
                  <a:srgbClr val="000000"/>
                </a:solidFill>
                <a:latin typeface="Arial" panose="020B0604020202020204" pitchFamily="34" charset="0"/>
                <a:cs typeface="Arial" panose="020B0604020202020204" pitchFamily="34" charset="0"/>
              </a:rPr>
              <a:t>Liikkuvassa työssä käytetään aina hinattavaa varoituslaitetta tai työajoneuvon perään kiinnitettyä vastaavaa sulkuaitaa. </a:t>
            </a:r>
          </a:p>
        </p:txBody>
      </p:sp>
      <p:grpSp>
        <p:nvGrpSpPr>
          <p:cNvPr id="14" name="Ryhmä 13">
            <a:extLst>
              <a:ext uri="{FF2B5EF4-FFF2-40B4-BE49-F238E27FC236}">
                <a16:creationId xmlns:a16="http://schemas.microsoft.com/office/drawing/2014/main" id="{6A6A4573-00DE-707D-A723-A5221AAC667E}"/>
              </a:ext>
            </a:extLst>
          </p:cNvPr>
          <p:cNvGrpSpPr/>
          <p:nvPr/>
        </p:nvGrpSpPr>
        <p:grpSpPr>
          <a:xfrm>
            <a:off x="3037916" y="4519964"/>
            <a:ext cx="2012742" cy="1811709"/>
            <a:chOff x="3037916" y="4519964"/>
            <a:chExt cx="2012742" cy="1811709"/>
          </a:xfrm>
        </p:grpSpPr>
        <p:grpSp>
          <p:nvGrpSpPr>
            <p:cNvPr id="236" name="Ryhmä 235"/>
            <p:cNvGrpSpPr>
              <a:grpSpLocks noChangeAspect="1"/>
            </p:cNvGrpSpPr>
            <p:nvPr/>
          </p:nvGrpSpPr>
          <p:grpSpPr>
            <a:xfrm>
              <a:off x="3417395" y="4519964"/>
              <a:ext cx="1633263" cy="1811709"/>
              <a:chOff x="3313513" y="4692443"/>
              <a:chExt cx="1554327" cy="1724149"/>
            </a:xfrm>
          </p:grpSpPr>
          <p:pic>
            <p:nvPicPr>
              <p:cNvPr id="237" name="Kuva 236"/>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122296" y="5502192"/>
                <a:ext cx="745544" cy="914400"/>
              </a:xfrm>
              <a:prstGeom prst="rect">
                <a:avLst/>
              </a:prstGeom>
            </p:spPr>
          </p:pic>
          <p:grpSp>
            <p:nvGrpSpPr>
              <p:cNvPr id="238" name="Ryhmä 237"/>
              <p:cNvGrpSpPr/>
              <p:nvPr/>
            </p:nvGrpSpPr>
            <p:grpSpPr>
              <a:xfrm>
                <a:off x="3313513" y="4692443"/>
                <a:ext cx="1471102" cy="1297114"/>
                <a:chOff x="3313513" y="4692443"/>
                <a:chExt cx="1471102" cy="1297114"/>
              </a:xfrm>
            </p:grpSpPr>
            <p:grpSp>
              <p:nvGrpSpPr>
                <p:cNvPr id="239" name="Ryhmä 173"/>
                <p:cNvGrpSpPr>
                  <a:grpSpLocks noChangeAspect="1"/>
                </p:cNvGrpSpPr>
                <p:nvPr/>
              </p:nvGrpSpPr>
              <p:grpSpPr bwMode="auto">
                <a:xfrm>
                  <a:off x="3493433" y="5319463"/>
                  <a:ext cx="356235" cy="501014"/>
                  <a:chOff x="2207620" y="5710128"/>
                  <a:chExt cx="297486" cy="417622"/>
                </a:xfrm>
              </p:grpSpPr>
              <p:pic>
                <p:nvPicPr>
                  <p:cNvPr id="259" name="Kuva 174"/>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2256466" y="5710128"/>
                    <a:ext cx="206883" cy="375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0"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420000">
                    <a:off x="2207620" y="5765107"/>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1"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420000">
                    <a:off x="2408593" y="5765106"/>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2"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420000">
                    <a:off x="2208037" y="6035764"/>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3"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420000">
                    <a:off x="2411506" y="6035764"/>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40" name="Ryhmä 179"/>
                <p:cNvGrpSpPr>
                  <a:grpSpLocks noChangeAspect="1"/>
                </p:cNvGrpSpPr>
                <p:nvPr/>
              </p:nvGrpSpPr>
              <p:grpSpPr bwMode="auto">
                <a:xfrm>
                  <a:off x="3553533" y="4692443"/>
                  <a:ext cx="249557" cy="451485"/>
                  <a:chOff x="2221105" y="5054220"/>
                  <a:chExt cx="206883" cy="375761"/>
                </a:xfrm>
              </p:grpSpPr>
              <p:pic>
                <p:nvPicPr>
                  <p:cNvPr id="257" name="Kuva 180"/>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2221105" y="5054220"/>
                    <a:ext cx="206883" cy="375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8"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420000">
                    <a:off x="2277745" y="5108140"/>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41" name="Ryhmä 240"/>
                <p:cNvGrpSpPr/>
                <p:nvPr/>
              </p:nvGrpSpPr>
              <p:grpSpPr>
                <a:xfrm>
                  <a:off x="3313513" y="5046059"/>
                  <a:ext cx="805102" cy="916591"/>
                  <a:chOff x="3464124" y="5074638"/>
                  <a:chExt cx="805102" cy="916591"/>
                </a:xfrm>
              </p:grpSpPr>
              <p:cxnSp>
                <p:nvCxnSpPr>
                  <p:cNvPr id="247" name="Suora yhdysviiva 387"/>
                  <p:cNvCxnSpPr>
                    <a:cxnSpLocks noChangeShapeType="1"/>
                  </p:cNvCxnSpPr>
                  <p:nvPr/>
                </p:nvCxnSpPr>
                <p:spPr bwMode="auto">
                  <a:xfrm flipH="1">
                    <a:off x="4010617" y="5988230"/>
                    <a:ext cx="258609" cy="2999"/>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grpSp>
                <p:nvGrpSpPr>
                  <p:cNvPr id="252" name="Ryhmä 251"/>
                  <p:cNvGrpSpPr/>
                  <p:nvPr/>
                </p:nvGrpSpPr>
                <p:grpSpPr>
                  <a:xfrm>
                    <a:off x="3464124" y="5074638"/>
                    <a:ext cx="261191" cy="54685"/>
                    <a:chOff x="2537960" y="4907574"/>
                    <a:chExt cx="261191" cy="54685"/>
                  </a:xfrm>
                </p:grpSpPr>
                <p:cxnSp>
                  <p:nvCxnSpPr>
                    <p:cNvPr id="253" name="Suora yhdysviiva 387"/>
                    <p:cNvCxnSpPr>
                      <a:cxnSpLocks noChangeShapeType="1"/>
                    </p:cNvCxnSpPr>
                    <p:nvPr/>
                  </p:nvCxnSpPr>
                  <p:spPr bwMode="auto">
                    <a:xfrm flipV="1">
                      <a:off x="2537960" y="4907574"/>
                      <a:ext cx="55563"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254" name="Suora yhdysviiva 387"/>
                    <p:cNvCxnSpPr>
                      <a:cxnSpLocks noChangeShapeType="1"/>
                    </p:cNvCxnSpPr>
                    <p:nvPr/>
                  </p:nvCxnSpPr>
                  <p:spPr bwMode="auto">
                    <a:xfrm>
                      <a:off x="2562601" y="4936606"/>
                      <a:ext cx="208146" cy="265"/>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255" name="Suora yhdysviiva 387"/>
                    <p:cNvCxnSpPr>
                      <a:cxnSpLocks noChangeShapeType="1"/>
                    </p:cNvCxnSpPr>
                    <p:nvPr/>
                  </p:nvCxnSpPr>
                  <p:spPr bwMode="auto">
                    <a:xfrm flipV="1">
                      <a:off x="2743589" y="4911459"/>
                      <a:ext cx="55562"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grpSp>
            </p:grpSp>
            <p:pic>
              <p:nvPicPr>
                <p:cNvPr id="242" name="Picture 24" descr="T:\tie2014\1510014798_Liikenne tietyomaalla\Suunnittelu\Tienrakennustyömaat\Powerpoint\rullat-01.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514902" y="5762864"/>
                  <a:ext cx="346708" cy="226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43" name="Ryhmä 35933"/>
                <p:cNvGrpSpPr>
                  <a:grpSpLocks/>
                </p:cNvGrpSpPr>
                <p:nvPr/>
              </p:nvGrpSpPr>
              <p:grpSpPr bwMode="auto">
                <a:xfrm>
                  <a:off x="4178028" y="5396961"/>
                  <a:ext cx="606587" cy="118397"/>
                  <a:chOff x="2794810" y="4002088"/>
                  <a:chExt cx="605427" cy="118397"/>
                </a:xfrm>
              </p:grpSpPr>
              <p:pic>
                <p:nvPicPr>
                  <p:cNvPr id="244"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420000">
                    <a:off x="2794810" y="4002088"/>
                    <a:ext cx="120567" cy="118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420000">
                    <a:off x="3279670" y="4002088"/>
                    <a:ext cx="120567" cy="118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grpSp>
          <p:nvGrpSpPr>
            <p:cNvPr id="8" name="Ryhmä 7">
              <a:extLst>
                <a:ext uri="{FF2B5EF4-FFF2-40B4-BE49-F238E27FC236}">
                  <a16:creationId xmlns:a16="http://schemas.microsoft.com/office/drawing/2014/main" id="{47568E7E-8F01-7838-6E09-D454DB2F6AF2}"/>
                </a:ext>
              </a:extLst>
            </p:cNvPr>
            <p:cNvGrpSpPr/>
            <p:nvPr/>
          </p:nvGrpSpPr>
          <p:grpSpPr>
            <a:xfrm>
              <a:off x="3037916" y="5321509"/>
              <a:ext cx="657257" cy="192214"/>
              <a:chOff x="3037916" y="5321509"/>
              <a:chExt cx="657257" cy="192214"/>
            </a:xfrm>
          </p:grpSpPr>
          <p:cxnSp>
            <p:nvCxnSpPr>
              <p:cNvPr id="9" name="Suora yhdysviiva 387">
                <a:extLst>
                  <a:ext uri="{FF2B5EF4-FFF2-40B4-BE49-F238E27FC236}">
                    <a16:creationId xmlns:a16="http://schemas.microsoft.com/office/drawing/2014/main" id="{4E6E5FD3-678A-896F-7F87-0653ED89B7F7}"/>
                  </a:ext>
                </a:extLst>
              </p:cNvPr>
              <p:cNvCxnSpPr>
                <a:cxnSpLocks noChangeShapeType="1"/>
              </p:cNvCxnSpPr>
              <p:nvPr/>
            </p:nvCxnSpPr>
            <p:spPr bwMode="auto">
              <a:xfrm>
                <a:off x="3069000" y="5482805"/>
                <a:ext cx="601810" cy="3249"/>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sp>
            <p:nvSpPr>
              <p:cNvPr id="10" name="Suorakulmio 211">
                <a:extLst>
                  <a:ext uri="{FF2B5EF4-FFF2-40B4-BE49-F238E27FC236}">
                    <a16:creationId xmlns:a16="http://schemas.microsoft.com/office/drawing/2014/main" id="{173DB76E-A8B2-1CB9-0971-8260733F0F0D}"/>
                  </a:ext>
                </a:extLst>
              </p:cNvPr>
              <p:cNvSpPr>
                <a:spLocks noChangeArrowheads="1"/>
              </p:cNvSpPr>
              <p:nvPr/>
            </p:nvSpPr>
            <p:spPr bwMode="auto">
              <a:xfrm>
                <a:off x="3189650" y="5321509"/>
                <a:ext cx="389505" cy="138499"/>
              </a:xfrm>
              <a:prstGeom prst="rect">
                <a:avLst/>
              </a:prstGeom>
              <a:solidFill>
                <a:schemeClr val="bg1"/>
              </a:solidFill>
              <a:ln>
                <a:noFill/>
              </a:ln>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900" dirty="0">
                    <a:solidFill>
                      <a:srgbClr val="000000"/>
                    </a:solidFill>
                    <a:latin typeface="Arial" panose="020B0604020202020204" pitchFamily="34" charset="0"/>
                    <a:cs typeface="Arial" panose="020B0604020202020204" pitchFamily="34" charset="0"/>
                  </a:rPr>
                  <a:t>≥ 5,5 m</a:t>
                </a:r>
              </a:p>
            </p:txBody>
          </p:sp>
          <p:cxnSp>
            <p:nvCxnSpPr>
              <p:cNvPr id="11" name="Suora yhdysviiva 387">
                <a:extLst>
                  <a:ext uri="{FF2B5EF4-FFF2-40B4-BE49-F238E27FC236}">
                    <a16:creationId xmlns:a16="http://schemas.microsoft.com/office/drawing/2014/main" id="{41257292-00FB-3169-D07F-B8D0D6530CCF}"/>
                  </a:ext>
                </a:extLst>
              </p:cNvPr>
              <p:cNvCxnSpPr>
                <a:cxnSpLocks noChangeShapeType="1"/>
              </p:cNvCxnSpPr>
              <p:nvPr/>
            </p:nvCxnSpPr>
            <p:spPr bwMode="auto">
              <a:xfrm flipV="1">
                <a:off x="3037916" y="5457000"/>
                <a:ext cx="58385" cy="5338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12" name="Suora yhdysviiva 387">
                <a:extLst>
                  <a:ext uri="{FF2B5EF4-FFF2-40B4-BE49-F238E27FC236}">
                    <a16:creationId xmlns:a16="http://schemas.microsoft.com/office/drawing/2014/main" id="{11949E0F-31CA-404D-015D-CDF4C194573B}"/>
                  </a:ext>
                </a:extLst>
              </p:cNvPr>
              <p:cNvCxnSpPr>
                <a:cxnSpLocks noChangeShapeType="1"/>
              </p:cNvCxnSpPr>
              <p:nvPr/>
            </p:nvCxnSpPr>
            <p:spPr bwMode="auto">
              <a:xfrm flipV="1">
                <a:off x="3636789" y="5460343"/>
                <a:ext cx="58384" cy="5338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grpSp>
        <p:sp>
          <p:nvSpPr>
            <p:cNvPr id="13" name="Suorakulmio 211">
              <a:extLst>
                <a:ext uri="{FF2B5EF4-FFF2-40B4-BE49-F238E27FC236}">
                  <a16:creationId xmlns:a16="http://schemas.microsoft.com/office/drawing/2014/main" id="{83269AE1-0E68-2CA2-C7E4-9A24994914CB}"/>
                </a:ext>
              </a:extLst>
            </p:cNvPr>
            <p:cNvSpPr>
              <a:spLocks noChangeArrowheads="1"/>
            </p:cNvSpPr>
            <p:nvPr/>
          </p:nvSpPr>
          <p:spPr bwMode="auto">
            <a:xfrm>
              <a:off x="3255494" y="4738066"/>
              <a:ext cx="389505" cy="138499"/>
            </a:xfrm>
            <a:prstGeom prst="rect">
              <a:avLst/>
            </a:prstGeom>
            <a:solidFill>
              <a:schemeClr val="bg1"/>
            </a:solidFill>
            <a:ln>
              <a:noFill/>
            </a:ln>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900" dirty="0">
                  <a:solidFill>
                    <a:srgbClr val="000000"/>
                  </a:solidFill>
                  <a:latin typeface="Arial" panose="020B0604020202020204" pitchFamily="34" charset="0"/>
                  <a:cs typeface="Arial" panose="020B0604020202020204" pitchFamily="34" charset="0"/>
                </a:rPr>
                <a:t>≥ 3,0 m</a:t>
              </a:r>
            </a:p>
          </p:txBody>
        </p:sp>
      </p:grpSp>
      <p:sp>
        <p:nvSpPr>
          <p:cNvPr id="2" name="Suorakulmio 244">
            <a:extLst>
              <a:ext uri="{FF2B5EF4-FFF2-40B4-BE49-F238E27FC236}">
                <a16:creationId xmlns:a16="http://schemas.microsoft.com/office/drawing/2014/main" id="{C2DF3EAB-BFBB-A8DE-E832-C31D99D4700E}"/>
              </a:ext>
            </a:extLst>
          </p:cNvPr>
          <p:cNvSpPr>
            <a:spLocks noChangeArrowheads="1"/>
          </p:cNvSpPr>
          <p:nvPr/>
        </p:nvSpPr>
        <p:spPr bwMode="auto">
          <a:xfrm>
            <a:off x="4676064" y="4810436"/>
            <a:ext cx="1272936" cy="33855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spcBef>
                <a:spcPct val="0"/>
              </a:spcBef>
            </a:pPr>
            <a:r>
              <a:rPr lang="fi-FI" altLang="fi-FI" sz="800" dirty="0">
                <a:solidFill>
                  <a:srgbClr val="000000"/>
                </a:solidFill>
                <a:latin typeface="Arial" panose="020B0604020202020204" pitchFamily="34" charset="0"/>
                <a:cs typeface="Arial" panose="020B0604020202020204" pitchFamily="34" charset="0"/>
              </a:rPr>
              <a:t>Rajoitetun alueen </a:t>
            </a:r>
            <a:br>
              <a:rPr lang="fi-FI" altLang="fi-FI" sz="800" dirty="0">
                <a:solidFill>
                  <a:srgbClr val="000000"/>
                </a:solidFill>
                <a:latin typeface="Arial" panose="020B0604020202020204" pitchFamily="34" charset="0"/>
                <a:cs typeface="Arial" panose="020B0604020202020204" pitchFamily="34" charset="0"/>
              </a:rPr>
            </a:br>
            <a:r>
              <a:rPr lang="fi-FI" altLang="fi-FI" sz="800" dirty="0">
                <a:solidFill>
                  <a:srgbClr val="000000"/>
                </a:solidFill>
                <a:latin typeface="Arial" panose="020B0604020202020204" pitchFamily="34" charset="0"/>
                <a:cs typeface="Arial" panose="020B0604020202020204" pitchFamily="34" charset="0"/>
              </a:rPr>
              <a:t>pituus enintään 1,5 km.</a:t>
            </a:r>
          </a:p>
        </p:txBody>
      </p:sp>
      <p:sp>
        <p:nvSpPr>
          <p:cNvPr id="4" name="Text Box 3">
            <a:extLst>
              <a:ext uri="{FF2B5EF4-FFF2-40B4-BE49-F238E27FC236}">
                <a16:creationId xmlns:a16="http://schemas.microsoft.com/office/drawing/2014/main" id="{9E702017-FBDA-A2CA-40E1-0EC56D6D0505}"/>
              </a:ext>
            </a:extLst>
          </p:cNvPr>
          <p:cNvSpPr txBox="1">
            <a:spLocks noChangeArrowheads="1"/>
          </p:cNvSpPr>
          <p:nvPr/>
        </p:nvSpPr>
        <p:spPr bwMode="auto">
          <a:xfrm>
            <a:off x="621000" y="129000"/>
            <a:ext cx="6745391"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1400" b="1" dirty="0">
                <a:latin typeface="Arial" panose="020B0604020202020204" pitchFamily="34" charset="0"/>
                <a:cs typeface="Arial" panose="020B0604020202020204" pitchFamily="34" charset="0"/>
              </a:rPr>
              <a:t>LIIKENTEENOHJAUSSUUNNITELMA</a:t>
            </a:r>
          </a:p>
          <a:p>
            <a:pPr>
              <a:spcBef>
                <a:spcPct val="0"/>
              </a:spcBef>
              <a:buNone/>
            </a:pPr>
            <a:r>
              <a:rPr lang="fi-FI" altLang="fi-FI" sz="1300" dirty="0">
                <a:latin typeface="Arial" panose="020B0604020202020204" pitchFamily="34" charset="0"/>
                <a:cs typeface="Arial" panose="020B0604020202020204" pitchFamily="34" charset="0"/>
              </a:rPr>
              <a:t>Liikkuva työ osittain ajoradalla.</a:t>
            </a:r>
            <a:br>
              <a:rPr lang="fi-FI" altLang="fi-FI" sz="1300" dirty="0">
                <a:latin typeface="Arial" panose="020B0604020202020204" pitchFamily="34" charset="0"/>
                <a:cs typeface="Arial" panose="020B0604020202020204" pitchFamily="34" charset="0"/>
              </a:rPr>
            </a:br>
            <a:r>
              <a:rPr lang="fi-FI" altLang="fi-FI" sz="1300" dirty="0">
                <a:latin typeface="Arial" panose="020B0604020202020204" pitchFamily="34" charset="0"/>
                <a:cs typeface="Arial" panose="020B0604020202020204" pitchFamily="34" charset="0"/>
              </a:rPr>
              <a:t>Käytettävissä olevan TIEN leveys </a:t>
            </a:r>
            <a:r>
              <a:rPr lang="fi-FI" altLang="fi-FI" sz="1300" dirty="0">
                <a:solidFill>
                  <a:srgbClr val="000000"/>
                </a:solidFill>
                <a:latin typeface="Arial" panose="020B0604020202020204" pitchFamily="34" charset="0"/>
                <a:cs typeface="Arial" panose="020B0604020202020204" pitchFamily="34" charset="0"/>
              </a:rPr>
              <a:t>≥ 5,5 metriä TAI käytettävissä </a:t>
            </a:r>
            <a:br>
              <a:rPr lang="fi-FI" altLang="fi-FI" sz="1300" dirty="0">
                <a:solidFill>
                  <a:srgbClr val="000000"/>
                </a:solidFill>
                <a:latin typeface="Arial" panose="020B0604020202020204" pitchFamily="34" charset="0"/>
                <a:cs typeface="Arial" panose="020B0604020202020204" pitchFamily="34" charset="0"/>
              </a:rPr>
            </a:br>
            <a:r>
              <a:rPr lang="fi-FI" altLang="fi-FI" sz="1300" dirty="0">
                <a:solidFill>
                  <a:srgbClr val="000000"/>
                </a:solidFill>
                <a:latin typeface="Arial" panose="020B0604020202020204" pitchFamily="34" charset="0"/>
                <a:cs typeface="Arial" panose="020B0604020202020204" pitchFamily="34" charset="0"/>
              </a:rPr>
              <a:t>oleva AJOKAISTAN leveys ≥ 3,0 metriä.</a:t>
            </a:r>
            <a:endParaRPr lang="fi-FI" altLang="fi-FI" sz="1300" dirty="0">
              <a:latin typeface="Arial" panose="020B0604020202020204" pitchFamily="34" charset="0"/>
              <a:cs typeface="Arial" panose="020B0604020202020204" pitchFamily="34" charset="0"/>
            </a:endParaRPr>
          </a:p>
          <a:p>
            <a:pPr>
              <a:spcBef>
                <a:spcPct val="0"/>
              </a:spcBef>
              <a:buNone/>
            </a:pPr>
            <a:r>
              <a:rPr lang="fi-FI" altLang="fi-FI" sz="1300" dirty="0">
                <a:latin typeface="Arial" panose="020B0604020202020204" pitchFamily="34" charset="0"/>
                <a:cs typeface="Arial" panose="020B0604020202020204" pitchFamily="34" charset="0"/>
              </a:rPr>
              <a:t>Tiekohtainen nopeusrajoitus 70 km/h </a:t>
            </a:r>
            <a:r>
              <a:rPr lang="fi-FI" altLang="fi-FI" sz="1300" dirty="0">
                <a:latin typeface="Arial" panose="020B0604020202020204" pitchFamily="34" charset="0"/>
                <a:cs typeface="Arial" panose="020B0604020202020204" pitchFamily="34" charset="0"/>
                <a:sym typeface="Wingdings" panose="05000000000000000000" pitchFamily="2" charset="2"/>
              </a:rPr>
              <a:t></a:t>
            </a:r>
            <a:r>
              <a:rPr lang="fi-FI" altLang="fi-FI" sz="1300" dirty="0">
                <a:latin typeface="Arial" panose="020B0604020202020204" pitchFamily="34" charset="0"/>
                <a:cs typeface="Arial" panose="020B0604020202020204" pitchFamily="34" charset="0"/>
              </a:rPr>
              <a:t> 50 km/h.</a:t>
            </a:r>
          </a:p>
        </p:txBody>
      </p:sp>
    </p:spTree>
    <p:extLst>
      <p:ext uri="{BB962C8B-B14F-4D97-AF65-F5344CB8AC3E}">
        <p14:creationId xmlns:p14="http://schemas.microsoft.com/office/powerpoint/2010/main" val="2284485751"/>
      </p:ext>
    </p:extLst>
  </p:cSld>
  <p:clrMapOvr>
    <a:masterClrMapping/>
  </p:clrMapOvr>
</p:sld>
</file>

<file path=ppt/theme/theme1.xml><?xml version="1.0" encoding="utf-8"?>
<a:theme xmlns:a="http://schemas.openxmlformats.org/drawingml/2006/main" name="Office-teema">
  <a:themeElements>
    <a:clrScheme name="Office-te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TAIMI Työtiladokumentti" ma:contentTypeID="0x01010040485BB5EA91409BADF540D1B0254D330400AEDF745A306A6E418B1F975C6FF13645" ma:contentTypeVersion="19804" ma:contentTypeDescription="Taimin työtiloissa käytettävä sisältötyyppi. Pohjautuu TAIMI Yleisdokumentti-sisältötyyppiin, josta on siivottu mm. joitakin viestinnällisen intran metatietoja pois ja järjestetty metatiedot eri järjestykseen." ma:contentTypeScope="" ma:versionID="a810d1581f0e7d3b827b1963ad5f7d63">
  <xsd:schema xmlns:xsd="http://www.w3.org/2001/XMLSchema" xmlns:xs="http://www.w3.org/2001/XMLSchema" xmlns:p="http://schemas.microsoft.com/office/2006/metadata/properties" xmlns:ns2="a90a8554-5475-4609-9feb-2f024996965b" targetNamespace="http://schemas.microsoft.com/office/2006/metadata/properties" ma:root="true" ma:fieldsID="6c5d34021bda68d32318906b547057cf" ns2:_="">
    <xsd:import namespace="a90a8554-5475-4609-9feb-2f024996965b"/>
    <xsd:element name="properties">
      <xsd:complexType>
        <xsd:sequence>
          <xsd:element name="documentManagement">
            <xsd:complexType>
              <xsd:all>
                <xsd:element ref="ns2:Päiväys" minOccurs="0"/>
                <xsd:element ref="ns2:Dokumenttityyppi" minOccurs="0"/>
                <xsd:element ref="ns2:Dokumentin_x0020_tila" minOccurs="0"/>
                <xsd:element ref="ns2:KEHALaatija" minOccurs="0"/>
                <xsd:element ref="ns2:Lisatieto" minOccurs="0"/>
                <xsd:element ref="ns2:Diaarinumero" minOccurs="0"/>
                <xsd:element ref="ns2:h5218b789dcc4879ac7e2471126f729c" minOccurs="0"/>
                <xsd:element ref="ns2:cdf3ae8bf76741b5a3048f7f7f6eee61" minOccurs="0"/>
                <xsd:element ref="ns2:TaxCatchAll" minOccurs="0"/>
                <xsd:element ref="ns2:ic4bbedd957942e9b7ae9016b7d801af" minOccurs="0"/>
                <xsd:element ref="ns2:ha41659fa04643d0ac27d4c98155f03c" minOccurs="0"/>
                <xsd:element ref="ns2:TaxCatchAllLabel" minOccurs="0"/>
                <xsd:element ref="ns2:Projekti"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0a8554-5475-4609-9feb-2f024996965b" elementFormDefault="qualified">
    <xsd:import namespace="http://schemas.microsoft.com/office/2006/documentManagement/types"/>
    <xsd:import namespace="http://schemas.microsoft.com/office/infopath/2007/PartnerControls"/>
    <xsd:element name="Päiväys" ma:index="2" nillable="true" ma:displayName="Päiväys" ma:description="Päivämäärä muodossa pp.kk.vvvv   HUOM! Ei ole sama kuin Muokkauspäivä, joka muuttuu aina kun dokumentin sisältöä tai ominaisuuksia muutetaan" ma:format="DateOnly" ma:internalName="P_x00e4_iv_x00e4_ys">
      <xsd:simpleType>
        <xsd:restriction base="dms:DateTime"/>
      </xsd:simpleType>
    </xsd:element>
    <xsd:element name="Dokumenttityyppi" ma:index="3" nillable="true" ma:displayName="Dokumenttityyppi" ma:description="Valitse dokumentin sisältöä ja käyttötarkoitusta kuvaava dokumenttityyppi. Käytä yleistyyppejä eli esim. Henkilöstösuunnitelma ja Taloussuunnitelma ovat molemmat Suunnitelma-tyyppisiä. Tarkenna tyyppiä tarvittaessa esim. dokumentin nimessä." ma:format="Dropdown" ma:indexed="true" ma:internalName="Dokumenttityyppi">
      <xsd:simpleType>
        <xsd:restriction base="dms:Choice">
          <xsd:enumeration value="TUNTEMATON"/>
          <xsd:enumeration value="Muu dokumenttityyppi"/>
          <xsd:enumeration value="Aloite"/>
          <xsd:enumeration value="Analyysi"/>
          <xsd:enumeration value="Ansioluettelo"/>
          <xsd:enumeration value="Arvio"/>
          <xsd:enumeration value="Arviointi"/>
          <xsd:enumeration value="Asettamispäätös"/>
          <xsd:enumeration value="Asetus"/>
          <xsd:enumeration value="Asiakirjamalli"/>
          <xsd:enumeration value="Asialista"/>
          <xsd:enumeration value="Ehdotus"/>
          <xsd:enumeration value="Esite"/>
          <xsd:enumeration value="Esittely"/>
          <xsd:enumeration value="Esitys"/>
          <xsd:enumeration value="Esityslista"/>
          <xsd:enumeration value="Haaste"/>
          <xsd:enumeration value="Hakemus"/>
          <xsd:enumeration value="Hankekortti"/>
          <xsd:enumeration value="Hinnasto"/>
          <xsd:enumeration value="Huomautus"/>
          <xsd:enumeration value="Hyvitys"/>
          <xsd:enumeration value="Hyväksyminen"/>
          <xsd:enumeration value="Ilmoitus"/>
          <xsd:enumeration value="Jälkiarviointi"/>
          <xsd:enumeration value="Kannanotto"/>
          <xsd:enumeration value="Kartta"/>
          <xsd:enumeration value="Kehittämisehdotus"/>
          <xsd:enumeration value="Kirje"/>
          <xsd:enumeration value="Kokouskutsu"/>
          <xsd:enumeration value="Korvaus"/>
          <xsd:enumeration value="Kuittauspyyntö"/>
          <xsd:enumeration value="Kuitti"/>
          <xsd:enumeration value="Kustannusarvio"/>
          <xsd:enumeration value="Kutsu"/>
          <xsd:enumeration value="Kuuleminen"/>
          <xsd:enumeration value="Kuulutus"/>
          <xsd:enumeration value="Kuvaus"/>
          <xsd:enumeration value="Laskelma"/>
          <xsd:enumeration value="Lasku"/>
          <xsd:enumeration value="Lausunto"/>
          <xsd:enumeration value="Lausuntopyyntö"/>
          <xsd:enumeration value="Liite"/>
          <xsd:enumeration value="Linkki"/>
          <xsd:enumeration value="Lista"/>
          <xsd:enumeration value="Lomake"/>
          <xsd:enumeration value="Loppuraportti"/>
          <xsd:enumeration value="Luettelo"/>
          <xsd:enumeration value="Lupa"/>
          <xsd:enumeration value="Lupaehdot"/>
          <xsd:enumeration value="Lähete"/>
          <xsd:enumeration value="Määrittely"/>
          <xsd:enumeration value="Määritys"/>
          <xsd:enumeration value="Määrärahakirje"/>
          <xsd:enumeration value="Muistio"/>
          <xsd:enumeration value="Muutosilmoitus"/>
          <xsd:enumeration value="Nimitys"/>
          <xsd:enumeration value="Ohje"/>
          <xsd:enumeration value="Ohjelma"/>
          <xsd:enumeration value="Oikaisupäätös"/>
          <xsd:enumeration value="Oikaisuohje"/>
          <xsd:enumeration value="Palautuspyyntö"/>
          <xsd:enumeration value="Palvelukuvaus"/>
          <xsd:enumeration value="Pelastussuunnitelma"/>
          <xsd:enumeration value="Perustelumuistio"/>
          <xsd:enumeration value="Perusteltu päätelmä"/>
          <xsd:enumeration value="Politiikka"/>
          <xsd:enumeration value="Posteri"/>
          <xsd:enumeration value="Projektiehdotus"/>
          <xsd:enumeration value="Projektisuunnitelma"/>
          <xsd:enumeration value="Prosessikuvaus"/>
          <xsd:enumeration value="Pyyntö"/>
          <xsd:enumeration value="Päätös"/>
          <xsd:enumeration value="Pöytäkirja"/>
          <xsd:enumeration value="Raportti"/>
          <xsd:enumeration value="Ratkaisu"/>
          <xsd:enumeration value="Rekisteriseloste"/>
          <xsd:enumeration value="Reklamaatio"/>
          <xsd:enumeration value="Resurssivaraus"/>
          <xsd:enumeration value="Saate"/>
          <xsd:enumeration value="Selvitys"/>
          <xsd:enumeration value="Selvityspyyntö"/>
          <xsd:enumeration value="Sitoumus"/>
          <xsd:enumeration value="Sivusto"/>
          <xsd:enumeration value="Sopimus"/>
          <xsd:enumeration value="Strategia"/>
          <xsd:enumeration value="Suunnitelma"/>
          <xsd:enumeration value="Sähköpostiviesti"/>
          <xsd:enumeration value="Tarjous"/>
          <xsd:enumeration value="Tarjouspyyntö"/>
          <xsd:enumeration value="Tarkastus"/>
          <xsd:enumeration value="Tehtävänkuva"/>
          <xsd:enumeration value="Tiedote"/>
          <xsd:enumeration value="Tietojärjestelmäseloste"/>
          <xsd:enumeration value="Tietosuojaseloste"/>
          <xsd:enumeration value="Tilaus"/>
          <xsd:enumeration value="Tilausvahvistus"/>
          <xsd:enumeration value="Todistus"/>
          <xsd:enumeration value="Toimeksianto"/>
          <xsd:enumeration value="Tosite"/>
          <xsd:enumeration value="Työjärjestys"/>
          <xsd:enumeration value="Urakkaohjelma"/>
          <xsd:enumeration value="Uutiskirje"/>
          <xsd:enumeration value="Vaatimus"/>
          <xsd:enumeration value="Valitus"/>
          <xsd:enumeration value="Valitusosoitus"/>
          <xsd:enumeration value="Vastaus"/>
          <xsd:enumeration value="Vastine"/>
          <xsd:enumeration value="Video"/>
          <xsd:enumeration value="Yhteenveto"/>
          <xsd:enumeration value="Äänitiedosto"/>
          <xsd:enumeration value="Palvelusopimus"/>
          <xsd:enumeration value="Toimeksiantosopimus"/>
          <xsd:enumeration value="Toimitussopimus"/>
          <xsd:enumeration value="Toimittajasopimus"/>
          <xsd:enumeration value="Tietoturvallisuussopimus"/>
          <xsd:enumeration value="Tutkintapyyntö"/>
          <xsd:enumeration value="Työmääräarvio"/>
          <xsd:enumeration value="Vaatimusmäärittely"/>
        </xsd:restriction>
      </xsd:simpleType>
    </xsd:element>
    <xsd:element name="Dokumentin_x0020_tila" ma:index="4" nillable="true" ma:displayName="Dokumentin tila" ma:description="Valitse dokumentin tila" ma:format="Dropdown" ma:internalName="Dokumentin_x0020_tila">
      <xsd:simpleType>
        <xsd:restriction base="dms:Choice">
          <xsd:enumeration value="Luonnos"/>
          <xsd:enumeration value="Lausunnolla"/>
          <xsd:enumeration value="Katselmoitavana"/>
          <xsd:enumeration value="Kommentoitavana"/>
          <xsd:enumeration value="Valmis"/>
          <xsd:enumeration value="Hyväksytty"/>
          <xsd:enumeration value="Allekirjoitettu"/>
          <xsd:enumeration value="Arkistoitu"/>
          <xsd:enumeration value="Toimitettu allekirjoitettavaksi"/>
        </xsd:restriction>
      </xsd:simpleType>
    </xsd:element>
    <xsd:element name="KEHALaatija" ma:index="5" nillable="true" ma:displayName="Laatija" ma:description="Dokumentin laatija(t)/kirjoittaja(t)/valmistelija(t). Kirjoita muodossa Sukunimi Etunimi ja useampi nimi pilkulla erotettuina. Laatijaorganisaatio on omana tietonaan. HUOM! Ei ole sama kuin Muokkaaja, joka päivittyy aina automaattisesti!" ma:indexed="true" ma:internalName="KEHALaatija">
      <xsd:simpleType>
        <xsd:restriction base="dms:Text">
          <xsd:maxLength value="255"/>
        </xsd:restriction>
      </xsd:simpleType>
    </xsd:element>
    <xsd:element name="Lisatieto" ma:index="7" nillable="true" ma:displayName="Lisatieto" ma:description="Dokumenttiin liittyvä vapaamuotoinen lisätieto" ma:internalName="Lisatieto">
      <xsd:simpleType>
        <xsd:restriction base="dms:Text">
          <xsd:maxLength value="255"/>
        </xsd:restriction>
      </xsd:simpleType>
    </xsd:element>
    <xsd:element name="Diaarinumero" ma:index="8" nillable="true" ma:displayName="Diaarinumero" ma:description="Arkistoitavat dokumentit pitää toimittaa viraston asiankäsittelyjärjestelmään (esim. USPA), josta saadaan dokumentille diaarinumero/asian tunnus. Dokumentin tallentaminen työtilaan ei vastaa arkistointia vaan on lähinnä työkappale tai kopio! Kirjoita tähän asiankäsittelyjärjestelmästä saatu diaarinumero. Jos tässä diaarinumerokentässä on tieto, silloin alkuperäinen dokumentti on löydettävissä asiankäsittelyjärjestelmästä samalla diaarinumerolla." ma:indexed="true" ma:internalName="Diaarinumero">
      <xsd:simpleType>
        <xsd:restriction base="dms:Text">
          <xsd:maxLength value="255"/>
        </xsd:restriction>
      </xsd:simpleType>
    </xsd:element>
    <xsd:element name="h5218b789dcc4879ac7e2471126f729c" ma:index="18" nillable="true" ma:taxonomy="true" ma:internalName="h5218b789dcc4879ac7e2471126f729c" ma:taxonomyFieldName="Laatijaorganisaatio" ma:displayName="Laatijaorganisaatio" ma:default="" ma:fieldId="{15218b78-9dcc-4879-ac7e-2471126f729c}" ma:sspId="d2c86073-d20c-4242-97f1-555d65605501" ma:termSetId="3048278a-efee-4f89-97d2-3a09c7261644" ma:anchorId="00000000-0000-0000-0000-000000000000" ma:open="true" ma:isKeyword="false">
      <xsd:complexType>
        <xsd:sequence>
          <xsd:element ref="pc:Terms" minOccurs="0" maxOccurs="1"/>
        </xsd:sequence>
      </xsd:complexType>
    </xsd:element>
    <xsd:element name="cdf3ae8bf76741b5a3048f7f7f6eee61" ma:index="20" nillable="true" ma:taxonomy="true" ma:internalName="cdf3ae8bf76741b5a3048f7f7f6eee61" ma:taxonomyFieldName="Kohdevirastot" ma:displayName="Kohdevirastot" ma:default="" ma:fieldId="{cdf3ae8b-f767-41b5-a304-8f7f7f6eee61}" ma:taxonomyMulti="true" ma:sspId="d2c86073-d20c-4242-97f1-555d65605501" ma:termSetId="63820ef9-0d8b-440d-bb2a-a34f31636611" ma:anchorId="00000000-0000-0000-0000-000000000000" ma:open="false" ma:isKeyword="false">
      <xsd:complexType>
        <xsd:sequence>
          <xsd:element ref="pc:Terms" minOccurs="0" maxOccurs="1"/>
        </xsd:sequence>
      </xsd:complexType>
    </xsd:element>
    <xsd:element name="TaxCatchAll" ma:index="21" nillable="true" ma:displayName="Taxonomy Catch All Column" ma:hidden="true" ma:list="{82cdd2f2-290b-4248-98ce-8660527d5bf4}" ma:internalName="TaxCatchAll" ma:showField="CatchAllData" ma:web="8a640c05-48ea-4462-ae88-44cd5fd043dc">
      <xsd:complexType>
        <xsd:complexContent>
          <xsd:extension base="dms:MultiChoiceLookup">
            <xsd:sequence>
              <xsd:element name="Value" type="dms:Lookup" maxOccurs="unbounded" minOccurs="0" nillable="true"/>
            </xsd:sequence>
          </xsd:extension>
        </xsd:complexContent>
      </xsd:complexType>
    </xsd:element>
    <xsd:element name="ic4bbedd957942e9b7ae9016b7d801af" ma:index="22" nillable="true" ma:taxonomy="true" ma:internalName="ic4bbedd957942e9b7ae9016b7d801af" ma:taxonomyFieldName="Kohdepaikkakunnat" ma:displayName="Kohdepaikkakunnat" ma:default="" ma:fieldId="{2c4bbedd-9579-42e9-b7ae-9016b7d801af}" ma:taxonomyMulti="true" ma:sspId="d2c86073-d20c-4242-97f1-555d65605501" ma:termSetId="0dc2f29c-0234-492f-8714-dea2e1be5dcc" ma:anchorId="00000000-0000-0000-0000-000000000000" ma:open="false" ma:isKeyword="false">
      <xsd:complexType>
        <xsd:sequence>
          <xsd:element ref="pc:Terms" minOccurs="0" maxOccurs="1"/>
        </xsd:sequence>
      </xsd:complexType>
    </xsd:element>
    <xsd:element name="ha41659fa04643d0ac27d4c98155f03c" ma:index="23" nillable="true" ma:taxonomy="true" ma:internalName="ha41659fa04643d0ac27d4c98155f03c" ma:taxonomyFieldName="Sis_x00e4_lt_x00f6_aihe" ma:displayName="Sisältöaihe" ma:default="" ma:fieldId="{1a41659f-a046-43d0-ac27-d4c98155f03c}" ma:sspId="d2c86073-d20c-4242-97f1-555d65605501" ma:termSetId="908b95f9-7a2e-4422-b2f4-f82e2c0341e9" ma:anchorId="00000000-0000-0000-0000-000000000000" ma:open="false" ma:isKeyword="false">
      <xsd:complexType>
        <xsd:sequence>
          <xsd:element ref="pc:Terms" minOccurs="0" maxOccurs="1"/>
        </xsd:sequence>
      </xsd:complexType>
    </xsd:element>
    <xsd:element name="TaxCatchAllLabel" ma:index="24" nillable="true" ma:displayName="Taxonomy Catch All Column1" ma:hidden="true" ma:list="{82cdd2f2-290b-4248-98ce-8660527d5bf4}" ma:internalName="TaxCatchAllLabel" ma:readOnly="true" ma:showField="CatchAllDataLabel" ma:web="8a640c05-48ea-4462-ae88-44cd5fd043dc">
      <xsd:complexType>
        <xsd:complexContent>
          <xsd:extension base="dms:MultiChoiceLookup">
            <xsd:sequence>
              <xsd:element name="Value" type="dms:Lookup" maxOccurs="unbounded" minOccurs="0" nillable="true"/>
            </xsd:sequence>
          </xsd:extension>
        </xsd:complexContent>
      </xsd:complexType>
    </xsd:element>
    <xsd:element name="Projekti" ma:index="25" nillable="true" ma:displayName="Projekti" ma:description="Projektin nimi, lyhenne tai tunniste (esim. projektinumero). Jos käytetään projektin nimeä, kiinnitä huomiota oikeinkirjoitukseen, jotta Projekti-metatiedolla voidaan helposti hakea yhteen tietytyn projektiin liittyvät dokumentit." ma:internalName="Projekti">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Sisältölaji"/>
        <xsd:element ref="dc:title" minOccurs="0" maxOccurs="1" ma:index="1"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d2c86073-d20c-4242-97f1-555d65605501" ContentTypeId="0x01010040485BB5EA91409BADF540D1B0254D3304" PreviousValue="tru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ha41659fa04643d0ac27d4c98155f03c xmlns="a90a8554-5475-4609-9feb-2f024996965b">
      <Terms xmlns="http://schemas.microsoft.com/office/infopath/2007/PartnerControls"/>
    </ha41659fa04643d0ac27d4c98155f03c>
    <Dokumentin_x0020_tila xmlns="a90a8554-5475-4609-9feb-2f024996965b" xsi:nil="true"/>
    <Diaarinumero xmlns="a90a8554-5475-4609-9feb-2f024996965b" xsi:nil="true"/>
    <Dokumenttityyppi xmlns="a90a8554-5475-4609-9feb-2f024996965b" xsi:nil="true"/>
    <TaxCatchAll xmlns="a90a8554-5475-4609-9feb-2f024996965b" xsi:nil="true"/>
    <KEHALaatija xmlns="a90a8554-5475-4609-9feb-2f024996965b" xsi:nil="true"/>
    <h5218b789dcc4879ac7e2471126f729c xmlns="a90a8554-5475-4609-9feb-2f024996965b">
      <Terms xmlns="http://schemas.microsoft.com/office/infopath/2007/PartnerControls"/>
    </h5218b789dcc4879ac7e2471126f729c>
    <ic4bbedd957942e9b7ae9016b7d801af xmlns="a90a8554-5475-4609-9feb-2f024996965b">
      <Terms xmlns="http://schemas.microsoft.com/office/infopath/2007/PartnerControls"/>
    </ic4bbedd957942e9b7ae9016b7d801af>
    <Päiväys xmlns="a90a8554-5475-4609-9feb-2f024996965b" xsi:nil="true"/>
    <cdf3ae8bf76741b5a3048f7f7f6eee61 xmlns="a90a8554-5475-4609-9feb-2f024996965b">
      <Terms xmlns="http://schemas.microsoft.com/office/infopath/2007/PartnerControls"/>
    </cdf3ae8bf76741b5a3048f7f7f6eee61>
    <Projekti xmlns="a90a8554-5475-4609-9feb-2f024996965b" xsi:nil="true"/>
    <Lisatieto xmlns="a90a8554-5475-4609-9feb-2f024996965b" xsi:nil="true"/>
  </documentManagement>
</p:properties>
</file>

<file path=customXml/itemProps1.xml><?xml version="1.0" encoding="utf-8"?>
<ds:datastoreItem xmlns:ds="http://schemas.openxmlformats.org/officeDocument/2006/customXml" ds:itemID="{03FF66D5-937F-4B40-B327-E8B214D4809E}"/>
</file>

<file path=customXml/itemProps2.xml><?xml version="1.0" encoding="utf-8"?>
<ds:datastoreItem xmlns:ds="http://schemas.openxmlformats.org/officeDocument/2006/customXml" ds:itemID="{A6DB18D4-250C-4E7B-AF72-7217E1C855B6}"/>
</file>

<file path=customXml/itemProps3.xml><?xml version="1.0" encoding="utf-8"?>
<ds:datastoreItem xmlns:ds="http://schemas.openxmlformats.org/officeDocument/2006/customXml" ds:itemID="{39769720-E697-4702-B87D-CCECE3485057}"/>
</file>

<file path=customXml/itemProps4.xml><?xml version="1.0" encoding="utf-8"?>
<ds:datastoreItem xmlns:ds="http://schemas.openxmlformats.org/officeDocument/2006/customXml" ds:itemID="{F6555B2F-0554-45A4-9CEB-8AF72346DD97}"/>
</file>

<file path=docProps/app.xml><?xml version="1.0" encoding="utf-8"?>
<Properties xmlns="http://schemas.openxmlformats.org/officeDocument/2006/extended-properties" xmlns:vt="http://schemas.openxmlformats.org/officeDocument/2006/docPropsVTypes">
  <Template>Office Theme</Template>
  <TotalTime>2904</TotalTime>
  <Words>938</Words>
  <Application>Microsoft Office PowerPoint</Application>
  <PresentationFormat>A4-paperi (210 x 297 mm)</PresentationFormat>
  <Paragraphs>193</Paragraphs>
  <Slides>11</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11</vt:i4>
      </vt:variant>
    </vt:vector>
  </HeadingPairs>
  <TitlesOfParts>
    <vt:vector size="15" baseType="lpstr">
      <vt:lpstr>Arial</vt:lpstr>
      <vt:lpstr>Calibri</vt:lpstr>
      <vt:lpstr>Calibri Light</vt:lpstr>
      <vt:lpstr>Office-teema</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Kuittinen Teemu</dc:creator>
  <cp:lastModifiedBy>Nummelin Ulrika</cp:lastModifiedBy>
  <cp:revision>274</cp:revision>
  <dcterms:created xsi:type="dcterms:W3CDTF">2018-11-13T12:40:25Z</dcterms:created>
  <dcterms:modified xsi:type="dcterms:W3CDTF">2022-12-20T10:42:11Z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0x01010040485BB5EA91409BADF540D1B0254D330400AEDF745A306A6E418B1F975C6FF13645</vt:lpwstr>
  </property>
</Properties>
</file>