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424" r:id="rId5"/>
    <p:sldId id="273" r:id="rId6"/>
    <p:sldId id="307" r:id="rId7"/>
    <p:sldId id="482" r:id="rId8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39" autoAdjust="0"/>
    <p:restoredTop sz="94125" autoAdjust="0"/>
  </p:normalViewPr>
  <p:slideViewPr>
    <p:cSldViewPr snapToGrid="0">
      <p:cViewPr varScale="1">
        <p:scale>
          <a:sx n="97" d="100"/>
          <a:sy n="97" d="100"/>
        </p:scale>
        <p:origin x="9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i Saukkonen" userId="fb46f4cf-2fce-4eb8-9a79-bad4398e078c" providerId="ADAL" clId="{8C769FF9-7634-4F25-96CE-245B206A7B1A}"/>
    <pc:docChg chg="custSel delSld modSld">
      <pc:chgData name="Pasi Saukkonen" userId="fb46f4cf-2fce-4eb8-9a79-bad4398e078c" providerId="ADAL" clId="{8C769FF9-7634-4F25-96CE-245B206A7B1A}" dt="2020-05-19T06:25:32.178" v="3" actId="47"/>
      <pc:docMkLst>
        <pc:docMk/>
      </pc:docMkLst>
      <pc:sldChg chg="del">
        <pc:chgData name="Pasi Saukkonen" userId="fb46f4cf-2fce-4eb8-9a79-bad4398e078c" providerId="ADAL" clId="{8C769FF9-7634-4F25-96CE-245B206A7B1A}" dt="2020-05-19T06:25:32.178" v="3" actId="47"/>
        <pc:sldMkLst>
          <pc:docMk/>
          <pc:sldMk cId="362332260" sldId="279"/>
        </pc:sldMkLst>
      </pc:sldChg>
      <pc:sldChg chg="delSp mod delAnim">
        <pc:chgData name="Pasi Saukkonen" userId="fb46f4cf-2fce-4eb8-9a79-bad4398e078c" providerId="ADAL" clId="{8C769FF9-7634-4F25-96CE-245B206A7B1A}" dt="2020-05-07T07:37:52.548" v="2" actId="478"/>
        <pc:sldMkLst>
          <pc:docMk/>
          <pc:sldMk cId="2934434924" sldId="307"/>
        </pc:sldMkLst>
        <pc:grpChg chg="del">
          <ac:chgData name="Pasi Saukkonen" userId="fb46f4cf-2fce-4eb8-9a79-bad4398e078c" providerId="ADAL" clId="{8C769FF9-7634-4F25-96CE-245B206A7B1A}" dt="2020-05-07T07:37:52.548" v="2" actId="478"/>
          <ac:grpSpMkLst>
            <pc:docMk/>
            <pc:sldMk cId="2934434924" sldId="307"/>
            <ac:grpSpMk id="6" creationId="{2B10EACB-7D16-4622-858A-3F0E7CFC6927}"/>
          </ac:grpSpMkLst>
        </pc:grpChg>
        <pc:grpChg chg="del">
          <ac:chgData name="Pasi Saukkonen" userId="fb46f4cf-2fce-4eb8-9a79-bad4398e078c" providerId="ADAL" clId="{8C769FF9-7634-4F25-96CE-245B206A7B1A}" dt="2020-05-07T07:37:49.682" v="0" actId="478"/>
          <ac:grpSpMkLst>
            <pc:docMk/>
            <pc:sldMk cId="2934434924" sldId="307"/>
            <ac:grpSpMk id="10" creationId="{86610176-15AC-4DCE-BBFF-4F6488BAF92B}"/>
          </ac:grpSpMkLst>
        </pc:grpChg>
        <pc:picChg chg="del">
          <ac:chgData name="Pasi Saukkonen" userId="fb46f4cf-2fce-4eb8-9a79-bad4398e078c" providerId="ADAL" clId="{8C769FF9-7634-4F25-96CE-245B206A7B1A}" dt="2020-05-07T07:37:51.112" v="1" actId="478"/>
          <ac:picMkLst>
            <pc:docMk/>
            <pc:sldMk cId="2934434924" sldId="307"/>
            <ac:picMk id="7" creationId="{43F11FC6-1DC0-4BDF-8F73-90CE968B5BA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4518" tIns="47259" rIns="94518" bIns="4725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4518" tIns="47259" rIns="94518" bIns="47259" rtlCol="0"/>
          <a:lstStyle>
            <a:lvl1pPr algn="r">
              <a:defRPr sz="1200"/>
            </a:lvl1pPr>
          </a:lstStyle>
          <a:p>
            <a:fld id="{1467DA88-4BAF-4358-BA46-3B7628457AE9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18" tIns="47259" rIns="94518" bIns="47259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4518" tIns="47259" rIns="94518" bIns="47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889938" cy="495347"/>
          </a:xfrm>
          <a:prstGeom prst="rect">
            <a:avLst/>
          </a:prstGeom>
        </p:spPr>
        <p:txBody>
          <a:bodyPr vert="horz" lIns="94518" tIns="47259" rIns="94518" bIns="4725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8"/>
            <a:ext cx="2889938" cy="495347"/>
          </a:xfrm>
          <a:prstGeom prst="rect">
            <a:avLst/>
          </a:prstGeom>
        </p:spPr>
        <p:txBody>
          <a:bodyPr vert="horz" lIns="94518" tIns="47259" rIns="94518" bIns="47259" rtlCol="0" anchor="b"/>
          <a:lstStyle>
            <a:lvl1pPr algn="r">
              <a:defRPr sz="1200"/>
            </a:lvl1pPr>
          </a:lstStyle>
          <a:p>
            <a:fld id="{613DBF35-502E-433F-A222-F5F8AF6316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1669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3DBF35-502E-433F-A222-F5F8AF63161F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3180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3 vaiheinen animaatio. 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1. Kuvaa millainen tietopaketti on kyseessä (kansilehti)</a:t>
            </a:r>
          </a:p>
          <a:p>
            <a:pPr marL="0" indent="0">
              <a:buNone/>
            </a:pPr>
            <a:r>
              <a:rPr lang="fi-FI" dirty="0"/>
              <a:t>2. Esittää kohdejoukon monipuolisuuden, jolta kysytään kokemus- ja asiantuntijatietoa</a:t>
            </a:r>
          </a:p>
          <a:p>
            <a:pPr marL="0" indent="0">
              <a:buNone/>
            </a:pPr>
            <a:r>
              <a:rPr lang="fi-FI" dirty="0"/>
              <a:t>3. Sähköinen kysely, joka kytkee tietoperustan ja kokemus/asiantuntijatiedon.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386288-8698-4DC7-976A-1BD6B2266C00}" type="slidenum">
              <a:rPr lang="en-US" altLang="fi-FI" smtClean="0"/>
              <a:pPr>
                <a:defRPr/>
              </a:pPr>
              <a:t>3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54617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834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699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2960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5562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48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1416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6127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254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877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755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06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60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585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131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592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73BCA-CD46-40A2-9F47-0AAA58265BA1}" type="datetimeFigureOut">
              <a:rPr lang="fi-FI" smtClean="0"/>
              <a:t>19.5.2020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11629A-6BC7-4D32-8ACA-306D9CB773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651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AA4A773B-F9EB-490C-AC37-ABF42E009506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04"/>
          <a:stretch/>
        </p:blipFill>
        <p:spPr>
          <a:xfrm>
            <a:off x="34708" y="118357"/>
            <a:ext cx="2143697" cy="6776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444698B-67C8-47DB-8000-2271F4583ADF}"/>
              </a:ext>
            </a:extLst>
          </p:cNvPr>
          <p:cNvSpPr txBox="1"/>
          <p:nvPr/>
        </p:nvSpPr>
        <p:spPr>
          <a:xfrm>
            <a:off x="1774039" y="1311472"/>
            <a:ext cx="71347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5000" b="1" dirty="0"/>
              <a:t>Maaseutuluotain Häme</a:t>
            </a:r>
          </a:p>
          <a:p>
            <a:endParaRPr lang="fi-FI" sz="5000" b="1" dirty="0"/>
          </a:p>
        </p:txBody>
      </p:sp>
      <p:pic>
        <p:nvPicPr>
          <p:cNvPr id="5" name="Picture 4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2D7B9742-917D-44D0-9CA9-FEA34A6913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03" y="2442423"/>
            <a:ext cx="5641400" cy="39922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599219-A417-43C2-8C79-E03CA512391B}"/>
              </a:ext>
            </a:extLst>
          </p:cNvPr>
          <p:cNvSpPr txBox="1"/>
          <p:nvPr/>
        </p:nvSpPr>
        <p:spPr>
          <a:xfrm>
            <a:off x="4468023" y="6434643"/>
            <a:ext cx="1940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/>
              <a:t>Pasi Saukkonen 13.2.2020</a:t>
            </a:r>
          </a:p>
        </p:txBody>
      </p:sp>
    </p:spTree>
    <p:extLst>
      <p:ext uri="{BB962C8B-B14F-4D97-AF65-F5344CB8AC3E}">
        <p14:creationId xmlns:p14="http://schemas.microsoft.com/office/powerpoint/2010/main" val="915933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286" y="707896"/>
            <a:ext cx="42194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200" b="1" dirty="0"/>
              <a:t>Miksi lähdettiin toteuttamaan?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698" y="1211515"/>
            <a:ext cx="4146013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dirty="0">
                <a:latin typeface="Sanchez Condensed"/>
              </a:rPr>
              <a:t>Kehittää erilaisten maaseutualueiden kehittymisen seurantaa, ennakointia ja julkisuuskuvaa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dirty="0">
                <a:latin typeface="Sanchez Condensed"/>
              </a:rPr>
              <a:t>Luoda barometri-työkalu maaseudun kehittämissuunnitelman seurantaan ja tueksi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dirty="0">
                <a:latin typeface="Sanchez Condensed"/>
              </a:rPr>
              <a:t>Antaa eväitä kehittämistoimien suuntaamiselle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i-FI" altLang="fi-FI" dirty="0">
              <a:latin typeface="Sanchez Condensed"/>
            </a:endParaRPr>
          </a:p>
          <a:p>
            <a:pPr>
              <a:spcAft>
                <a:spcPts val="600"/>
              </a:spcAft>
              <a:defRPr/>
            </a:pPr>
            <a:endParaRPr lang="fi-FI" altLang="fi-FI" dirty="0">
              <a:latin typeface="Sanchez Condensed"/>
            </a:endParaRPr>
          </a:p>
          <a:p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4724893" y="1211515"/>
            <a:ext cx="5480182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dirty="0">
                <a:latin typeface="Sanchez Condensed"/>
              </a:rPr>
              <a:t>Hallinnollisista rajoista riippumaton tarkastelu ja analyysi.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dirty="0">
                <a:latin typeface="Sanchez Condensed"/>
              </a:rPr>
              <a:t>Monipuolinen lähestymistapa maaseutualueiden tilaan ja muutokseen.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dirty="0">
                <a:latin typeface="Sanchez Condensed"/>
              </a:rPr>
              <a:t>Törmäytetään tietoperusta, paikallinen kokemustieto ja asiantuntijatieto.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dirty="0">
                <a:latin typeface="Sanchez Condensed"/>
              </a:rPr>
              <a:t>Mahdollisimman yksinkertainen toistaa pilotoinnin jälkeen.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dirty="0">
                <a:latin typeface="Sanchez Condensed"/>
              </a:rPr>
              <a:t>Tulokset helposti ymmärrettävät, ajatuksia herättäviä ja analyysia syventäviä.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dirty="0">
                <a:latin typeface="Sanchez Condensed"/>
              </a:rPr>
              <a:t>Ei ”maaseudun ilmapuntari” tai ”fiilisten tulkki” vaan kehittämisen työväline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893" y="707896"/>
            <a:ext cx="42995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200" b="1" dirty="0"/>
              <a:t>Miten lähdettiin toteuttamaan?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34C998-FE2D-461D-9554-7F1033F3188D}"/>
              </a:ext>
            </a:extLst>
          </p:cNvPr>
          <p:cNvSpPr txBox="1"/>
          <p:nvPr/>
        </p:nvSpPr>
        <p:spPr>
          <a:xfrm>
            <a:off x="704737" y="5263704"/>
            <a:ext cx="8576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Luotain-toimintatavan kehittäminen käynnistyi Itä-Suomen yliopistossa/</a:t>
            </a:r>
            <a:r>
              <a:rPr lang="fi-FI" dirty="0" err="1"/>
              <a:t>Spatiassa</a:t>
            </a:r>
            <a:r>
              <a:rPr lang="fi-FI" dirty="0"/>
              <a:t> 2016 Manner-Suomen maaseudun kehittämisohjelman 2014-2020 tukemana. Pilotointi vuonna 2017, uusinta 2019.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585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4CC0E333-A690-462E-A380-5F16659CC61D}"/>
              </a:ext>
            </a:extLst>
          </p:cNvPr>
          <p:cNvGrpSpPr/>
          <p:nvPr/>
        </p:nvGrpSpPr>
        <p:grpSpPr>
          <a:xfrm>
            <a:off x="1110644" y="344771"/>
            <a:ext cx="10170627" cy="6515308"/>
            <a:chOff x="1110644" y="344771"/>
            <a:chExt cx="10170627" cy="6515308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C1443C4-876C-4D77-984F-4AAB35506E1F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0644" y="344771"/>
              <a:ext cx="10170627" cy="6515308"/>
            </a:xfrm>
            <a:prstGeom prst="rect">
              <a:avLst/>
            </a:prstGeom>
            <a:noFill/>
          </p:spPr>
        </p:pic>
        <p:pic>
          <p:nvPicPr>
            <p:cNvPr id="15" name="Picture 14" descr="A picture containing flower&#10;&#10;Description automatically generated">
              <a:extLst>
                <a:ext uri="{FF2B5EF4-FFF2-40B4-BE49-F238E27FC236}">
                  <a16:creationId xmlns:a16="http://schemas.microsoft.com/office/drawing/2014/main" id="{186FF980-8AEC-45D4-B301-75D32DD946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4874" y="3719657"/>
              <a:ext cx="529040" cy="620961"/>
            </a:xfrm>
            <a:prstGeom prst="rect">
              <a:avLst/>
            </a:prstGeom>
          </p:spPr>
        </p:pic>
        <p:pic>
          <p:nvPicPr>
            <p:cNvPr id="17" name="Picture 16" descr="A picture containing room, clock&#10;&#10;Description automatically generated">
              <a:extLst>
                <a:ext uri="{FF2B5EF4-FFF2-40B4-BE49-F238E27FC236}">
                  <a16:creationId xmlns:a16="http://schemas.microsoft.com/office/drawing/2014/main" id="{CC4418B9-CFE0-4A68-A1C4-9529F1BA44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8768" y="3731571"/>
              <a:ext cx="523912" cy="622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443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51766-4639-4D8F-8BF3-85788B1E4467}"/>
              </a:ext>
            </a:extLst>
          </p:cNvPr>
          <p:cNvSpPr txBox="1"/>
          <p:nvPr/>
        </p:nvSpPr>
        <p:spPr>
          <a:xfrm>
            <a:off x="600501" y="313900"/>
            <a:ext cx="898431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600" b="1" dirty="0"/>
              <a:t>Maaseutuluotain – toimintatavassa korostuu paikallisuus </a:t>
            </a:r>
          </a:p>
          <a:p>
            <a:r>
              <a:rPr lang="fi-FI" sz="2600" b="1" dirty="0"/>
              <a:t>ja paikallistuntemus!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FC0C98-757D-4C8B-8D35-85413118BCE8}"/>
              </a:ext>
            </a:extLst>
          </p:cNvPr>
          <p:cNvSpPr txBox="1"/>
          <p:nvPr/>
        </p:nvSpPr>
        <p:spPr>
          <a:xfrm>
            <a:off x="876086" y="1281121"/>
            <a:ext cx="1019487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Sitoutuneita toimijoita ja yhteishenkeä tarvitaan prosessin eri vaiheissa</a:t>
            </a:r>
          </a:p>
          <a:p>
            <a:endParaRPr lang="fi-FI" dirty="0"/>
          </a:p>
          <a:p>
            <a:pPr marL="342900" indent="-342900">
              <a:buAutoNum type="arabicParenR"/>
            </a:pPr>
            <a:r>
              <a:rPr lang="fi-FI" dirty="0"/>
              <a:t>Suunnittelu ja toteutus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Tiedottaminen Maaseutuluotaimesta!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Laajan ja kattavan kohderyhmän kokoaminen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Soveltuvan, laaja-alaisen ja alueen erityispiirteet huomioivan tietoperustan kokoaminen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Kyselyn rakentaminen</a:t>
            </a:r>
          </a:p>
          <a:p>
            <a:pPr lvl="1"/>
            <a:endParaRPr lang="fi-FI" dirty="0"/>
          </a:p>
          <a:p>
            <a:pPr marL="0" lvl="1"/>
            <a:r>
              <a:rPr lang="fi-FI" dirty="0"/>
              <a:t>2) Johtopäätösten tekeminen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fi-FI" dirty="0"/>
              <a:t>Mitä tulokset tarkoittavat alueen kannalta? Mitä tästä opitaan?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Millaista painoarvoa vastaukset saavat? Missä foorumeissa? Kenen edistäminä?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Mitä johtopäätöksiä aineistoista pitäisi tehdä ja ketkä sen tekevät?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Miten viedä hyvät ideat/ajatukset ja toiveet käytäntöön?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0" lvl="1"/>
            <a:r>
              <a:rPr lang="fi-FI" dirty="0"/>
              <a:t>3) Tiedottaminen tuloksista ja toimintatavan juurruttaminen alueelle (jos koetaan tarpeelliseksi)</a:t>
            </a:r>
          </a:p>
          <a:p>
            <a:r>
              <a:rPr lang="fi-FI" sz="2200" dirty="0"/>
              <a:t>	</a:t>
            </a:r>
          </a:p>
          <a:p>
            <a:r>
              <a:rPr lang="fi-FI" sz="2200" b="1" dirty="0"/>
              <a:t>Luotain on alueen toimijoiden yhteisponnistus maaseudun näkyvyyden lisäämiseksi ja sen kehittämisen ja kehittymisen edistämiseksi!</a:t>
            </a:r>
          </a:p>
        </p:txBody>
      </p:sp>
    </p:spTree>
    <p:extLst>
      <p:ext uri="{BB962C8B-B14F-4D97-AF65-F5344CB8AC3E}">
        <p14:creationId xmlns:p14="http://schemas.microsoft.com/office/powerpoint/2010/main" val="10226289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21BE511E88E04FA78B27CA6251C289" ma:contentTypeVersion="9" ma:contentTypeDescription="Create a new document." ma:contentTypeScope="" ma:versionID="2ac7d5830d5a728e650d54208da62dd3">
  <xsd:schema xmlns:xsd="http://www.w3.org/2001/XMLSchema" xmlns:xs="http://www.w3.org/2001/XMLSchema" xmlns:p="http://schemas.microsoft.com/office/2006/metadata/properties" xmlns:ns3="e7edbcfa-dc0a-430e-b54f-59c62134aa56" xmlns:ns4="4bbe4151-f0dc-428f-96ad-2b1eed08813e" targetNamespace="http://schemas.microsoft.com/office/2006/metadata/properties" ma:root="true" ma:fieldsID="127020af7f1f563f300466aa17432e9c" ns3:_="" ns4:_="">
    <xsd:import namespace="e7edbcfa-dc0a-430e-b54f-59c62134aa56"/>
    <xsd:import namespace="4bbe4151-f0dc-428f-96ad-2b1eed08813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edbcfa-dc0a-430e-b54f-59c62134aa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be4151-f0dc-428f-96ad-2b1eed0881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171EAF-27B7-4F68-85BE-1C628CC8AC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2E5276-DD67-44F5-80E7-9A654CB27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edbcfa-dc0a-430e-b54f-59c62134aa56"/>
    <ds:schemaRef ds:uri="4bbe4151-f0dc-428f-96ad-2b1eed0881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21CD35-39D4-494F-B91A-380670748B8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2161</TotalTime>
  <Words>257</Words>
  <Application>Microsoft Office PowerPoint</Application>
  <PresentationFormat>Widescreen</PresentationFormat>
  <Paragraphs>41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Sanchez Condensed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Arvioimalla ja luotaamalla kohti uutta rahoituskautta</dc:title>
  <dc:creator>Pasi Saukkonen</dc:creator>
  <cp:lastModifiedBy>Pasi Saukkonen</cp:lastModifiedBy>
  <cp:revision>60</cp:revision>
  <cp:lastPrinted>2020-01-17T07:26:16Z</cp:lastPrinted>
  <dcterms:created xsi:type="dcterms:W3CDTF">2020-01-13T07:21:10Z</dcterms:created>
  <dcterms:modified xsi:type="dcterms:W3CDTF">2020-05-19T06:25:47Z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0x010100DB21BE511E88E04FA78B27CA6251C289</vt:lpwstr>
  </property>
</Properties>
</file>