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00" r:id="rId1"/>
  </p:sldMasterIdLst>
  <p:sldIdLst>
    <p:sldId id="256" r:id="rId2"/>
    <p:sldId id="257" r:id="rId3"/>
    <p:sldId id="260" r:id="rId4"/>
    <p:sldId id="264" r:id="rId5"/>
    <p:sldId id="269" r:id="rId6"/>
    <p:sldId id="259" r:id="rId7"/>
    <p:sldId id="265" r:id="rId8"/>
    <p:sldId id="268" r:id="rId9"/>
    <p:sldId id="270" r:id="rId10"/>
    <p:sldId id="271" r:id="rId11"/>
    <p:sldId id="261" r:id="rId12"/>
    <p:sldId id="266" r:id="rId13"/>
  </p:sldIdLst>
  <p:sldSz cx="9144000" cy="6858000" type="screen4x3"/>
  <p:notesSz cx="6858000" cy="9144000"/>
  <p:defaultTextStyle>
    <a:defPPr>
      <a:defRPr lang="fi-FI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2929"/>
    <a:srgbClr val="0051A2"/>
    <a:srgbClr val="77777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1328738" y="1295400"/>
            <a:ext cx="6486525" cy="3152775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>
            <a:normAutofit/>
          </a:bodyPr>
          <a:lstStyle/>
          <a:p>
            <a:pPr eaLnBrk="1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/>
            </a:pPr>
            <a:endParaRPr sz="3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rtlCol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smtClean="0"/>
              <a:t>Muokkaa perustyylejä naps.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naps.</a:t>
            </a:r>
            <a:endParaRPr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4A12278-220F-4095-A381-1596FDA4F196}" type="datetimeFigureOut">
              <a:rPr lang="fi-FI"/>
              <a:pPr>
                <a:defRPr/>
              </a:pPr>
              <a:t>3.10.2013</a:t>
            </a:fld>
            <a:endParaRPr lang="fi-FI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9184CA-6ED8-49DD-98CB-C054F78D26B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/>
          <a:lstStyle>
            <a:lvl1pPr algn="ctr">
              <a:defRPr sz="3600" b="0"/>
            </a:lvl1pPr>
          </a:lstStyle>
          <a:p>
            <a:r>
              <a:rPr lang="fi-FI" smtClean="0"/>
              <a:t>Muokkaa perustyylejä naps.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i-FI" noProof="0" smtClean="0"/>
              <a:t>Vedä kuva paikkamerkkiin tai lisää napsauttamalla kuvaketta</a:t>
            </a:r>
            <a:endParaRPr noProof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7D6508-7922-40D7-B316-49E598936E5F}" type="datetimeFigureOut">
              <a:rPr lang="fi-FI"/>
              <a:pPr>
                <a:defRPr/>
              </a:pPr>
              <a:t>3.10.2013</a:t>
            </a:fld>
            <a:endParaRPr lang="fi-FI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89BDF1-1E19-4D91-9537-96747165CAFA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BA71CE-ED95-49F8-86A8-89188355FE5B}" type="datetimeFigureOut">
              <a:rPr lang="fi-FI"/>
              <a:pPr>
                <a:defRPr/>
              </a:pPr>
              <a:t>3.10.2013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38FB34-2C58-4618-8734-A055F6438E99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fi-FI" smtClean="0"/>
              <a:t>Muokkaa perustyylejä naps.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46D269-D03D-4713-8502-FD3D3AB7D2FF}" type="datetimeFigureOut">
              <a:rPr lang="fi-FI"/>
              <a:pPr>
                <a:defRPr/>
              </a:pPr>
              <a:t>3.10.2013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81BA0E-9942-4749-8C0F-85FDAD299E19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Otsikko ja taulu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aulukon paikkamerkki 2"/>
          <p:cNvSpPr>
            <a:spLocks noGrp="1"/>
          </p:cNvSpPr>
          <p:nvPr>
            <p:ph type="tbl" idx="1"/>
          </p:nvPr>
        </p:nvSpPr>
        <p:spPr>
          <a:xfrm>
            <a:off x="457200" y="1905000"/>
            <a:ext cx="8229600" cy="4114800"/>
          </a:xfrm>
        </p:spPr>
        <p:txBody>
          <a:bodyPr rtlCol="0">
            <a:normAutofit/>
          </a:bodyPr>
          <a:lstStyle/>
          <a:p>
            <a:pPr lvl="0"/>
            <a:endParaRPr lang="fi-FI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Tahoma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1D660B-56A5-4B19-A263-6F7AC9090744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F13B5E-4BA8-4A90-B228-44D64C72FD14}" type="datetimeFigureOut">
              <a:rPr lang="fi-FI"/>
              <a:pPr>
                <a:defRPr/>
              </a:pPr>
              <a:t>3.10.2013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640FD8-B750-4C3A-956F-DFCB052718C4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dia, jossa o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fi-FI" smtClean="0"/>
              <a:t>Muokkaa perustyylejä naps.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naps.</a:t>
            </a:r>
            <a:endParaRPr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i-FI" noProof="0" smtClean="0"/>
              <a:t>Vedä kuva paikkamerkkiin tai lisää napsauttamalla kuvaketta</a:t>
            </a:r>
            <a:endParaRPr noProof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0BF050-62CF-44AC-89CC-37228113BC69}" type="datetimeFigureOut">
              <a:rPr lang="fi-FI"/>
              <a:pPr>
                <a:defRPr/>
              </a:pPr>
              <a:t>3.10.2013</a:t>
            </a:fld>
            <a:endParaRPr lang="fi-FI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9916A0B9-75EF-43F6-A8C2-E112C235F537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/>
          <a:lstStyle>
            <a:lvl1pPr algn="ctr">
              <a:defRPr sz="4600" b="0" cap="none" baseline="0"/>
            </a:lvl1pPr>
          </a:lstStyle>
          <a:p>
            <a:r>
              <a:rPr lang="fi-FI" smtClean="0"/>
              <a:t>Muokkaa perustyylejä naps.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A8C2F00-1378-449B-8443-ED18F7E2164B}" type="datetimeFigureOut">
              <a:rPr lang="fi-FI"/>
              <a:pPr>
                <a:defRPr/>
              </a:pPr>
              <a:t>3.10.2013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C34A87-10E0-4627-98C1-47F6772F124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fi-FI" smtClean="0"/>
              <a:t>Muokkaa perustyylejä naps.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F37E34-373D-4E0C-BAB6-267F48B6F22C}" type="datetimeFigureOut">
              <a:rPr lang="fi-FI"/>
              <a:pPr>
                <a:defRPr/>
              </a:pPr>
              <a:t>3.10.2013</a:t>
            </a:fld>
            <a:endParaRPr lang="fi-FI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6B86CC-C373-4CD3-B7D6-DFA6D71D4052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perustyylejä naps.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E02526-4748-484E-AB2A-C8BF10325CEA}" type="datetimeFigureOut">
              <a:rPr lang="fi-FI"/>
              <a:pPr>
                <a:defRPr/>
              </a:pPr>
              <a:t>3.10.2013</a:t>
            </a:fld>
            <a:endParaRPr lang="fi-FI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861F5B-2A9B-4290-A25F-8D819519C53F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A49373-D575-439B-A993-7B0D5A3A6079}" type="datetimeFigureOut">
              <a:rPr lang="fi-FI"/>
              <a:pPr>
                <a:defRPr/>
              </a:pPr>
              <a:t>3.10.2013</a:t>
            </a:fld>
            <a:endParaRPr lang="fi-FI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CF5EAB-4C6F-4A4F-8A60-BCC1E45BC010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EC8B5D-C78E-486B-ADC6-B6A8E7CCCA58}" type="datetimeFigureOut">
              <a:rPr lang="fi-FI"/>
              <a:pPr>
                <a:defRPr/>
              </a:pPr>
              <a:t>3.10.2013</a:t>
            </a:fld>
            <a:endParaRPr lang="fi-FI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5793B4-23B7-473C-8E41-C45774186E09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/>
          <a:lstStyle>
            <a:lvl1pPr algn="ctr">
              <a:defRPr sz="3600" b="0"/>
            </a:lvl1pPr>
          </a:lstStyle>
          <a:p>
            <a:r>
              <a:rPr lang="fi-FI" smtClean="0"/>
              <a:t>Muokkaa perustyylejä naps.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FCAE4-8186-421A-AB62-7AD42BBD62BC}" type="datetimeFigureOut">
              <a:rPr lang="fi-FI"/>
              <a:pPr>
                <a:defRPr/>
              </a:pPr>
              <a:t>3.10.2013</a:t>
            </a:fld>
            <a:endParaRPr lang="fi-FI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D060D2-6C9F-4FB9-83C8-13E3D9192EAE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w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49275" y="107950"/>
            <a:ext cx="8042275" cy="133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Muokkaa perustyylejä naps.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49275" y="1600200"/>
            <a:ext cx="8042275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275" y="62753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BDC66C04-CF11-4F92-BD7D-38AF96A3CA57}" type="datetimeFigureOut">
              <a:rPr lang="fi-FI"/>
              <a:pPr>
                <a:defRPr/>
              </a:pPr>
              <a:t>3.10.2013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113" y="6275388"/>
            <a:ext cx="48402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bg1"/>
                </a:solidFill>
                <a:latin typeface="Tahoma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813" y="6275388"/>
            <a:ext cx="990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3600">
                <a:solidFill>
                  <a:schemeClr val="bg1"/>
                </a:solidFill>
              </a:defRPr>
            </a:lvl1pPr>
          </a:lstStyle>
          <a:p>
            <a:fld id="{FB873BD7-7649-4651-81B9-0F396FA68899}" type="slidenum">
              <a:rPr lang="fi-FI"/>
              <a:pPr/>
              <a:t>‹#›</a:t>
            </a:fld>
            <a:endParaRPr lang="fi-FI"/>
          </a:p>
        </p:txBody>
      </p:sp>
      <p:pic>
        <p:nvPicPr>
          <p:cNvPr id="1031" name="Picture 7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250825" y="260350"/>
            <a:ext cx="1152525" cy="32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6" descr="miekka_MV"/>
          <p:cNvPicPr>
            <a:picLocks noChangeAspect="1" noChangeArrowheads="1"/>
          </p:cNvPicPr>
          <p:nvPr userDrawn="1"/>
        </p:nvPicPr>
        <p:blipFill>
          <a:blip r:embed="rId1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604250" y="115888"/>
            <a:ext cx="357188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57" r:id="rId1"/>
    <p:sldLayoutId id="2147484147" r:id="rId2"/>
    <p:sldLayoutId id="2147484148" r:id="rId3"/>
    <p:sldLayoutId id="2147484158" r:id="rId4"/>
    <p:sldLayoutId id="2147484149" r:id="rId5"/>
    <p:sldLayoutId id="2147484150" r:id="rId6"/>
    <p:sldLayoutId id="2147484151" r:id="rId7"/>
    <p:sldLayoutId id="2147484152" r:id="rId8"/>
    <p:sldLayoutId id="2147484153" r:id="rId9"/>
    <p:sldLayoutId id="2147484154" r:id="rId10"/>
    <p:sldLayoutId id="2147484155" r:id="rId11"/>
    <p:sldLayoutId id="2147484156" r:id="rId12"/>
    <p:sldLayoutId id="2147484159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accent1"/>
          </a:solidFill>
          <a:latin typeface="+mj-lt"/>
          <a:ea typeface="MS PGothic" panose="020B0600070205080204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MS PGothic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MS PGothic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MS PGothic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MS PGothic" panose="020B0600070205080204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MS PGothic" panose="020B0600070205080204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MS PGothic" panose="020B0600070205080204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MS PGothic" panose="020B0600070205080204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MS PGothic" panose="020B0600070205080204" pitchFamily="34" charset="-128"/>
        </a:defRPr>
      </a:lvl9pPr>
    </p:titleStyle>
    <p:bodyStyle>
      <a:lvl1pPr marL="349250" indent="-349250" algn="l" rtl="0" eaLnBrk="0" fontAlgn="base" hangingPunct="0">
        <a:spcBef>
          <a:spcPts val="2000"/>
        </a:spcBef>
        <a:spcAft>
          <a:spcPct val="0"/>
        </a:spcAft>
        <a:buClr>
          <a:srgbClr val="83D3FE"/>
        </a:buClr>
        <a:buSzPct val="110000"/>
        <a:buFont typeface="Wingdings 2" pitchFamily="18" charset="2"/>
        <a:buChar char=""/>
        <a:defRPr sz="2400" kern="1200">
          <a:solidFill>
            <a:srgbClr val="595959"/>
          </a:solidFill>
          <a:latin typeface="+mn-lt"/>
          <a:ea typeface="MS PGothic" panose="020B0600070205080204" pitchFamily="34" charset="-128"/>
          <a:cs typeface="+mn-cs"/>
        </a:defRPr>
      </a:lvl1pPr>
      <a:lvl2pPr marL="685800" indent="-336550" algn="l" rtl="0" eaLnBrk="0" fontAlgn="base" hangingPunct="0">
        <a:spcBef>
          <a:spcPts val="600"/>
        </a:spcBef>
        <a:spcAft>
          <a:spcPct val="0"/>
        </a:spcAft>
        <a:buClr>
          <a:srgbClr val="0293E0"/>
        </a:buClr>
        <a:buSzPct val="110000"/>
        <a:buFont typeface="Wingdings 2" pitchFamily="18" charset="2"/>
        <a:buChar char=""/>
        <a:defRPr sz="2200" kern="1200">
          <a:solidFill>
            <a:srgbClr val="595959"/>
          </a:solidFill>
          <a:latin typeface="+mn-lt"/>
          <a:ea typeface="MS PGothic" panose="020B0600070205080204" pitchFamily="34" charset="-128"/>
          <a:cs typeface="+mn-cs"/>
        </a:defRPr>
      </a:lvl2pPr>
      <a:lvl3pPr marL="968375" indent="-282575" algn="l" rtl="0" eaLnBrk="0" fontAlgn="base" hangingPunct="0">
        <a:spcBef>
          <a:spcPts val="600"/>
        </a:spcBef>
        <a:spcAft>
          <a:spcPct val="0"/>
        </a:spcAft>
        <a:buClr>
          <a:srgbClr val="83D3FE"/>
        </a:buClr>
        <a:buSzPct val="110000"/>
        <a:buFont typeface="Wingdings 2" pitchFamily="18" charset="2"/>
        <a:buChar char=""/>
        <a:defRPr sz="2000" kern="1200">
          <a:solidFill>
            <a:srgbClr val="595959"/>
          </a:solidFill>
          <a:latin typeface="+mn-lt"/>
          <a:ea typeface="MS PGothic" panose="020B0600070205080204" pitchFamily="34" charset="-128"/>
          <a:cs typeface="+mn-cs"/>
        </a:defRPr>
      </a:lvl3pPr>
      <a:lvl4pPr marL="1263650" indent="-295275" algn="l" rtl="0" eaLnBrk="0" fontAlgn="base" hangingPunct="0">
        <a:spcBef>
          <a:spcPts val="600"/>
        </a:spcBef>
        <a:spcAft>
          <a:spcPct val="0"/>
        </a:spcAft>
        <a:buClr>
          <a:srgbClr val="0293E0"/>
        </a:buClr>
        <a:buSzPct val="110000"/>
        <a:buFont typeface="Wingdings 2" pitchFamily="18" charset="2"/>
        <a:buChar char=""/>
        <a:defRPr kern="1200">
          <a:solidFill>
            <a:srgbClr val="595959"/>
          </a:solidFill>
          <a:latin typeface="+mn-lt"/>
          <a:ea typeface="MS PGothic" panose="020B0600070205080204" pitchFamily="34" charset="-128"/>
          <a:cs typeface="+mn-cs"/>
        </a:defRPr>
      </a:lvl4pPr>
      <a:lvl5pPr marL="1546225" indent="-282575" algn="l" rtl="0" eaLnBrk="0" fontAlgn="base" hangingPunct="0">
        <a:spcBef>
          <a:spcPts val="600"/>
        </a:spcBef>
        <a:spcAft>
          <a:spcPct val="0"/>
        </a:spcAft>
        <a:buClr>
          <a:srgbClr val="83D3FE"/>
        </a:buClr>
        <a:buSzPct val="110000"/>
        <a:buFont typeface="Wingdings 2" pitchFamily="18" charset="2"/>
        <a:buChar char=""/>
        <a:defRPr kern="1200">
          <a:solidFill>
            <a:srgbClr val="595959"/>
          </a:solidFill>
          <a:latin typeface="+mn-lt"/>
          <a:ea typeface="MS PGothic" panose="020B0600070205080204" pitchFamily="34" charset="-128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1997075"/>
            <a:ext cx="7772400" cy="927100"/>
          </a:xfrm>
        </p:spPr>
        <p:txBody>
          <a:bodyPr/>
          <a:lstStyle/>
          <a:p>
            <a:pPr>
              <a:buClr>
                <a:srgbClr val="83D3FE"/>
              </a:buClr>
            </a:pPr>
            <a:r>
              <a:rPr lang="fi-FI" sz="4000" smtClean="0">
                <a:solidFill>
                  <a:srgbClr val="2862AA"/>
                </a:solidFill>
                <a:latin typeface="Tahoma" pitchFamily="34" charset="0"/>
                <a:ea typeface="MS PGothic" pitchFamily="34" charset="-128"/>
                <a:cs typeface="Arial" pitchFamily="34" charset="0"/>
              </a:rPr>
              <a:t> Kanta-Hämeen poliisilaitos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550" y="3357563"/>
            <a:ext cx="7056438" cy="1584325"/>
          </a:xfrm>
        </p:spPr>
        <p:txBody>
          <a:bodyPr/>
          <a:lstStyle/>
          <a:p>
            <a:pPr>
              <a:buClr>
                <a:srgbClr val="83D3FE"/>
              </a:buClr>
            </a:pPr>
            <a:r>
              <a:rPr lang="fi-FI" smtClean="0">
                <a:solidFill>
                  <a:srgbClr val="595959"/>
                </a:solidFill>
                <a:latin typeface="Tahoma" pitchFamily="34" charset="0"/>
                <a:ea typeface="MS PGothic" pitchFamily="34" charset="-128"/>
                <a:cs typeface="Arial" pitchFamily="34" charset="0"/>
              </a:rPr>
              <a:t>Nuorten rikoksiin ja häiriökäyttäytymiseen sekä perhe- ja parisuhdeväkivaltaan puuttuminen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2843213" y="5300663"/>
            <a:ext cx="3313112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fi-FI" sz="1400">
                <a:latin typeface="Arial" pitchFamily="34" charset="0"/>
              </a:rPr>
              <a:t>Sirkku Nurmi</a:t>
            </a:r>
          </a:p>
          <a:p>
            <a:pPr algn="ctr" eaLnBrk="1" hangingPunct="1"/>
            <a:r>
              <a:rPr lang="fi-FI" sz="1400">
                <a:latin typeface="Arial" pitchFamily="34" charset="0"/>
              </a:rPr>
              <a:t>vanhempi konstaapeli, Ankkuri-tiimi</a:t>
            </a:r>
          </a:p>
          <a:p>
            <a:pPr algn="ctr" eaLnBrk="1" hangingPunct="1"/>
            <a:r>
              <a:rPr lang="fi-FI" sz="1400">
                <a:latin typeface="Arial" pitchFamily="34" charset="0"/>
              </a:rPr>
              <a:t>Kanta-Hämeen poliisilaitos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250825" y="6453188"/>
            <a:ext cx="136842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fi-FI" sz="140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 txBox="1">
            <a:spLocks noChangeArrowheads="1"/>
          </p:cNvSpPr>
          <p:nvPr/>
        </p:nvSpPr>
        <p:spPr bwMode="auto">
          <a:xfrm>
            <a:off x="5435600" y="2276475"/>
            <a:ext cx="3887788" cy="311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fi-FI" sz="1600" b="1">
                <a:latin typeface="Arial" pitchFamily="34" charset="0"/>
              </a:rPr>
              <a:t>Lisäksi  muun muassa: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fi-FI" sz="1600">
                <a:latin typeface="Arial" pitchFamily="34" charset="0"/>
              </a:rPr>
              <a:t>- vanhempien huoli lapsesta</a:t>
            </a:r>
            <a:br>
              <a:rPr lang="fi-FI" sz="1600">
                <a:latin typeface="Arial" pitchFamily="34" charset="0"/>
              </a:rPr>
            </a:br>
            <a:r>
              <a:rPr lang="fi-FI" sz="1600">
                <a:latin typeface="Arial" pitchFamily="34" charset="0"/>
              </a:rPr>
              <a:t>- petos</a:t>
            </a:r>
            <a:br>
              <a:rPr lang="fi-FI" sz="1600">
                <a:latin typeface="Arial" pitchFamily="34" charset="0"/>
              </a:rPr>
            </a:br>
            <a:r>
              <a:rPr lang="fi-FI" sz="1600">
                <a:latin typeface="Arial" pitchFamily="34" charset="0"/>
              </a:rPr>
              <a:t>- neuvonta</a:t>
            </a:r>
            <a:br>
              <a:rPr lang="fi-FI" sz="1600">
                <a:latin typeface="Arial" pitchFamily="34" charset="0"/>
              </a:rPr>
            </a:br>
            <a:r>
              <a:rPr lang="fi-FI" sz="1600">
                <a:latin typeface="Arial" pitchFamily="34" charset="0"/>
              </a:rPr>
              <a:t>- törkeä liikenneturvallisuuden</a:t>
            </a:r>
            <a:br>
              <a:rPr lang="fi-FI" sz="1600">
                <a:latin typeface="Arial" pitchFamily="34" charset="0"/>
              </a:rPr>
            </a:br>
            <a:r>
              <a:rPr lang="fi-FI" sz="1600">
                <a:latin typeface="Arial" pitchFamily="34" charset="0"/>
              </a:rPr>
              <a:t>  vaarantaminen</a:t>
            </a:r>
            <a:br>
              <a:rPr lang="fi-FI" sz="1600">
                <a:latin typeface="Arial" pitchFamily="34" charset="0"/>
              </a:rPr>
            </a:br>
            <a:r>
              <a:rPr lang="fi-FI" sz="1600">
                <a:latin typeface="Arial" pitchFamily="34" charset="0"/>
              </a:rPr>
              <a:t>- virkamiehen vastustaminen</a:t>
            </a:r>
            <a:br>
              <a:rPr lang="fi-FI" sz="1600">
                <a:latin typeface="Arial" pitchFamily="34" charset="0"/>
              </a:rPr>
            </a:br>
            <a:r>
              <a:rPr lang="fi-FI" sz="1600">
                <a:latin typeface="Arial" pitchFamily="34" charset="0"/>
              </a:rPr>
              <a:t>- rattijuopumus</a:t>
            </a:r>
            <a:br>
              <a:rPr lang="fi-FI" sz="1600">
                <a:latin typeface="Arial" pitchFamily="34" charset="0"/>
              </a:rPr>
            </a:br>
            <a:r>
              <a:rPr lang="fi-FI" sz="1600">
                <a:latin typeface="Arial" pitchFamily="34" charset="0"/>
              </a:rPr>
              <a:t>- rattijuopon kyydissä</a:t>
            </a:r>
            <a:br>
              <a:rPr lang="fi-FI" sz="1600">
                <a:latin typeface="Arial" pitchFamily="34" charset="0"/>
              </a:rPr>
            </a:br>
            <a:r>
              <a:rPr lang="fi-FI" sz="1600">
                <a:latin typeface="Arial" pitchFamily="34" charset="0"/>
              </a:rPr>
              <a:t>- väärän henkilötiedon antaminen</a:t>
            </a:r>
            <a:br>
              <a:rPr lang="fi-FI" sz="1600">
                <a:latin typeface="Arial" pitchFamily="34" charset="0"/>
              </a:rPr>
            </a:br>
            <a:r>
              <a:rPr lang="fi-FI" sz="1600">
                <a:latin typeface="Arial" pitchFamily="34" charset="0"/>
              </a:rPr>
              <a:t>- koulukiusaaminen</a:t>
            </a:r>
            <a:br>
              <a:rPr lang="fi-FI" sz="1600">
                <a:latin typeface="Arial" pitchFamily="34" charset="0"/>
              </a:rPr>
            </a:br>
            <a:r>
              <a:rPr lang="fi-FI" sz="1600">
                <a:latin typeface="Arial" pitchFamily="34" charset="0"/>
              </a:rPr>
              <a:t>- varkaus.</a:t>
            </a:r>
          </a:p>
        </p:txBody>
      </p:sp>
      <p:graphicFrame>
        <p:nvGraphicFramePr>
          <p:cNvPr id="5" name="Group 1350"/>
          <p:cNvGraphicFramePr>
            <a:graphicFrameLocks noGrp="1"/>
          </p:cNvGraphicFramePr>
          <p:nvPr/>
        </p:nvGraphicFramePr>
        <p:xfrm>
          <a:off x="755650" y="1649413"/>
          <a:ext cx="4032250" cy="4269926"/>
        </p:xfrm>
        <a:graphic>
          <a:graphicData uri="http://schemas.openxmlformats.org/drawingml/2006/table">
            <a:tbl>
              <a:tblPr/>
              <a:tblGrid>
                <a:gridCol w="3195638"/>
                <a:gridCol w="836612"/>
              </a:tblGrid>
              <a:tr h="334963"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5pPr>
                      <a:lvl6pPr marL="25146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6pPr>
                      <a:lvl7pPr marL="29718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7pPr>
                      <a:lvl8pPr marL="34290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8pPr>
                      <a:lvl9pPr marL="38862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Tulosyy</a:t>
                      </a:r>
                    </a:p>
                  </a:txBody>
                  <a:tcPr marL="91438" marR="91438" marT="45703" marB="45703" anchor="b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5pPr>
                      <a:lvl6pPr marL="25146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6pPr>
                      <a:lvl7pPr marL="29718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7pPr>
                      <a:lvl8pPr marL="34290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8pPr>
                      <a:lvl9pPr marL="38862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2012</a:t>
                      </a:r>
                    </a:p>
                  </a:txBody>
                  <a:tcPr marL="91438" marR="91438" marT="45703" marB="45703" anchor="b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195"/>
                      </a:schemeClr>
                    </a:solidFill>
                  </a:tcPr>
                </a:tc>
              </a:tr>
              <a:tr h="274638"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5pPr>
                      <a:lvl6pPr marL="25146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6pPr>
                      <a:lvl7pPr marL="29718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7pPr>
                      <a:lvl8pPr marL="34290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8pPr>
                      <a:lvl9pPr marL="38862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päihteet / käyttö</a:t>
                      </a:r>
                    </a:p>
                  </a:txBody>
                  <a:tcPr marL="91438" marR="91438" marT="45703" marB="45703" anchor="b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5pPr>
                      <a:lvl6pPr marL="25146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6pPr>
                      <a:lvl7pPr marL="29718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7pPr>
                      <a:lvl8pPr marL="34290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8pPr>
                      <a:lvl9pPr marL="38862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281</a:t>
                      </a:r>
                    </a:p>
                  </a:txBody>
                  <a:tcPr marL="91438" marR="91438" marT="45703" marB="45703" anchor="b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195"/>
                      </a:schemeClr>
                    </a:solidFill>
                  </a:tcPr>
                </a:tc>
              </a:tr>
              <a:tr h="274638"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5pPr>
                      <a:lvl6pPr marL="25146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6pPr>
                      <a:lvl7pPr marL="29718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7pPr>
                      <a:lvl8pPr marL="34290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8pPr>
                      <a:lvl9pPr marL="38862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päihteet / hallussapito</a:t>
                      </a:r>
                    </a:p>
                  </a:txBody>
                  <a:tcPr marL="91438" marR="91438" marT="45703" marB="45703" anchor="b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5pPr>
                      <a:lvl6pPr marL="25146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6pPr>
                      <a:lvl7pPr marL="29718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7pPr>
                      <a:lvl8pPr marL="34290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8pPr>
                      <a:lvl9pPr marL="38862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75</a:t>
                      </a:r>
                    </a:p>
                  </a:txBody>
                  <a:tcPr marL="91438" marR="91438" marT="45703" marB="45703" anchor="b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195"/>
                      </a:schemeClr>
                    </a:solidFill>
                  </a:tcPr>
                </a:tc>
              </a:tr>
              <a:tr h="274638"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5pPr>
                      <a:lvl6pPr marL="25146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6pPr>
                      <a:lvl7pPr marL="29718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7pPr>
                      <a:lvl8pPr marL="34290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8pPr>
                      <a:lvl9pPr marL="38862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pahoinpitely</a:t>
                      </a:r>
                    </a:p>
                  </a:txBody>
                  <a:tcPr marL="91438" marR="91438" marT="45703" marB="45703" anchor="b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5pPr>
                      <a:lvl6pPr marL="25146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6pPr>
                      <a:lvl7pPr marL="29718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7pPr>
                      <a:lvl8pPr marL="34290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8pPr>
                      <a:lvl9pPr marL="38862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140</a:t>
                      </a:r>
                    </a:p>
                  </a:txBody>
                  <a:tcPr marL="91438" marR="91438" marT="45703" marB="45703" anchor="b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195"/>
                      </a:schemeClr>
                    </a:solidFill>
                  </a:tcPr>
                </a:tc>
              </a:tr>
              <a:tr h="274638"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5pPr>
                      <a:lvl6pPr marL="25146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6pPr>
                      <a:lvl7pPr marL="29718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7pPr>
                      <a:lvl8pPr marL="34290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8pPr>
                      <a:lvl9pPr marL="38862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näpistys</a:t>
                      </a:r>
                    </a:p>
                  </a:txBody>
                  <a:tcPr marL="91438" marR="91438" marT="45703" marB="45703" anchor="b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5pPr>
                      <a:lvl6pPr marL="25146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6pPr>
                      <a:lvl7pPr marL="29718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7pPr>
                      <a:lvl8pPr marL="34290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8pPr>
                      <a:lvl9pPr marL="38862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179</a:t>
                      </a:r>
                    </a:p>
                  </a:txBody>
                  <a:tcPr marL="91438" marR="91438" marT="45703" marB="45703" anchor="b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195"/>
                      </a:schemeClr>
                    </a:solidFill>
                  </a:tcPr>
                </a:tc>
              </a:tr>
              <a:tr h="274638"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5pPr>
                      <a:lvl6pPr marL="25146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6pPr>
                      <a:lvl7pPr marL="29718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7pPr>
                      <a:lvl8pPr marL="34290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8pPr>
                      <a:lvl9pPr marL="38862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vahingonteko</a:t>
                      </a:r>
                    </a:p>
                  </a:txBody>
                  <a:tcPr marL="91438" marR="91438" marT="45703" marB="45703" anchor="b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5pPr>
                      <a:lvl6pPr marL="25146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6pPr>
                      <a:lvl7pPr marL="29718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7pPr>
                      <a:lvl8pPr marL="34290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8pPr>
                      <a:lvl9pPr marL="38862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93</a:t>
                      </a:r>
                    </a:p>
                  </a:txBody>
                  <a:tcPr marL="91438" marR="91438" marT="45703" marB="45703" anchor="b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195"/>
                      </a:schemeClr>
                    </a:solidFill>
                  </a:tcPr>
                </a:tc>
              </a:tr>
              <a:tr h="274638"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5pPr>
                      <a:lvl6pPr marL="25146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6pPr>
                      <a:lvl7pPr marL="29718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7pPr>
                      <a:lvl8pPr marL="34290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8pPr>
                      <a:lvl9pPr marL="38862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tapon yritys</a:t>
                      </a:r>
                    </a:p>
                  </a:txBody>
                  <a:tcPr marL="91438" marR="91438" marT="45703" marB="45703" anchor="b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5pPr>
                      <a:lvl6pPr marL="25146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6pPr>
                      <a:lvl7pPr marL="29718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7pPr>
                      <a:lvl8pPr marL="34290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8pPr>
                      <a:lvl9pPr marL="38862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4</a:t>
                      </a:r>
                    </a:p>
                  </a:txBody>
                  <a:tcPr marL="91438" marR="91438" marT="45703" marB="45703" anchor="b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195"/>
                      </a:schemeClr>
                    </a:solidFill>
                  </a:tcPr>
                </a:tc>
              </a:tr>
              <a:tr h="320675"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5pPr>
                      <a:lvl6pPr marL="25146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6pPr>
                      <a:lvl7pPr marL="29718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7pPr>
                      <a:lvl8pPr marL="34290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8pPr>
                      <a:lvl9pPr marL="38862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raiskauksen yritys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raiskaus</a:t>
                      </a:r>
                    </a:p>
                  </a:txBody>
                  <a:tcPr marL="91438" marR="91438" marT="45703" marB="45703" anchor="b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5pPr>
                      <a:lvl6pPr marL="25146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6pPr>
                      <a:lvl7pPr marL="29718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7pPr>
                      <a:lvl8pPr marL="34290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8pPr>
                      <a:lvl9pPr marL="38862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5</a:t>
                      </a:r>
                    </a:p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1</a:t>
                      </a:r>
                    </a:p>
                  </a:txBody>
                  <a:tcPr marL="91438" marR="91438" marT="45703" marB="45703" anchor="b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195"/>
                      </a:schemeClr>
                    </a:solidFill>
                  </a:tcPr>
                </a:tc>
              </a:tr>
              <a:tr h="274638"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5pPr>
                      <a:lvl6pPr marL="25146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6pPr>
                      <a:lvl7pPr marL="29718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7pPr>
                      <a:lvl8pPr marL="34290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8pPr>
                      <a:lvl9pPr marL="38862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liikennerikkomus</a:t>
                      </a:r>
                    </a:p>
                  </a:txBody>
                  <a:tcPr marL="91438" marR="91438" marT="45703" marB="45703" anchor="b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5pPr>
                      <a:lvl6pPr marL="25146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6pPr>
                      <a:lvl7pPr marL="29718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7pPr>
                      <a:lvl8pPr marL="34290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8pPr>
                      <a:lvl9pPr marL="38862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29</a:t>
                      </a:r>
                    </a:p>
                  </a:txBody>
                  <a:tcPr marL="91438" marR="91438" marT="45703" marB="45703" anchor="b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195"/>
                      </a:schemeClr>
                    </a:solidFill>
                  </a:tcPr>
                </a:tc>
              </a:tr>
              <a:tr h="274638"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5pPr>
                      <a:lvl6pPr marL="25146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6pPr>
                      <a:lvl7pPr marL="29718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7pPr>
                      <a:lvl8pPr marL="34290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8pPr>
                      <a:lvl9pPr marL="38862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kunnianloukkaus</a:t>
                      </a:r>
                    </a:p>
                  </a:txBody>
                  <a:tcPr marL="91438" marR="91438" marT="45703" marB="45703" anchor="b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5pPr>
                      <a:lvl6pPr marL="25146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6pPr>
                      <a:lvl7pPr marL="29718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7pPr>
                      <a:lvl8pPr marL="34290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8pPr>
                      <a:lvl9pPr marL="38862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15</a:t>
                      </a:r>
                    </a:p>
                  </a:txBody>
                  <a:tcPr marL="91438" marR="91438" marT="45703" marB="45703" anchor="b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195"/>
                      </a:schemeClr>
                    </a:solidFill>
                  </a:tcPr>
                </a:tc>
              </a:tr>
              <a:tr h="274638"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5pPr>
                      <a:lvl6pPr marL="25146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6pPr>
                      <a:lvl7pPr marL="29718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7pPr>
                      <a:lvl8pPr marL="34290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8pPr>
                      <a:lvl9pPr marL="38862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itsetuhoisuus</a:t>
                      </a:r>
                    </a:p>
                  </a:txBody>
                  <a:tcPr marL="91438" marR="91438" marT="45703" marB="45703" anchor="b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5pPr>
                      <a:lvl6pPr marL="25146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6pPr>
                      <a:lvl7pPr marL="29718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7pPr>
                      <a:lvl8pPr marL="34290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8pPr>
                      <a:lvl9pPr marL="38862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35</a:t>
                      </a:r>
                    </a:p>
                  </a:txBody>
                  <a:tcPr marL="91438" marR="91438" marT="45703" marB="45703" anchor="b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195"/>
                      </a:schemeClr>
                    </a:solidFill>
                  </a:tcPr>
                </a:tc>
              </a:tr>
              <a:tr h="263525"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5pPr>
                      <a:lvl6pPr marL="25146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6pPr>
                      <a:lvl7pPr marL="29718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7pPr>
                      <a:lvl8pPr marL="34290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8pPr>
                      <a:lvl9pPr marL="38862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karkaaminen / poistuminen kotoa</a:t>
                      </a:r>
                    </a:p>
                  </a:txBody>
                  <a:tcPr marL="91438" marR="91438" marT="45703" marB="45703" anchor="b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5pPr>
                      <a:lvl6pPr marL="25146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6pPr>
                      <a:lvl7pPr marL="29718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7pPr>
                      <a:lvl8pPr marL="34290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8pPr>
                      <a:lvl9pPr marL="38862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9</a:t>
                      </a:r>
                    </a:p>
                  </a:txBody>
                  <a:tcPr marL="91438" marR="91438" marT="45703" marB="45703" anchor="b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195"/>
                      </a:schemeClr>
                    </a:solidFill>
                  </a:tcPr>
                </a:tc>
              </a:tr>
              <a:tr h="239713"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5pPr>
                      <a:lvl6pPr marL="25146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6pPr>
                      <a:lvl7pPr marL="29718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7pPr>
                      <a:lvl8pPr marL="34290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8pPr>
                      <a:lvl9pPr marL="38862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laiton uhkaus</a:t>
                      </a:r>
                    </a:p>
                  </a:txBody>
                  <a:tcPr marL="91438" marR="91438" marT="45703" marB="45703" anchor="b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5pPr>
                      <a:lvl6pPr marL="25146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6pPr>
                      <a:lvl7pPr marL="29718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7pPr>
                      <a:lvl8pPr marL="34290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8pPr>
                      <a:lvl9pPr marL="38862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21</a:t>
                      </a:r>
                    </a:p>
                  </a:txBody>
                  <a:tcPr marL="91438" marR="91438" marT="45703" marB="45703" anchor="b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195"/>
                      </a:schemeClr>
                    </a:solidFill>
                  </a:tcPr>
                </a:tc>
              </a:tr>
              <a:tr h="457200"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5pPr>
                      <a:lvl6pPr marL="25146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6pPr>
                      <a:lvl7pPr marL="29718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7pPr>
                      <a:lvl8pPr marL="34290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8pPr>
                      <a:lvl9pPr marL="38862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Lapsen seksuaalinen hyväksikäyttö</a:t>
                      </a:r>
                    </a:p>
                  </a:txBody>
                  <a:tcPr marL="91438" marR="91438" marT="45703" marB="45703" anchor="b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5pPr>
                      <a:lvl6pPr marL="25146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6pPr>
                      <a:lvl7pPr marL="29718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7pPr>
                      <a:lvl8pPr marL="34290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8pPr>
                      <a:lvl9pPr marL="38862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14</a:t>
                      </a:r>
                    </a:p>
                  </a:txBody>
                  <a:tcPr marL="91438" marR="91438" marT="45703" marB="45703" anchor="b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195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4386" name="Otsikko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904875"/>
          </a:xfrm>
        </p:spPr>
        <p:txBody>
          <a:bodyPr/>
          <a:lstStyle/>
          <a:p>
            <a:pPr eaLnBrk="1" hangingPunct="1"/>
            <a:r>
              <a:rPr lang="fi-FI" sz="4400" smtClean="0">
                <a:solidFill>
                  <a:srgbClr val="0051A2"/>
                </a:solidFill>
                <a:latin typeface="Tahoma" pitchFamily="34" charset="0"/>
                <a:cs typeface="Tahoma" pitchFamily="34" charset="0"/>
              </a:rPr>
              <a:t>Ankkurin asiakkuudet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lehtokurppa 0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913" y="908050"/>
            <a:ext cx="6480175" cy="4860925"/>
          </a:xfrm>
          <a:prstGeom prst="rect">
            <a:avLst/>
          </a:prstGeom>
          <a:noFill/>
          <a:ln w="76200" cmpd="tri">
            <a:solidFill>
              <a:schemeClr val="bg2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52413"/>
            <a:ext cx="8042275" cy="1160462"/>
          </a:xfrm>
        </p:spPr>
        <p:txBody>
          <a:bodyPr/>
          <a:lstStyle/>
          <a:p>
            <a:pPr eaLnBrk="1" hangingPunct="1"/>
            <a:r>
              <a:rPr lang="fi-FI" smtClean="0">
                <a:solidFill>
                  <a:srgbClr val="0051A2"/>
                </a:solidFill>
                <a:latin typeface="Tahoma" pitchFamily="34" charset="0"/>
                <a:cs typeface="Arial" pitchFamily="34" charset="0"/>
              </a:rPr>
              <a:t>Julkaisu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549275" y="2062163"/>
            <a:ext cx="8042275" cy="2951162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fi-FI" smtClean="0">
                <a:latin typeface="Tahoma" pitchFamily="34" charset="0"/>
                <a:cs typeface="Arial" pitchFamily="34" charset="0"/>
              </a:rPr>
              <a:t>AJOISSA ANKKURIIN, 2012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fi-FI" sz="2200" smtClean="0">
                <a:latin typeface="Tahoma" pitchFamily="34" charset="0"/>
                <a:cs typeface="Arial" pitchFamily="34" charset="0"/>
              </a:rPr>
              <a:t>www.sosiaalikehitys.com/uploads/Ankkuritoiminta.pdt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fi-FI" sz="2200" smtClean="0">
              <a:latin typeface="Tahoma" pitchFamily="34" charset="0"/>
              <a:cs typeface="Arial" pitchFamily="34" charset="0"/>
            </a:endParaRPr>
          </a:p>
          <a:p>
            <a:pPr algn="ctr" eaLnBrk="1" hangingPunct="1">
              <a:spcBef>
                <a:spcPts val="600"/>
              </a:spcBef>
              <a:buFontTx/>
              <a:buNone/>
            </a:pPr>
            <a:r>
              <a:rPr lang="fi-FI" sz="2600" smtClean="0">
                <a:latin typeface="Tahoma" pitchFamily="34" charset="0"/>
                <a:cs typeface="Arial" pitchFamily="34" charset="0"/>
              </a:rPr>
              <a:t>Lisätietoja:</a:t>
            </a:r>
          </a:p>
          <a:p>
            <a:pPr algn="ctr" eaLnBrk="1" hangingPunct="1">
              <a:spcBef>
                <a:spcPts val="600"/>
              </a:spcBef>
              <a:buFontTx/>
              <a:buNone/>
            </a:pPr>
            <a:r>
              <a:rPr lang="fi-FI" sz="2600" smtClean="0">
                <a:latin typeface="Tahoma" pitchFamily="34" charset="0"/>
                <a:cs typeface="Arial" pitchFamily="34" charset="0"/>
              </a:rPr>
              <a:t>www.poliisi.fi/ankkuri</a:t>
            </a:r>
          </a:p>
          <a:p>
            <a:pPr algn="ctr" eaLnBrk="1" hangingPunct="1">
              <a:spcBef>
                <a:spcPts val="600"/>
              </a:spcBef>
              <a:buFontTx/>
              <a:buNone/>
            </a:pPr>
            <a:r>
              <a:rPr lang="fi-FI" sz="2600" smtClean="0">
                <a:latin typeface="Tahoma" pitchFamily="34" charset="0"/>
                <a:cs typeface="Arial" pitchFamily="34" charset="0"/>
              </a:rPr>
              <a:t>sirkku.nurmi@poliisi.fi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4" descr="kantaham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2275" y="1846263"/>
            <a:ext cx="5472113" cy="395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Rectangle 5"/>
          <p:cNvSpPr>
            <a:spLocks noChangeArrowheads="1"/>
          </p:cNvSpPr>
          <p:nvPr/>
        </p:nvSpPr>
        <p:spPr bwMode="auto">
          <a:xfrm>
            <a:off x="395288" y="476250"/>
            <a:ext cx="83534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fi-FI" sz="3600">
                <a:solidFill>
                  <a:srgbClr val="0051A2"/>
                </a:solidFill>
                <a:latin typeface="Arial" pitchFamily="34" charset="0"/>
              </a:rPr>
              <a:t>Kanta-Hämeen poliisilaitoksen</a:t>
            </a:r>
            <a:br>
              <a:rPr lang="fi-FI" sz="3600">
                <a:solidFill>
                  <a:srgbClr val="0051A2"/>
                </a:solidFill>
                <a:latin typeface="Arial" pitchFamily="34" charset="0"/>
              </a:rPr>
            </a:br>
            <a:r>
              <a:rPr lang="fi-FI" sz="3600">
                <a:solidFill>
                  <a:srgbClr val="0051A2"/>
                </a:solidFill>
                <a:latin typeface="Arial" pitchFamily="34" charset="0"/>
              </a:rPr>
              <a:t>toiminta-alue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363538"/>
            <a:ext cx="7138988" cy="14097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i-FI" dirty="0" smtClean="0">
                <a:solidFill>
                  <a:srgbClr val="0051A2"/>
                </a:solidFill>
                <a:latin typeface="Tahoma" charset="0"/>
                <a:ea typeface="+mj-ea"/>
                <a:cs typeface="Arial" charset="0"/>
              </a:rPr>
              <a:t>Ankkuritiimi on moniammatillinen </a:t>
            </a:r>
            <a:r>
              <a:rPr lang="fi-FI" dirty="0">
                <a:solidFill>
                  <a:srgbClr val="0051A2"/>
                </a:solidFill>
                <a:latin typeface="Tahoma" charset="0"/>
                <a:ea typeface="+mj-ea"/>
                <a:cs typeface="Arial" charset="0"/>
              </a:rPr>
              <a:t>tiimi</a:t>
            </a:r>
          </a:p>
        </p:txBody>
      </p:sp>
      <p:sp>
        <p:nvSpPr>
          <p:cNvPr id="7171" name="Rectangle 10"/>
          <p:cNvSpPr>
            <a:spLocks noChangeArrowheads="1"/>
          </p:cNvSpPr>
          <p:nvPr/>
        </p:nvSpPr>
        <p:spPr bwMode="auto">
          <a:xfrm>
            <a:off x="900113" y="2060575"/>
            <a:ext cx="6408737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r>
              <a:rPr lang="fi-FI" sz="3200">
                <a:solidFill>
                  <a:srgbClr val="595959"/>
                </a:solidFill>
                <a:latin typeface="Arial" pitchFamily="34" charset="0"/>
              </a:rPr>
              <a:t>- Ankkuripoliisi</a:t>
            </a:r>
          </a:p>
          <a:p>
            <a:pPr eaLnBrk="1" hangingPunct="1"/>
            <a:r>
              <a:rPr lang="fi-FI" sz="3200">
                <a:solidFill>
                  <a:srgbClr val="595959"/>
                </a:solidFill>
                <a:latin typeface="Arial" pitchFamily="34" charset="0"/>
              </a:rPr>
              <a:t>- Sosiaalityöntekijä</a:t>
            </a:r>
          </a:p>
          <a:p>
            <a:pPr eaLnBrk="1" hangingPunct="1"/>
            <a:r>
              <a:rPr lang="fi-FI" sz="3200">
                <a:solidFill>
                  <a:srgbClr val="595959"/>
                </a:solidFill>
                <a:latin typeface="Arial" pitchFamily="34" charset="0"/>
              </a:rPr>
              <a:t>- Sairaanhoitaja</a:t>
            </a:r>
          </a:p>
          <a:p>
            <a:pPr eaLnBrk="1" hangingPunct="1"/>
            <a:r>
              <a:rPr lang="fi-FI" sz="3200">
                <a:solidFill>
                  <a:srgbClr val="595959"/>
                </a:solidFill>
                <a:latin typeface="Arial" pitchFamily="34" charset="0"/>
              </a:rPr>
              <a:t>- Nuorisotyöntekijä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476250"/>
            <a:ext cx="6831012" cy="873125"/>
          </a:xfrm>
        </p:spPr>
        <p:txBody>
          <a:bodyPr/>
          <a:lstStyle/>
          <a:p>
            <a:pPr eaLnBrk="1" hangingPunct="1"/>
            <a:r>
              <a:rPr lang="fi-FI" smtClean="0">
                <a:solidFill>
                  <a:srgbClr val="0051A2"/>
                </a:solidFill>
                <a:latin typeface="Tahoma" pitchFamily="34" charset="0"/>
                <a:cs typeface="Arial" pitchFamily="34" charset="0"/>
              </a:rPr>
              <a:t>Ankkurin asiakkaat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133600"/>
            <a:ext cx="8229600" cy="1871663"/>
          </a:xfrm>
        </p:spPr>
        <p:txBody>
          <a:bodyPr/>
          <a:lstStyle/>
          <a:p>
            <a:pPr marL="0" indent="0" eaLnBrk="1" hangingPunct="1">
              <a:buClr>
                <a:schemeClr val="tx2"/>
              </a:buClr>
              <a:buFont typeface="Wingdings 2" pitchFamily="18" charset="2"/>
              <a:buNone/>
            </a:pPr>
            <a:r>
              <a:rPr lang="fi-FI" sz="3200" smtClean="0">
                <a:latin typeface="Tahoma" pitchFamily="34" charset="0"/>
                <a:cs typeface="Arial" pitchFamily="34" charset="0"/>
              </a:rPr>
              <a:t>- Kaikki alle 18-vuotiaat rikoksentekijät</a:t>
            </a:r>
          </a:p>
          <a:p>
            <a:pPr marL="0" indent="0" eaLnBrk="1" hangingPunct="1">
              <a:buClr>
                <a:schemeClr val="tx2"/>
              </a:buClr>
              <a:buFont typeface="Wingdings 2" pitchFamily="18" charset="2"/>
              <a:buNone/>
            </a:pPr>
            <a:r>
              <a:rPr lang="fi-FI" sz="3200" smtClean="0">
                <a:latin typeface="Tahoma" pitchFamily="34" charset="0"/>
                <a:cs typeface="Arial" pitchFamily="34" charset="0"/>
              </a:rPr>
              <a:t>- Perhe- ja lähisuhdeväkivaltaa kokeneet</a:t>
            </a:r>
            <a:br>
              <a:rPr lang="fi-FI" sz="3200" smtClean="0">
                <a:latin typeface="Tahoma" pitchFamily="34" charset="0"/>
                <a:cs typeface="Arial" pitchFamily="34" charset="0"/>
              </a:rPr>
            </a:br>
            <a:r>
              <a:rPr lang="fi-FI" sz="3200" smtClean="0">
                <a:latin typeface="Tahoma" pitchFamily="34" charset="0"/>
                <a:cs typeface="Arial" pitchFamily="34" charset="0"/>
              </a:rPr>
              <a:t>  uhrit ja tekijät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Kuvatekstisoikio 18"/>
          <p:cNvSpPr>
            <a:spLocks noChangeArrowheads="1"/>
          </p:cNvSpPr>
          <p:nvPr/>
        </p:nvSpPr>
        <p:spPr bwMode="auto">
          <a:xfrm flipH="1">
            <a:off x="3213100" y="1916113"/>
            <a:ext cx="2438400" cy="2168525"/>
          </a:xfrm>
          <a:prstGeom prst="wedgeEllipseCallout">
            <a:avLst>
              <a:gd name="adj1" fmla="val -20833"/>
              <a:gd name="adj2" fmla="val 62500"/>
            </a:avLst>
          </a:prstGeom>
          <a:solidFill>
            <a:schemeClr val="accent1">
              <a:alpha val="72940"/>
            </a:schemeClr>
          </a:solidFill>
          <a:ln>
            <a:noFill/>
          </a:ln>
          <a:effectLst>
            <a:outerShdw dist="25400" dir="5400000" sx="100999" sy="100999" rotWithShape="0">
              <a:srgbClr val="808080">
                <a:alpha val="39999"/>
              </a:srgbClr>
            </a:outerShdw>
          </a:effectLst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>
              <a:defRPr/>
            </a:pPr>
            <a:endParaRPr lang="fi-FI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0" name="Kuvatekstisoikio 19"/>
          <p:cNvSpPr>
            <a:spLocks noChangeArrowheads="1"/>
          </p:cNvSpPr>
          <p:nvPr/>
        </p:nvSpPr>
        <p:spPr bwMode="auto">
          <a:xfrm flipH="1">
            <a:off x="1042988" y="4292600"/>
            <a:ext cx="3097212" cy="1512888"/>
          </a:xfrm>
          <a:prstGeom prst="wedgeEllipseCallout">
            <a:avLst>
              <a:gd name="adj1" fmla="val -20833"/>
              <a:gd name="adj2" fmla="val 62500"/>
            </a:avLst>
          </a:prstGeom>
          <a:solidFill>
            <a:schemeClr val="accent1">
              <a:alpha val="72940"/>
            </a:schemeClr>
          </a:solidFill>
          <a:ln>
            <a:noFill/>
          </a:ln>
          <a:effectLst>
            <a:outerShdw dist="25400" dir="5400000" sx="100999" sy="100999" rotWithShape="0">
              <a:srgbClr val="808080">
                <a:alpha val="39999"/>
              </a:srgbClr>
            </a:outerShdw>
          </a:effectLst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>
              <a:defRPr/>
            </a:pPr>
            <a:endParaRPr lang="fi-FI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4" name="Kuvatekstisoikio 13"/>
          <p:cNvSpPr>
            <a:spLocks noChangeArrowheads="1"/>
          </p:cNvSpPr>
          <p:nvPr/>
        </p:nvSpPr>
        <p:spPr bwMode="auto">
          <a:xfrm flipH="1">
            <a:off x="1042988" y="404813"/>
            <a:ext cx="3097212" cy="1511300"/>
          </a:xfrm>
          <a:prstGeom prst="wedgeEllipseCallout">
            <a:avLst>
              <a:gd name="adj1" fmla="val -20833"/>
              <a:gd name="adj2" fmla="val 62500"/>
            </a:avLst>
          </a:prstGeom>
          <a:solidFill>
            <a:schemeClr val="accent1">
              <a:alpha val="72940"/>
            </a:schemeClr>
          </a:solidFill>
          <a:ln>
            <a:noFill/>
          </a:ln>
          <a:effectLst>
            <a:outerShdw dist="25400" dir="5400000" sx="100999" sy="100999" rotWithShape="0">
              <a:srgbClr val="808080">
                <a:alpha val="39999"/>
              </a:srgbClr>
            </a:outerShdw>
          </a:effectLst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>
              <a:defRPr/>
            </a:pPr>
            <a:endParaRPr lang="fi-FI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5" name="Kuvatekstisoikio 14"/>
          <p:cNvSpPr>
            <a:spLocks noChangeArrowheads="1"/>
          </p:cNvSpPr>
          <p:nvPr/>
        </p:nvSpPr>
        <p:spPr bwMode="auto">
          <a:xfrm>
            <a:off x="323850" y="2349500"/>
            <a:ext cx="2376488" cy="1511300"/>
          </a:xfrm>
          <a:prstGeom prst="wedgeEllipseCallout">
            <a:avLst>
              <a:gd name="adj1" fmla="val -20833"/>
              <a:gd name="adj2" fmla="val 62500"/>
            </a:avLst>
          </a:prstGeom>
          <a:solidFill>
            <a:schemeClr val="accent1">
              <a:alpha val="72940"/>
            </a:schemeClr>
          </a:solidFill>
          <a:ln>
            <a:noFill/>
          </a:ln>
          <a:effectLst>
            <a:outerShdw dist="25400" dir="5400000" sx="100999" sy="100999" rotWithShape="0">
              <a:srgbClr val="808080">
                <a:alpha val="39999"/>
              </a:srgbClr>
            </a:outerShdw>
          </a:effectLst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>
              <a:defRPr/>
            </a:pPr>
            <a:endParaRPr lang="fi-FI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6" name="Kuvatekstisoikio 15"/>
          <p:cNvSpPr>
            <a:spLocks noChangeArrowheads="1"/>
          </p:cNvSpPr>
          <p:nvPr/>
        </p:nvSpPr>
        <p:spPr bwMode="auto">
          <a:xfrm>
            <a:off x="6227763" y="2205038"/>
            <a:ext cx="2592387" cy="1511300"/>
          </a:xfrm>
          <a:prstGeom prst="wedgeEllipseCallout">
            <a:avLst>
              <a:gd name="adj1" fmla="val -20833"/>
              <a:gd name="adj2" fmla="val 62500"/>
            </a:avLst>
          </a:prstGeom>
          <a:solidFill>
            <a:schemeClr val="accent1">
              <a:alpha val="72940"/>
            </a:schemeClr>
          </a:solidFill>
          <a:ln>
            <a:noFill/>
          </a:ln>
          <a:effectLst>
            <a:outerShdw dist="25400" dir="5400000" sx="100999" sy="100999" rotWithShape="0">
              <a:srgbClr val="808080">
                <a:alpha val="39999"/>
              </a:srgbClr>
            </a:outerShdw>
          </a:effectLst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>
              <a:defRPr/>
            </a:pPr>
            <a:endParaRPr lang="fi-FI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8" name="Kuvatekstisoikio 17"/>
          <p:cNvSpPr>
            <a:spLocks noChangeArrowheads="1"/>
          </p:cNvSpPr>
          <p:nvPr/>
        </p:nvSpPr>
        <p:spPr bwMode="auto">
          <a:xfrm>
            <a:off x="5076825" y="4292600"/>
            <a:ext cx="3095625" cy="1584325"/>
          </a:xfrm>
          <a:prstGeom prst="wedgeEllipseCallout">
            <a:avLst>
              <a:gd name="adj1" fmla="val -20833"/>
              <a:gd name="adj2" fmla="val 62500"/>
            </a:avLst>
          </a:prstGeom>
          <a:solidFill>
            <a:schemeClr val="accent1">
              <a:alpha val="72940"/>
            </a:schemeClr>
          </a:solidFill>
          <a:ln>
            <a:noFill/>
          </a:ln>
          <a:effectLst>
            <a:outerShdw dist="25400" dir="5400000" sx="100999" sy="100999" rotWithShape="0">
              <a:srgbClr val="808080">
                <a:alpha val="39999"/>
              </a:srgbClr>
            </a:outerShdw>
          </a:effectLst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>
              <a:defRPr/>
            </a:pPr>
            <a:endParaRPr lang="fi-FI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2" name="Kuvatekstisoikio 11"/>
          <p:cNvSpPr>
            <a:spLocks noChangeArrowheads="1"/>
          </p:cNvSpPr>
          <p:nvPr/>
        </p:nvSpPr>
        <p:spPr bwMode="auto">
          <a:xfrm>
            <a:off x="5292725" y="333375"/>
            <a:ext cx="2735263" cy="1582738"/>
          </a:xfrm>
          <a:prstGeom prst="wedgeEllipseCallout">
            <a:avLst>
              <a:gd name="adj1" fmla="val -20833"/>
              <a:gd name="adj2" fmla="val 62500"/>
            </a:avLst>
          </a:prstGeom>
          <a:solidFill>
            <a:schemeClr val="accent1">
              <a:alpha val="72940"/>
            </a:schemeClr>
          </a:solidFill>
          <a:ln>
            <a:noFill/>
          </a:ln>
          <a:effectLst>
            <a:outerShdw dist="25400" dir="5400000" sx="100999" sy="100999" rotWithShape="0">
              <a:srgbClr val="808080">
                <a:alpha val="39999"/>
              </a:srgbClr>
            </a:outerShdw>
          </a:effectLst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>
              <a:defRPr/>
            </a:pPr>
            <a:endParaRPr lang="fi-FI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9225" name="Tekstiruutu 3"/>
          <p:cNvSpPr txBox="1">
            <a:spLocks noChangeArrowheads="1"/>
          </p:cNvSpPr>
          <p:nvPr/>
        </p:nvSpPr>
        <p:spPr bwMode="auto">
          <a:xfrm>
            <a:off x="1323975" y="708025"/>
            <a:ext cx="2663825" cy="141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fi-FI"/>
              <a:t>Ei mulla oo mitään väliä, ei ketään kiinnosta mitä mä </a:t>
            </a:r>
            <a:r>
              <a:rPr lang="fi-FI" sz="2000"/>
              <a:t>teen. </a:t>
            </a:r>
            <a:br>
              <a:rPr lang="fi-FI" sz="2000"/>
            </a:br>
            <a:r>
              <a:rPr lang="fi-FI" sz="1200" i="1"/>
              <a:t>poika 14 v.</a:t>
            </a:r>
          </a:p>
          <a:p>
            <a:pPr eaLnBrk="1" hangingPunct="1"/>
            <a:endParaRPr lang="fi-FI"/>
          </a:p>
        </p:txBody>
      </p:sp>
      <p:sp>
        <p:nvSpPr>
          <p:cNvPr id="9226" name="Tekstiruutu 4"/>
          <p:cNvSpPr txBox="1">
            <a:spLocks noChangeArrowheads="1"/>
          </p:cNvSpPr>
          <p:nvPr/>
        </p:nvSpPr>
        <p:spPr bwMode="auto">
          <a:xfrm>
            <a:off x="5219700" y="4437063"/>
            <a:ext cx="2952750" cy="1662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fi-FI"/>
              <a:t>Mä juon </a:t>
            </a:r>
            <a:br>
              <a:rPr lang="fi-FI"/>
            </a:br>
            <a:r>
              <a:rPr lang="fi-FI"/>
              <a:t>joka viikonloppu kännit ja kyl tietty tulee tehtyä sit kaikkee tyhmää. </a:t>
            </a:r>
            <a:br>
              <a:rPr lang="fi-FI"/>
            </a:br>
            <a:r>
              <a:rPr lang="fi-FI" sz="1200" i="1"/>
              <a:t>poika 15 v.</a:t>
            </a:r>
          </a:p>
          <a:p>
            <a:pPr eaLnBrk="1" hangingPunct="1"/>
            <a:endParaRPr lang="fi-FI"/>
          </a:p>
        </p:txBody>
      </p:sp>
      <p:sp>
        <p:nvSpPr>
          <p:cNvPr id="9227" name="Tekstiruutu 5"/>
          <p:cNvSpPr txBox="1">
            <a:spLocks noChangeArrowheads="1"/>
          </p:cNvSpPr>
          <p:nvPr/>
        </p:nvSpPr>
        <p:spPr bwMode="auto">
          <a:xfrm>
            <a:off x="3276600" y="2198688"/>
            <a:ext cx="2374900" cy="1662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fi-FI"/>
              <a:t>Asutaan</a:t>
            </a:r>
            <a:br>
              <a:rPr lang="fi-FI"/>
            </a:br>
            <a:r>
              <a:rPr lang="fi-FI"/>
              <a:t>mutsin kaa kaksin, </a:t>
            </a:r>
            <a:br>
              <a:rPr lang="fi-FI"/>
            </a:br>
            <a:r>
              <a:rPr lang="fi-FI"/>
              <a:t>se on aina töis ja mä teen vapaa-ajalla mitä haluun. </a:t>
            </a:r>
            <a:br>
              <a:rPr lang="fi-FI"/>
            </a:br>
            <a:r>
              <a:rPr lang="fi-FI" sz="1200" i="1"/>
              <a:t>tyttö 15 v.</a:t>
            </a:r>
          </a:p>
        </p:txBody>
      </p:sp>
      <p:sp>
        <p:nvSpPr>
          <p:cNvPr id="9228" name="Tekstiruutu 6"/>
          <p:cNvSpPr txBox="1">
            <a:spLocks noChangeArrowheads="1"/>
          </p:cNvSpPr>
          <p:nvPr/>
        </p:nvSpPr>
        <p:spPr bwMode="auto">
          <a:xfrm>
            <a:off x="6372225" y="2420938"/>
            <a:ext cx="2232025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fi-FI"/>
              <a:t>Kai mä oon lopullisesti elämäni ny pilannu? </a:t>
            </a:r>
            <a:br>
              <a:rPr lang="fi-FI"/>
            </a:br>
            <a:r>
              <a:rPr lang="fi-FI" sz="1200" i="1"/>
              <a:t>tyttö 16 v.</a:t>
            </a:r>
          </a:p>
          <a:p>
            <a:pPr eaLnBrk="1" hangingPunct="1"/>
            <a:endParaRPr lang="fi-FI"/>
          </a:p>
        </p:txBody>
      </p:sp>
      <p:sp>
        <p:nvSpPr>
          <p:cNvPr id="9229" name="Tekstiruutu 7"/>
          <p:cNvSpPr txBox="1">
            <a:spLocks noChangeArrowheads="1"/>
          </p:cNvSpPr>
          <p:nvPr/>
        </p:nvSpPr>
        <p:spPr bwMode="auto">
          <a:xfrm>
            <a:off x="539750" y="2708275"/>
            <a:ext cx="1944688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fi-FI"/>
              <a:t>Ei musta oikeesti ketään välitä. </a:t>
            </a:r>
            <a:br>
              <a:rPr lang="fi-FI"/>
            </a:br>
            <a:r>
              <a:rPr lang="fi-FI" sz="1200" i="1"/>
              <a:t>poika 16 v.</a:t>
            </a:r>
          </a:p>
          <a:p>
            <a:pPr eaLnBrk="1" hangingPunct="1"/>
            <a:endParaRPr lang="fi-FI"/>
          </a:p>
        </p:txBody>
      </p:sp>
      <p:sp>
        <p:nvSpPr>
          <p:cNvPr id="9230" name="Tekstiruutu 9"/>
          <p:cNvSpPr txBox="1">
            <a:spLocks noChangeArrowheads="1"/>
          </p:cNvSpPr>
          <p:nvPr/>
        </p:nvSpPr>
        <p:spPr bwMode="auto">
          <a:xfrm>
            <a:off x="1476375" y="4564063"/>
            <a:ext cx="2232025" cy="1385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fi-FI"/>
              <a:t>Vähäks' mä häpeen ja pelkäänkin mun juoppoo isää. </a:t>
            </a:r>
          </a:p>
          <a:p>
            <a:pPr algn="ctr" eaLnBrk="1" hangingPunct="1"/>
            <a:r>
              <a:rPr lang="fi-FI" sz="1200" i="1"/>
              <a:t>poika 14 v.</a:t>
            </a:r>
          </a:p>
          <a:p>
            <a:pPr eaLnBrk="1" hangingPunct="1"/>
            <a:endParaRPr lang="fi-FI"/>
          </a:p>
        </p:txBody>
      </p:sp>
      <p:sp>
        <p:nvSpPr>
          <p:cNvPr id="9231" name="Tekstiruutu 10"/>
          <p:cNvSpPr txBox="1">
            <a:spLocks noChangeArrowheads="1"/>
          </p:cNvSpPr>
          <p:nvPr/>
        </p:nvSpPr>
        <p:spPr bwMode="auto">
          <a:xfrm>
            <a:off x="5364163" y="620713"/>
            <a:ext cx="2592387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fi-FI"/>
              <a:t>Turha mua enää on yrittää auttaa tai puuttuu mitenkään. </a:t>
            </a:r>
          </a:p>
          <a:p>
            <a:pPr algn="ctr" eaLnBrk="1" hangingPunct="1"/>
            <a:r>
              <a:rPr lang="fi-FI" sz="1200" i="1"/>
              <a:t>tyttö 15 v.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611188" y="2420938"/>
            <a:ext cx="1439862" cy="295275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r>
              <a:rPr lang="fi-FI" sz="1400" b="1">
                <a:latin typeface="Arial" pitchFamily="34" charset="0"/>
              </a:rPr>
              <a:t>Alle 18-v.</a:t>
            </a:r>
          </a:p>
          <a:p>
            <a:pPr eaLnBrk="1" hangingPunct="1"/>
            <a:r>
              <a:rPr lang="fi-FI" sz="1400" b="1">
                <a:latin typeface="Arial" pitchFamily="34" charset="0"/>
              </a:rPr>
              <a:t>tekemä rikos</a:t>
            </a:r>
          </a:p>
          <a:p>
            <a:pPr eaLnBrk="1" hangingPunct="1"/>
            <a:endParaRPr lang="fi-FI" sz="1400" b="1">
              <a:latin typeface="Arial" pitchFamily="34" charset="0"/>
            </a:endParaRPr>
          </a:p>
          <a:p>
            <a:pPr eaLnBrk="1" hangingPunct="1"/>
            <a:r>
              <a:rPr lang="fi-FI" sz="1400" b="1">
                <a:latin typeface="Arial" pitchFamily="34" charset="0"/>
              </a:rPr>
              <a:t>Esim.</a:t>
            </a:r>
          </a:p>
          <a:p>
            <a:pPr eaLnBrk="1" hangingPunct="1">
              <a:buFontTx/>
              <a:buChar char="•"/>
            </a:pPr>
            <a:r>
              <a:rPr lang="fi-FI" sz="1400">
                <a:latin typeface="Arial" pitchFamily="34" charset="0"/>
              </a:rPr>
              <a:t>Varkaus</a:t>
            </a:r>
          </a:p>
          <a:p>
            <a:pPr eaLnBrk="1" hangingPunct="1">
              <a:buFontTx/>
              <a:buChar char="•"/>
            </a:pPr>
            <a:r>
              <a:rPr lang="fi-FI" sz="1400">
                <a:latin typeface="Arial" pitchFamily="34" charset="0"/>
              </a:rPr>
              <a:t>Näpistys</a:t>
            </a:r>
          </a:p>
          <a:p>
            <a:pPr eaLnBrk="1" hangingPunct="1">
              <a:buFontTx/>
              <a:buChar char="•"/>
            </a:pPr>
            <a:r>
              <a:rPr lang="fi-FI" sz="1400">
                <a:latin typeface="Arial" pitchFamily="34" charset="0"/>
              </a:rPr>
              <a:t>Vahingonteko</a:t>
            </a:r>
          </a:p>
          <a:p>
            <a:pPr eaLnBrk="1" hangingPunct="1">
              <a:buFontTx/>
              <a:buChar char="•"/>
            </a:pPr>
            <a:r>
              <a:rPr lang="fi-FI" sz="1400">
                <a:latin typeface="Arial" pitchFamily="34" charset="0"/>
              </a:rPr>
              <a:t>Ajoneuvon</a:t>
            </a:r>
          </a:p>
          <a:p>
            <a:pPr eaLnBrk="1" hangingPunct="1"/>
            <a:r>
              <a:rPr lang="fi-FI" sz="1400">
                <a:latin typeface="Arial" pitchFamily="34" charset="0"/>
              </a:rPr>
              <a:t> luvaton käyttö</a:t>
            </a:r>
          </a:p>
          <a:p>
            <a:pPr eaLnBrk="1" hangingPunct="1">
              <a:buFontTx/>
              <a:buChar char="•"/>
            </a:pPr>
            <a:r>
              <a:rPr lang="fi-FI" sz="1400">
                <a:latin typeface="Arial" pitchFamily="34" charset="0"/>
              </a:rPr>
              <a:t>Päihteiden </a:t>
            </a:r>
          </a:p>
          <a:p>
            <a:pPr eaLnBrk="1" hangingPunct="1"/>
            <a:r>
              <a:rPr lang="fi-FI" sz="1400">
                <a:latin typeface="Arial" pitchFamily="34" charset="0"/>
              </a:rPr>
              <a:t> käyttö</a:t>
            </a:r>
          </a:p>
          <a:p>
            <a:pPr eaLnBrk="1" hangingPunct="1">
              <a:buFontTx/>
              <a:buChar char="•"/>
            </a:pPr>
            <a:r>
              <a:rPr lang="fi-FI" sz="1400">
                <a:latin typeface="Arial" pitchFamily="34" charset="0"/>
              </a:rPr>
              <a:t>Väkivalta</a:t>
            </a:r>
          </a:p>
          <a:p>
            <a:pPr eaLnBrk="1" hangingPunct="1"/>
            <a:endParaRPr lang="fi-FI" sz="1400">
              <a:latin typeface="Arial" pitchFamily="34" charset="0"/>
            </a:endParaRP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2266950" y="1773238"/>
            <a:ext cx="4105275" cy="424815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r>
              <a:rPr lang="fi-FI" b="1">
                <a:latin typeface="Arial" pitchFamily="34" charset="0"/>
              </a:rPr>
              <a:t>ANKKURITIIMIN TOIMINTA</a:t>
            </a:r>
          </a:p>
          <a:p>
            <a:pPr eaLnBrk="1" hangingPunct="1"/>
            <a:r>
              <a:rPr lang="fi-FI" sz="1600">
                <a:latin typeface="Arial" pitchFamily="34" charset="0"/>
              </a:rPr>
              <a:t>Yhteistyössä muiden toimijoiden kanssa</a:t>
            </a:r>
          </a:p>
          <a:p>
            <a:pPr eaLnBrk="1" hangingPunct="1"/>
            <a:endParaRPr lang="fi-FI" sz="1600">
              <a:latin typeface="Arial" pitchFamily="34" charset="0"/>
            </a:endParaRPr>
          </a:p>
          <a:p>
            <a:pPr eaLnBrk="1" hangingPunct="1"/>
            <a:endParaRPr lang="fi-FI" sz="1600">
              <a:latin typeface="Arial" pitchFamily="34" charset="0"/>
            </a:endParaRPr>
          </a:p>
          <a:p>
            <a:pPr eaLnBrk="1" hangingPunct="1"/>
            <a:endParaRPr lang="fi-FI" sz="1600">
              <a:latin typeface="Arial" pitchFamily="34" charset="0"/>
            </a:endParaRPr>
          </a:p>
          <a:p>
            <a:pPr eaLnBrk="1" hangingPunct="1"/>
            <a:endParaRPr lang="fi-FI" sz="1600">
              <a:latin typeface="Arial" pitchFamily="34" charset="0"/>
            </a:endParaRPr>
          </a:p>
          <a:p>
            <a:pPr eaLnBrk="1" hangingPunct="1"/>
            <a:endParaRPr lang="fi-FI" sz="1600">
              <a:latin typeface="Arial" pitchFamily="34" charset="0"/>
            </a:endParaRPr>
          </a:p>
          <a:p>
            <a:pPr eaLnBrk="1" hangingPunct="1"/>
            <a:endParaRPr lang="fi-FI" sz="1600">
              <a:latin typeface="Arial" pitchFamily="34" charset="0"/>
            </a:endParaRPr>
          </a:p>
          <a:p>
            <a:pPr eaLnBrk="1" hangingPunct="1"/>
            <a:endParaRPr lang="fi-FI" sz="1600">
              <a:latin typeface="Arial" pitchFamily="34" charset="0"/>
            </a:endParaRPr>
          </a:p>
          <a:p>
            <a:pPr eaLnBrk="1" hangingPunct="1"/>
            <a:endParaRPr lang="fi-FI" sz="1600">
              <a:latin typeface="Arial" pitchFamily="34" charset="0"/>
            </a:endParaRPr>
          </a:p>
          <a:p>
            <a:pPr eaLnBrk="1" hangingPunct="1"/>
            <a:endParaRPr lang="fi-FI" sz="1600">
              <a:latin typeface="Arial" pitchFamily="34" charset="0"/>
            </a:endParaRPr>
          </a:p>
          <a:p>
            <a:pPr eaLnBrk="1" hangingPunct="1"/>
            <a:endParaRPr lang="fi-FI" sz="1600">
              <a:latin typeface="Arial" pitchFamily="34" charset="0"/>
            </a:endParaRPr>
          </a:p>
          <a:p>
            <a:pPr eaLnBrk="1" hangingPunct="1"/>
            <a:endParaRPr lang="fi-FI" sz="1600">
              <a:latin typeface="Arial" pitchFamily="34" charset="0"/>
            </a:endParaRPr>
          </a:p>
          <a:p>
            <a:pPr eaLnBrk="1" hangingPunct="1"/>
            <a:endParaRPr lang="fi-FI" sz="1600">
              <a:latin typeface="Arial" pitchFamily="34" charset="0"/>
            </a:endParaRPr>
          </a:p>
          <a:p>
            <a:pPr eaLnBrk="1" hangingPunct="1"/>
            <a:endParaRPr lang="fi-FI" sz="1600">
              <a:latin typeface="Arial" pitchFamily="34" charset="0"/>
            </a:endParaRPr>
          </a:p>
          <a:p>
            <a:pPr eaLnBrk="1" hangingPunct="1"/>
            <a:endParaRPr lang="fi-FI" sz="1600">
              <a:latin typeface="Arial" pitchFamily="34" charset="0"/>
            </a:endParaRPr>
          </a:p>
          <a:p>
            <a:pPr eaLnBrk="1" hangingPunct="1"/>
            <a:endParaRPr lang="fi-FI" sz="1600">
              <a:latin typeface="Arial" pitchFamily="34" charset="0"/>
            </a:endParaRP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6515100" y="1773238"/>
            <a:ext cx="2087563" cy="3455987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fi-FI" b="1">
                <a:latin typeface="Arial" pitchFamily="34" charset="0"/>
              </a:rPr>
              <a:t>Jatkotyö</a:t>
            </a:r>
          </a:p>
          <a:p>
            <a:pPr algn="ctr" eaLnBrk="1" hangingPunct="1"/>
            <a:endParaRPr lang="fi-FI" b="1">
              <a:latin typeface="Arial" pitchFamily="34" charset="0"/>
            </a:endParaRPr>
          </a:p>
          <a:p>
            <a:pPr algn="ctr" eaLnBrk="1" hangingPunct="1"/>
            <a:endParaRPr lang="fi-FI" b="1">
              <a:latin typeface="Arial" pitchFamily="34" charset="0"/>
            </a:endParaRPr>
          </a:p>
          <a:p>
            <a:pPr algn="ctr" eaLnBrk="1" hangingPunct="1"/>
            <a:endParaRPr lang="fi-FI" b="1">
              <a:latin typeface="Arial" pitchFamily="34" charset="0"/>
            </a:endParaRPr>
          </a:p>
          <a:p>
            <a:pPr algn="ctr" eaLnBrk="1" hangingPunct="1"/>
            <a:endParaRPr lang="fi-FI" b="1">
              <a:latin typeface="Arial" pitchFamily="34" charset="0"/>
            </a:endParaRPr>
          </a:p>
          <a:p>
            <a:pPr algn="ctr" eaLnBrk="1" hangingPunct="1"/>
            <a:endParaRPr lang="fi-FI" b="1">
              <a:latin typeface="Arial" pitchFamily="34" charset="0"/>
            </a:endParaRPr>
          </a:p>
          <a:p>
            <a:pPr algn="ctr" eaLnBrk="1" hangingPunct="1"/>
            <a:endParaRPr lang="fi-FI" b="1">
              <a:latin typeface="Arial" pitchFamily="34" charset="0"/>
            </a:endParaRPr>
          </a:p>
          <a:p>
            <a:pPr algn="ctr" eaLnBrk="1" hangingPunct="1"/>
            <a:endParaRPr lang="fi-FI" b="1">
              <a:latin typeface="Arial" pitchFamily="34" charset="0"/>
            </a:endParaRPr>
          </a:p>
          <a:p>
            <a:pPr algn="ctr" eaLnBrk="1" hangingPunct="1"/>
            <a:endParaRPr lang="fi-FI" b="1">
              <a:latin typeface="Arial" pitchFamily="34" charset="0"/>
            </a:endParaRPr>
          </a:p>
          <a:p>
            <a:pPr algn="ctr" eaLnBrk="1" hangingPunct="1"/>
            <a:endParaRPr lang="fi-FI" b="1">
              <a:latin typeface="Arial" pitchFamily="34" charset="0"/>
            </a:endParaRPr>
          </a:p>
          <a:p>
            <a:pPr algn="ctr" eaLnBrk="1" hangingPunct="1"/>
            <a:endParaRPr lang="fi-FI" b="1">
              <a:latin typeface="Arial" pitchFamily="34" charset="0"/>
            </a:endParaRPr>
          </a:p>
          <a:p>
            <a:pPr algn="ctr" eaLnBrk="1" hangingPunct="1"/>
            <a:endParaRPr lang="fi-FI" b="1">
              <a:latin typeface="Arial" pitchFamily="34" charset="0"/>
            </a:endParaRP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2411413" y="2636838"/>
            <a:ext cx="1728787" cy="32400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r>
              <a:rPr lang="fi-FI" b="1">
                <a:latin typeface="Arial" pitchFamily="34" charset="0"/>
              </a:rPr>
              <a:t>Alkuselvitys</a:t>
            </a:r>
          </a:p>
          <a:p>
            <a:pPr eaLnBrk="1" hangingPunct="1"/>
            <a:endParaRPr lang="fi-FI" b="1">
              <a:latin typeface="Arial" pitchFamily="34" charset="0"/>
            </a:endParaRPr>
          </a:p>
          <a:p>
            <a:pPr eaLnBrk="1" hangingPunct="1"/>
            <a:r>
              <a:rPr lang="fi-FI">
                <a:latin typeface="Arial" pitchFamily="34" charset="0"/>
              </a:rPr>
              <a:t>Tavataan alle</a:t>
            </a:r>
          </a:p>
          <a:p>
            <a:pPr eaLnBrk="1" hangingPunct="1"/>
            <a:r>
              <a:rPr lang="fi-FI">
                <a:latin typeface="Arial" pitchFamily="34" charset="0"/>
              </a:rPr>
              <a:t>18-v. ensi-</a:t>
            </a:r>
          </a:p>
          <a:p>
            <a:pPr eaLnBrk="1" hangingPunct="1"/>
            <a:r>
              <a:rPr lang="fi-FI">
                <a:latin typeface="Arial" pitchFamily="34" charset="0"/>
              </a:rPr>
              <a:t>kertalaiset ja </a:t>
            </a:r>
          </a:p>
          <a:p>
            <a:pPr eaLnBrk="1" hangingPunct="1"/>
            <a:r>
              <a:rPr lang="fi-FI">
                <a:latin typeface="Arial" pitchFamily="34" charset="0"/>
              </a:rPr>
              <a:t>alle 15-v. </a:t>
            </a:r>
          </a:p>
          <a:p>
            <a:pPr eaLnBrk="1" hangingPunct="1"/>
            <a:r>
              <a:rPr lang="fi-FI">
                <a:latin typeface="Arial" pitchFamily="34" charset="0"/>
              </a:rPr>
              <a:t>epäillyt tekijät</a:t>
            </a:r>
          </a:p>
          <a:p>
            <a:pPr eaLnBrk="1" hangingPunct="1"/>
            <a:r>
              <a:rPr lang="fi-FI">
                <a:latin typeface="Arial" pitchFamily="34" charset="0"/>
              </a:rPr>
              <a:t>vanhempineen</a:t>
            </a:r>
          </a:p>
          <a:p>
            <a:pPr eaLnBrk="1" hangingPunct="1"/>
            <a:endParaRPr lang="fi-FI">
              <a:latin typeface="Arial" pitchFamily="34" charset="0"/>
            </a:endParaRPr>
          </a:p>
          <a:p>
            <a:pPr eaLnBrk="1" hangingPunct="1"/>
            <a:endParaRPr lang="fi-FI">
              <a:latin typeface="Arial" pitchFamily="34" charset="0"/>
            </a:endParaRP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4283075" y="2636838"/>
            <a:ext cx="1944688" cy="2519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r>
              <a:rPr lang="fi-FI" b="1">
                <a:latin typeface="Arial" pitchFamily="34" charset="0"/>
              </a:rPr>
              <a:t>Jatkotyön </a:t>
            </a:r>
          </a:p>
          <a:p>
            <a:pPr eaLnBrk="1" hangingPunct="1"/>
            <a:r>
              <a:rPr lang="fi-FI" b="1">
                <a:latin typeface="Arial" pitchFamily="34" charset="0"/>
              </a:rPr>
              <a:t>tarpeen selvitys</a:t>
            </a:r>
          </a:p>
          <a:p>
            <a:pPr eaLnBrk="1" hangingPunct="1"/>
            <a:endParaRPr lang="fi-FI">
              <a:latin typeface="Arial" pitchFamily="34" charset="0"/>
            </a:endParaRPr>
          </a:p>
          <a:p>
            <a:pPr eaLnBrk="1" hangingPunct="1"/>
            <a:r>
              <a:rPr lang="fi-FI">
                <a:latin typeface="Arial" pitchFamily="34" charset="0"/>
              </a:rPr>
              <a:t>Tekijä tavataan</a:t>
            </a:r>
          </a:p>
          <a:p>
            <a:pPr eaLnBrk="1" hangingPunct="1"/>
            <a:r>
              <a:rPr lang="fi-FI">
                <a:latin typeface="Arial" pitchFamily="34" charset="0"/>
              </a:rPr>
              <a:t>1-5 kertaa,</a:t>
            </a:r>
          </a:p>
          <a:p>
            <a:pPr eaLnBrk="1" hangingPunct="1"/>
            <a:r>
              <a:rPr lang="fi-FI">
                <a:latin typeface="Arial" pitchFamily="34" charset="0"/>
              </a:rPr>
              <a:t>mahdollinen</a:t>
            </a:r>
          </a:p>
          <a:p>
            <a:pPr eaLnBrk="1" hangingPunct="1"/>
            <a:r>
              <a:rPr lang="fi-FI">
                <a:latin typeface="Arial" pitchFamily="34" charset="0"/>
              </a:rPr>
              <a:t>ohjaus</a:t>
            </a:r>
          </a:p>
          <a:p>
            <a:pPr eaLnBrk="1" hangingPunct="1"/>
            <a:r>
              <a:rPr lang="fi-FI">
                <a:latin typeface="Arial" pitchFamily="34" charset="0"/>
              </a:rPr>
              <a:t>jatkotyöhön</a:t>
            </a:r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4283075" y="5229225"/>
            <a:ext cx="1944688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fi-FI">
                <a:latin typeface="Arial" pitchFamily="34" charset="0"/>
              </a:rPr>
              <a:t>Jatkotyö</a:t>
            </a:r>
          </a:p>
          <a:p>
            <a:pPr algn="ctr" eaLnBrk="1" hangingPunct="1"/>
            <a:r>
              <a:rPr lang="fi-FI">
                <a:latin typeface="Arial" pitchFamily="34" charset="0"/>
              </a:rPr>
              <a:t>tarvittaessa</a:t>
            </a:r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611188" y="5516563"/>
            <a:ext cx="1439862" cy="503237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fi-FI" sz="1600" b="1">
                <a:latin typeface="Arial" pitchFamily="34" charset="0"/>
              </a:rPr>
              <a:t>Lähisuhde-</a:t>
            </a:r>
          </a:p>
          <a:p>
            <a:pPr algn="ctr" eaLnBrk="1" hangingPunct="1"/>
            <a:r>
              <a:rPr lang="fi-FI" sz="1600" b="1">
                <a:latin typeface="Arial" pitchFamily="34" charset="0"/>
              </a:rPr>
              <a:t>väkivalta</a:t>
            </a:r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6515100" y="5373688"/>
            <a:ext cx="2087563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r>
              <a:rPr lang="fi-FI" sz="1600">
                <a:latin typeface="Arial" pitchFamily="34" charset="0"/>
              </a:rPr>
              <a:t>Ei jatkotyön</a:t>
            </a:r>
          </a:p>
          <a:p>
            <a:pPr eaLnBrk="1" hangingPunct="1"/>
            <a:r>
              <a:rPr lang="fi-FI" sz="1600">
                <a:latin typeface="Arial" pitchFamily="34" charset="0"/>
              </a:rPr>
              <a:t>tarvetta</a:t>
            </a:r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6588125" y="2276475"/>
            <a:ext cx="1871663" cy="7921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r>
              <a:rPr lang="fi-FI" sz="1600">
                <a:latin typeface="Arial" pitchFamily="34" charset="0"/>
              </a:rPr>
              <a:t>Lastensuojelu,</a:t>
            </a:r>
          </a:p>
          <a:p>
            <a:pPr eaLnBrk="1" hangingPunct="1"/>
            <a:r>
              <a:rPr lang="fi-FI" sz="1600">
                <a:latin typeface="Arial" pitchFamily="34" charset="0"/>
              </a:rPr>
              <a:t>sosiaalityö, </a:t>
            </a:r>
          </a:p>
          <a:p>
            <a:pPr eaLnBrk="1" hangingPunct="1"/>
            <a:r>
              <a:rPr lang="fi-FI" sz="1600">
                <a:latin typeface="Arial" pitchFamily="34" charset="0"/>
              </a:rPr>
              <a:t>perhetyö</a:t>
            </a:r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6588125" y="3716338"/>
            <a:ext cx="1871663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r>
              <a:rPr lang="fi-FI" sz="1600">
                <a:latin typeface="Arial" pitchFamily="34" charset="0"/>
                <a:cs typeface="Arial" pitchFamily="34" charset="0"/>
              </a:rPr>
              <a:t>Sovittelu</a:t>
            </a:r>
          </a:p>
        </p:txBody>
      </p:sp>
      <p:sp>
        <p:nvSpPr>
          <p:cNvPr id="10252" name="Rectangle 12"/>
          <p:cNvSpPr>
            <a:spLocks noChangeArrowheads="1"/>
          </p:cNvSpPr>
          <p:nvPr/>
        </p:nvSpPr>
        <p:spPr bwMode="auto">
          <a:xfrm>
            <a:off x="6588125" y="3213100"/>
            <a:ext cx="1871663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fi-FI" sz="1600">
                <a:latin typeface="Arial" pitchFamily="34" charset="0"/>
                <a:cs typeface="Arial" pitchFamily="34" charset="0"/>
              </a:rPr>
              <a:t>Terveydenhuolto</a:t>
            </a:r>
          </a:p>
        </p:txBody>
      </p:sp>
      <p:sp>
        <p:nvSpPr>
          <p:cNvPr id="10253" name="Rectangle 13"/>
          <p:cNvSpPr>
            <a:spLocks noChangeArrowheads="1"/>
          </p:cNvSpPr>
          <p:nvPr/>
        </p:nvSpPr>
        <p:spPr bwMode="auto">
          <a:xfrm>
            <a:off x="6588125" y="4221163"/>
            <a:ext cx="1871663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r>
              <a:rPr lang="fi-FI" sz="1600">
                <a:latin typeface="Arial" pitchFamily="34" charset="0"/>
              </a:rPr>
              <a:t>Nuorisotyö</a:t>
            </a:r>
          </a:p>
        </p:txBody>
      </p:sp>
      <p:sp>
        <p:nvSpPr>
          <p:cNvPr id="10254" name="Rectangle 14"/>
          <p:cNvSpPr>
            <a:spLocks noChangeArrowheads="1"/>
          </p:cNvSpPr>
          <p:nvPr/>
        </p:nvSpPr>
        <p:spPr bwMode="auto">
          <a:xfrm>
            <a:off x="6588125" y="4724400"/>
            <a:ext cx="1871663" cy="358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r>
              <a:rPr lang="fi-FI" sz="1600">
                <a:latin typeface="Arial" pitchFamily="34" charset="0"/>
                <a:cs typeface="Arial" pitchFamily="34" charset="0"/>
              </a:rPr>
              <a:t>3. Sektori</a:t>
            </a:r>
          </a:p>
        </p:txBody>
      </p:sp>
      <p:sp>
        <p:nvSpPr>
          <p:cNvPr id="10255" name="Rectangle 15"/>
          <p:cNvSpPr>
            <a:spLocks noChangeArrowheads="1"/>
          </p:cNvSpPr>
          <p:nvPr/>
        </p:nvSpPr>
        <p:spPr bwMode="auto">
          <a:xfrm>
            <a:off x="611188" y="476250"/>
            <a:ext cx="813752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fi-FI" sz="3500">
                <a:solidFill>
                  <a:srgbClr val="0051A2"/>
                </a:solidFill>
                <a:latin typeface="Arial" pitchFamily="34" charset="0"/>
              </a:rPr>
              <a:t>Nuorten rikosten käsittely ja</a:t>
            </a:r>
          </a:p>
          <a:p>
            <a:pPr algn="ctr" eaLnBrk="1" hangingPunct="1"/>
            <a:r>
              <a:rPr lang="fi-FI" sz="3500">
                <a:solidFill>
                  <a:srgbClr val="0051A2"/>
                </a:solidFill>
                <a:latin typeface="Arial" pitchFamily="34" charset="0"/>
              </a:rPr>
              <a:t>eteneminen ankkurissa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sz="4400" smtClean="0">
                <a:solidFill>
                  <a:srgbClr val="0051A2"/>
                </a:solidFill>
                <a:latin typeface="Tahoma" pitchFamily="34" charset="0"/>
                <a:cs typeface="Arial" pitchFamily="34" charset="0"/>
              </a:rPr>
              <a:t>Ankkuritoiminnan hyödyt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827088" y="1628775"/>
            <a:ext cx="7859712" cy="4391025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fi-FI" smtClean="0">
                <a:latin typeface="Tahoma" pitchFamily="34" charset="0"/>
                <a:cs typeface="Arial" pitchFamily="34" charset="0"/>
              </a:rPr>
              <a:t>- Tehokasta ja nopeaa puuttumista </a:t>
            </a:r>
          </a:p>
          <a:p>
            <a:pPr marL="0" indent="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fi-FI" smtClean="0">
                <a:latin typeface="Tahoma" pitchFamily="34" charset="0"/>
                <a:cs typeface="Arial" pitchFamily="34" charset="0"/>
              </a:rPr>
              <a:t>- Toimivaa sidosryhmäyhteistyötä</a:t>
            </a:r>
          </a:p>
          <a:p>
            <a:pPr marL="0" indent="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fi-FI" smtClean="0">
                <a:latin typeface="Tahoma" pitchFamily="34" charset="0"/>
                <a:cs typeface="Arial" pitchFamily="34" charset="0"/>
              </a:rPr>
              <a:t>- Ehkäisee tehokkaasti rikosten uusimista</a:t>
            </a:r>
          </a:p>
          <a:p>
            <a:pPr marL="0" indent="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fi-FI" smtClean="0">
                <a:latin typeface="Tahoma" pitchFamily="34" charset="0"/>
                <a:cs typeface="Arial" pitchFamily="34" charset="0"/>
              </a:rPr>
              <a:t>- Ehkäisee syrjäytymistä</a:t>
            </a:r>
          </a:p>
          <a:p>
            <a:pPr marL="0" indent="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fi-FI" smtClean="0">
                <a:latin typeface="Tahoma" pitchFamily="34" charset="0"/>
                <a:cs typeface="Arial" pitchFamily="34" charset="0"/>
              </a:rPr>
              <a:t>- Asiakkaat saavat nopeasti moniammatillista apua</a:t>
            </a:r>
          </a:p>
          <a:p>
            <a:pPr marL="0" indent="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fi-FI" smtClean="0">
                <a:latin typeface="Tahoma" pitchFamily="34" charset="0"/>
                <a:cs typeface="Arial" pitchFamily="34" charset="0"/>
              </a:rPr>
              <a:t>- Tehostaa yhteistyötä ja yhteistyökäytäntöjä</a:t>
            </a:r>
          </a:p>
          <a:p>
            <a:pPr marL="0" indent="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fi-FI" smtClean="0">
                <a:latin typeface="Tahoma" pitchFamily="34" charset="0"/>
                <a:cs typeface="Arial" pitchFamily="34" charset="0"/>
              </a:rPr>
              <a:t>- Vähentää kuntien ja kaupunkien sosiaalitoimen sekä</a:t>
            </a:r>
          </a:p>
          <a:p>
            <a:pPr marL="0" indent="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fi-FI" smtClean="0">
                <a:latin typeface="Tahoma" pitchFamily="34" charset="0"/>
                <a:cs typeface="Arial" pitchFamily="34" charset="0"/>
              </a:rPr>
              <a:t>  terveydenhuollon työtaakkaa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fi-FI" smtClean="0">
              <a:latin typeface="Tahoma" pitchFamily="34" charset="0"/>
              <a:cs typeface="Arial" pitchFamily="34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fi-FI" smtClean="0">
              <a:latin typeface="Tahoma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22" name="Rectangle 54"/>
          <p:cNvSpPr>
            <a:spLocks noGrp="1" noChangeArrowheads="1"/>
          </p:cNvSpPr>
          <p:nvPr>
            <p:ph type="title"/>
          </p:nvPr>
        </p:nvSpPr>
        <p:spPr>
          <a:xfrm>
            <a:off x="468313" y="476250"/>
            <a:ext cx="7643812" cy="61595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fi-FI" sz="2500" b="1" smtClean="0">
                <a:solidFill>
                  <a:srgbClr val="0051A2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Nuoret 7–18-vuotiaat alueittain </a:t>
            </a:r>
            <a:br>
              <a:rPr lang="fi-FI" sz="2500" b="1" smtClean="0">
                <a:solidFill>
                  <a:srgbClr val="0051A2"/>
                </a:solidFill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fi-FI" sz="2500" b="1" smtClean="0">
                <a:solidFill>
                  <a:srgbClr val="0051A2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Kanta-Hämeen maakunnassa v. 2012</a:t>
            </a:r>
          </a:p>
        </p:txBody>
      </p:sp>
      <p:graphicFrame>
        <p:nvGraphicFramePr>
          <p:cNvPr id="32846" name="Group 78"/>
          <p:cNvGraphicFramePr>
            <a:graphicFrameLocks noGrp="1"/>
          </p:cNvGraphicFramePr>
          <p:nvPr>
            <p:ph type="tbl" idx="1"/>
          </p:nvPr>
        </p:nvGraphicFramePr>
        <p:xfrm>
          <a:off x="971550" y="1431925"/>
          <a:ext cx="7488238" cy="5021264"/>
        </p:xfrm>
        <a:graphic>
          <a:graphicData uri="http://schemas.openxmlformats.org/drawingml/2006/table">
            <a:tbl>
              <a:tblPr/>
              <a:tblGrid>
                <a:gridCol w="3973513"/>
                <a:gridCol w="3514725"/>
              </a:tblGrid>
              <a:tr h="336550"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5pPr>
                      <a:lvl6pPr marL="25146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6pPr>
                      <a:lvl7pPr marL="29718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7pPr>
                      <a:lvl8pPr marL="34290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8pPr>
                      <a:lvl9pPr marL="38862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i-F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Kanta-Hämeen maakunta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004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4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E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5pPr>
                      <a:lvl6pPr marL="25146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6pPr>
                      <a:lvl7pPr marL="29718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7pPr>
                      <a:lvl8pPr marL="34290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8pPr>
                      <a:lvl9pPr marL="38862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i-F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24 206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4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4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EA"/>
                    </a:solidFill>
                  </a:tcPr>
                </a:tc>
              </a:tr>
              <a:tr h="336550"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5pPr>
                      <a:lvl6pPr marL="25146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6pPr>
                      <a:lvl7pPr marL="29718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7pPr>
                      <a:lvl8pPr marL="34290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8pPr>
                      <a:lvl9pPr marL="38862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i-FI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Forssa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004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7777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5pPr>
                      <a:lvl6pPr marL="25146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6pPr>
                      <a:lvl7pPr marL="29718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7pPr>
                      <a:lvl8pPr marL="34290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8pPr>
                      <a:lvl9pPr marL="38862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i-FI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2 109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4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77777"/>
                    </a:solidFill>
                  </a:tcPr>
                </a:tc>
              </a:tr>
              <a:tr h="338138"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5pPr>
                      <a:lvl6pPr marL="25146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6pPr>
                      <a:lvl7pPr marL="29718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7pPr>
                      <a:lvl8pPr marL="34290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8pPr>
                      <a:lvl9pPr marL="38862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i-FI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Humppila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004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7777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5pPr>
                      <a:lvl6pPr marL="25146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6pPr>
                      <a:lvl7pPr marL="29718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7pPr>
                      <a:lvl8pPr marL="34290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8pPr>
                      <a:lvl9pPr marL="38862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i-FI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347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4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77777"/>
                    </a:solidFill>
                  </a:tcPr>
                </a:tc>
              </a:tr>
              <a:tr h="336550"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5pPr>
                      <a:lvl6pPr marL="25146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6pPr>
                      <a:lvl7pPr marL="29718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7pPr>
                      <a:lvl8pPr marL="34290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8pPr>
                      <a:lvl9pPr marL="38862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i-FI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Jokioinen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004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7777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5pPr>
                      <a:lvl6pPr marL="25146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6pPr>
                      <a:lvl7pPr marL="29718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7pPr>
                      <a:lvl8pPr marL="34290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8pPr>
                      <a:lvl9pPr marL="38862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i-FI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923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4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77777"/>
                    </a:solidFill>
                  </a:tcPr>
                </a:tc>
              </a:tr>
              <a:tr h="336550"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5pPr>
                      <a:lvl6pPr marL="25146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6pPr>
                      <a:lvl7pPr marL="29718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7pPr>
                      <a:lvl8pPr marL="34290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8pPr>
                      <a:lvl9pPr marL="38862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i-FI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Tammela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004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7777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5pPr>
                      <a:lvl6pPr marL="25146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6pPr>
                      <a:lvl7pPr marL="29718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7pPr>
                      <a:lvl8pPr marL="34290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8pPr>
                      <a:lvl9pPr marL="38862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i-FI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978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4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77777"/>
                    </a:solidFill>
                  </a:tcPr>
                </a:tc>
              </a:tr>
              <a:tr h="336550"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5pPr>
                      <a:lvl6pPr marL="25146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6pPr>
                      <a:lvl7pPr marL="29718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7pPr>
                      <a:lvl8pPr marL="34290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8pPr>
                      <a:lvl9pPr marL="38862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i-FI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Ypäjä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004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7777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5pPr>
                      <a:lvl6pPr marL="25146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6pPr>
                      <a:lvl7pPr marL="29718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7pPr>
                      <a:lvl8pPr marL="34290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8pPr>
                      <a:lvl9pPr marL="38862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i-FI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347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4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77777"/>
                    </a:solidFill>
                  </a:tcPr>
                </a:tc>
              </a:tr>
              <a:tr h="336550"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5pPr>
                      <a:lvl6pPr marL="25146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6pPr>
                      <a:lvl7pPr marL="29718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7pPr>
                      <a:lvl8pPr marL="34290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8pPr>
                      <a:lvl9pPr marL="38862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i-F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Forssan poliisiaseman alue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004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3D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5pPr>
                      <a:lvl6pPr marL="25146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6pPr>
                      <a:lvl7pPr marL="29718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7pPr>
                      <a:lvl8pPr marL="34290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8pPr>
                      <a:lvl9pPr marL="38862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i-F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4 704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4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3D2"/>
                    </a:solidFill>
                  </a:tcPr>
                </a:tc>
              </a:tr>
              <a:tr h="338138"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5pPr>
                      <a:lvl6pPr marL="25146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6pPr>
                      <a:lvl7pPr marL="29718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7pPr>
                      <a:lvl8pPr marL="34290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8pPr>
                      <a:lvl9pPr marL="38862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i-FI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Hämeenlinna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004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7777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5pPr>
                      <a:lvl6pPr marL="25146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6pPr>
                      <a:lvl7pPr marL="29718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7pPr>
                      <a:lvl8pPr marL="34290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8pPr>
                      <a:lvl9pPr marL="38862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i-FI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8 789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4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77777"/>
                    </a:solidFill>
                  </a:tcPr>
                </a:tc>
              </a:tr>
              <a:tr h="336550"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5pPr>
                      <a:lvl6pPr marL="25146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6pPr>
                      <a:lvl7pPr marL="29718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7pPr>
                      <a:lvl8pPr marL="34290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8pPr>
                      <a:lvl9pPr marL="38862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i-FI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Janakkala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004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7777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5pPr>
                      <a:lvl6pPr marL="25146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6pPr>
                      <a:lvl7pPr marL="29718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7pPr>
                      <a:lvl8pPr marL="34290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8pPr>
                      <a:lvl9pPr marL="38862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i-FI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2 619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4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77777"/>
                    </a:solidFill>
                  </a:tcPr>
                </a:tc>
              </a:tr>
              <a:tr h="336550"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5pPr>
                      <a:lvl6pPr marL="25146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6pPr>
                      <a:lvl7pPr marL="29718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7pPr>
                      <a:lvl8pPr marL="34290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8pPr>
                      <a:lvl9pPr marL="38862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i-FI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Hattula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004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7777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5pPr>
                      <a:lvl6pPr marL="25146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6pPr>
                      <a:lvl7pPr marL="29718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7pPr>
                      <a:lvl8pPr marL="34290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8pPr>
                      <a:lvl9pPr marL="38862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i-FI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1 461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4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77777"/>
                    </a:solidFill>
                  </a:tcPr>
                </a:tc>
              </a:tr>
              <a:tr h="336550"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5pPr>
                      <a:lvl6pPr marL="25146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6pPr>
                      <a:lvl7pPr marL="29718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7pPr>
                      <a:lvl8pPr marL="34290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8pPr>
                      <a:lvl9pPr marL="38862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i-F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Hämeenlinnan poliisiaseman alue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004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5D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5pPr>
                      <a:lvl6pPr marL="25146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6pPr>
                      <a:lvl7pPr marL="29718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7pPr>
                      <a:lvl8pPr marL="34290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8pPr>
                      <a:lvl9pPr marL="38862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i-F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12 869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4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5D6"/>
                    </a:solidFill>
                  </a:tcPr>
                </a:tc>
              </a:tr>
              <a:tr h="336550"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5pPr>
                      <a:lvl6pPr marL="25146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6pPr>
                      <a:lvl7pPr marL="29718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7pPr>
                      <a:lvl8pPr marL="34290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8pPr>
                      <a:lvl9pPr marL="38862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i-FI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Riihimäki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004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7777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5pPr>
                      <a:lvl6pPr marL="25146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6pPr>
                      <a:lvl7pPr marL="29718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7pPr>
                      <a:lvl8pPr marL="34290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8pPr>
                      <a:lvl9pPr marL="38862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i-FI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3 893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4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77777"/>
                    </a:solidFill>
                  </a:tcPr>
                </a:tc>
              </a:tr>
              <a:tr h="338138"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5pPr>
                      <a:lvl6pPr marL="25146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6pPr>
                      <a:lvl7pPr marL="29718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7pPr>
                      <a:lvl8pPr marL="34290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8pPr>
                      <a:lvl9pPr marL="38862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i-FI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Hausjärvi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004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7777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5pPr>
                      <a:lvl6pPr marL="25146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6pPr>
                      <a:lvl7pPr marL="29718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7pPr>
                      <a:lvl8pPr marL="34290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8pPr>
                      <a:lvl9pPr marL="38862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i-FI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1 387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4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77777"/>
                    </a:solidFill>
                  </a:tcPr>
                </a:tc>
              </a:tr>
              <a:tr h="336550"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5pPr>
                      <a:lvl6pPr marL="25146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6pPr>
                      <a:lvl7pPr marL="29718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7pPr>
                      <a:lvl8pPr marL="34290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8pPr>
                      <a:lvl9pPr marL="38862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i-FI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Loppi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004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7777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5pPr>
                      <a:lvl6pPr marL="25146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6pPr>
                      <a:lvl7pPr marL="29718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7pPr>
                      <a:lvl8pPr marL="34290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8pPr>
                      <a:lvl9pPr marL="38862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i-FI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1 353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4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77777"/>
                    </a:solidFill>
                  </a:tcPr>
                </a:tc>
              </a:tr>
              <a:tr h="0"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5pPr>
                      <a:lvl6pPr marL="25146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6pPr>
                      <a:lvl7pPr marL="29718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7pPr>
                      <a:lvl8pPr marL="34290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8pPr>
                      <a:lvl9pPr marL="38862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i-F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Riihimäen poliisiaseman alue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004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4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EC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5pPr>
                      <a:lvl6pPr marL="25146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6pPr>
                      <a:lvl7pPr marL="29718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7pPr>
                      <a:lvl8pPr marL="34290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8pPr>
                      <a:lvl9pPr marL="38862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i-F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6 633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4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4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EC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Otsikko 1"/>
          <p:cNvSpPr>
            <a:spLocks noGrp="1"/>
          </p:cNvSpPr>
          <p:nvPr>
            <p:ph type="title"/>
          </p:nvPr>
        </p:nvSpPr>
        <p:spPr>
          <a:xfrm>
            <a:off x="539750" y="260350"/>
            <a:ext cx="8229600" cy="976313"/>
          </a:xfrm>
        </p:spPr>
        <p:txBody>
          <a:bodyPr/>
          <a:lstStyle/>
          <a:p>
            <a:pPr eaLnBrk="1" hangingPunct="1"/>
            <a:r>
              <a:rPr lang="fi-FI" sz="4400" smtClean="0">
                <a:solidFill>
                  <a:srgbClr val="0051A2"/>
                </a:solidFill>
                <a:latin typeface="Tahoma" pitchFamily="34" charset="0"/>
                <a:cs typeface="Tahoma" pitchFamily="34" charset="0"/>
              </a:rPr>
              <a:t>Ankkurin asiakkaat 2012</a:t>
            </a:r>
          </a:p>
        </p:txBody>
      </p:sp>
      <p:graphicFrame>
        <p:nvGraphicFramePr>
          <p:cNvPr id="5" name="Group 279"/>
          <p:cNvGraphicFramePr>
            <a:graphicFrameLocks noGrp="1"/>
          </p:cNvGraphicFramePr>
          <p:nvPr>
            <p:ph idx="1"/>
          </p:nvPr>
        </p:nvGraphicFramePr>
        <p:xfrm>
          <a:off x="971550" y="1628775"/>
          <a:ext cx="7127875" cy="3673479"/>
        </p:xfrm>
        <a:graphic>
          <a:graphicData uri="http://schemas.openxmlformats.org/drawingml/2006/table">
            <a:tbl>
              <a:tblPr/>
              <a:tblGrid>
                <a:gridCol w="1514475"/>
                <a:gridCol w="1284288"/>
                <a:gridCol w="1330325"/>
                <a:gridCol w="1217612"/>
                <a:gridCol w="1781175"/>
              </a:tblGrid>
              <a:tr h="563563">
                <a:tc>
                  <a:txBody>
                    <a:bodyPr/>
                    <a:lstStyle>
                      <a:lvl1pPr marL="342900" indent="-342900">
                        <a:spcBef>
                          <a:spcPts val="20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5pPr>
                      <a:lvl6pPr marL="25146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6pPr>
                      <a:lvl7pPr marL="29718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7pPr>
                      <a:lvl8pPr marL="34290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8pPr>
                      <a:lvl9pPr marL="38862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fi-FI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Ikä</a:t>
                      </a:r>
                    </a:p>
                  </a:txBody>
                  <a:tcPr marL="91413" marR="91413" anchor="b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ts val="20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5pPr>
                      <a:lvl6pPr marL="25146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6pPr>
                      <a:lvl7pPr marL="29718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7pPr>
                      <a:lvl8pPr marL="34290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8pPr>
                      <a:lvl9pPr marL="38862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fi-FI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fi-FI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Frs</a:t>
                      </a:r>
                    </a:p>
                  </a:txBody>
                  <a:tcPr marL="91413" marR="91413" anchor="b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ts val="20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5pPr>
                      <a:lvl6pPr marL="25146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6pPr>
                      <a:lvl7pPr marL="29718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7pPr>
                      <a:lvl8pPr marL="34290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8pPr>
                      <a:lvl9pPr marL="38862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fi-FI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Hml</a:t>
                      </a:r>
                    </a:p>
                  </a:txBody>
                  <a:tcPr marL="91413" marR="91413" anchor="b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ts val="20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5pPr>
                      <a:lvl6pPr marL="25146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6pPr>
                      <a:lvl7pPr marL="29718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7pPr>
                      <a:lvl8pPr marL="34290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8pPr>
                      <a:lvl9pPr marL="38862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fi-FI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Rmk</a:t>
                      </a:r>
                    </a:p>
                  </a:txBody>
                  <a:tcPr marL="91413" marR="91413" anchor="b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ts val="20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5pPr>
                      <a:lvl6pPr marL="25146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6pPr>
                      <a:lvl7pPr marL="29718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7pPr>
                      <a:lvl8pPr marL="34290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8pPr>
                      <a:lvl9pPr marL="38862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fi-FI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Yhteensä</a:t>
                      </a:r>
                    </a:p>
                  </a:txBody>
                  <a:tcPr marL="91413" marR="91413" anchor="b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195"/>
                      </a:schemeClr>
                    </a:solidFill>
                  </a:tcPr>
                </a:tc>
              </a:tr>
              <a:tr h="388938">
                <a:tc>
                  <a:txBody>
                    <a:bodyPr/>
                    <a:lstStyle>
                      <a:lvl1pPr marL="342900" indent="-342900">
                        <a:spcBef>
                          <a:spcPts val="20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5pPr>
                      <a:lvl6pPr marL="25146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6pPr>
                      <a:lvl7pPr marL="29718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7pPr>
                      <a:lvl8pPr marL="34290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8pPr>
                      <a:lvl9pPr marL="38862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fi-FI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0–9</a:t>
                      </a:r>
                    </a:p>
                  </a:txBody>
                  <a:tcPr marL="91413" marR="91413" anchor="b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ts val="20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5pPr>
                      <a:lvl6pPr marL="25146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6pPr>
                      <a:lvl7pPr marL="29718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7pPr>
                      <a:lvl8pPr marL="34290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8pPr>
                      <a:lvl9pPr marL="38862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fi-FI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32</a:t>
                      </a:r>
                    </a:p>
                  </a:txBody>
                  <a:tcPr marL="91413" marR="91413" anchor="b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ts val="20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5pPr>
                      <a:lvl6pPr marL="25146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6pPr>
                      <a:lvl7pPr marL="29718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7pPr>
                      <a:lvl8pPr marL="34290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8pPr>
                      <a:lvl9pPr marL="38862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fi-FI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32</a:t>
                      </a:r>
                    </a:p>
                  </a:txBody>
                  <a:tcPr marL="91413" marR="91413" anchor="b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ts val="20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5pPr>
                      <a:lvl6pPr marL="25146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6pPr>
                      <a:lvl7pPr marL="29718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7pPr>
                      <a:lvl8pPr marL="34290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8pPr>
                      <a:lvl9pPr marL="38862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fi-FI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12</a:t>
                      </a:r>
                    </a:p>
                  </a:txBody>
                  <a:tcPr marL="91413" marR="91413" anchor="b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ts val="20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5pPr>
                      <a:lvl6pPr marL="25146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6pPr>
                      <a:lvl7pPr marL="29718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7pPr>
                      <a:lvl8pPr marL="34290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8pPr>
                      <a:lvl9pPr marL="38862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fi-FI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76</a:t>
                      </a:r>
                    </a:p>
                  </a:txBody>
                  <a:tcPr marL="91413" marR="91413" anchor="b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195"/>
                      </a:schemeClr>
                    </a:solidFill>
                  </a:tcPr>
                </a:tc>
              </a:tr>
              <a:tr h="387350">
                <a:tc>
                  <a:txBody>
                    <a:bodyPr/>
                    <a:lstStyle>
                      <a:lvl1pPr marL="342900" indent="-342900">
                        <a:spcBef>
                          <a:spcPts val="20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5pPr>
                      <a:lvl6pPr marL="25146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6pPr>
                      <a:lvl7pPr marL="29718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7pPr>
                      <a:lvl8pPr marL="34290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8pPr>
                      <a:lvl9pPr marL="38862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fi-FI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10–11</a:t>
                      </a:r>
                    </a:p>
                  </a:txBody>
                  <a:tcPr marL="91413" marR="91413" anchor="b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ts val="20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5pPr>
                      <a:lvl6pPr marL="25146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6pPr>
                      <a:lvl7pPr marL="29718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7pPr>
                      <a:lvl8pPr marL="34290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8pPr>
                      <a:lvl9pPr marL="38862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fi-FI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17</a:t>
                      </a:r>
                    </a:p>
                  </a:txBody>
                  <a:tcPr marL="91413" marR="91413" anchor="b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ts val="20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5pPr>
                      <a:lvl6pPr marL="25146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6pPr>
                      <a:lvl7pPr marL="29718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7pPr>
                      <a:lvl8pPr marL="34290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8pPr>
                      <a:lvl9pPr marL="38862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fi-FI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38</a:t>
                      </a:r>
                    </a:p>
                  </a:txBody>
                  <a:tcPr marL="91413" marR="91413" anchor="b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ts val="20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5pPr>
                      <a:lvl6pPr marL="25146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6pPr>
                      <a:lvl7pPr marL="29718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7pPr>
                      <a:lvl8pPr marL="34290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8pPr>
                      <a:lvl9pPr marL="38862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fi-FI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19</a:t>
                      </a:r>
                    </a:p>
                  </a:txBody>
                  <a:tcPr marL="91413" marR="91413" anchor="b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ts val="20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5pPr>
                      <a:lvl6pPr marL="25146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6pPr>
                      <a:lvl7pPr marL="29718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7pPr>
                      <a:lvl8pPr marL="34290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8pPr>
                      <a:lvl9pPr marL="38862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fi-FI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74</a:t>
                      </a:r>
                    </a:p>
                  </a:txBody>
                  <a:tcPr marL="91413" marR="91413" anchor="b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195"/>
                      </a:schemeClr>
                    </a:solidFill>
                  </a:tcPr>
                </a:tc>
              </a:tr>
              <a:tr h="388938">
                <a:tc>
                  <a:txBody>
                    <a:bodyPr/>
                    <a:lstStyle>
                      <a:lvl1pPr marL="342900" indent="-342900">
                        <a:spcBef>
                          <a:spcPts val="20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5pPr>
                      <a:lvl6pPr marL="25146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6pPr>
                      <a:lvl7pPr marL="29718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7pPr>
                      <a:lvl8pPr marL="34290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8pPr>
                      <a:lvl9pPr marL="38862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fi-FI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12–13</a:t>
                      </a:r>
                    </a:p>
                  </a:txBody>
                  <a:tcPr marL="91413" marR="91413" anchor="b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ts val="20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5pPr>
                      <a:lvl6pPr marL="25146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6pPr>
                      <a:lvl7pPr marL="29718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7pPr>
                      <a:lvl8pPr marL="34290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8pPr>
                      <a:lvl9pPr marL="38862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fi-FI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36</a:t>
                      </a:r>
                    </a:p>
                  </a:txBody>
                  <a:tcPr marL="91413" marR="91413" anchor="b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ts val="20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5pPr>
                      <a:lvl6pPr marL="25146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6pPr>
                      <a:lvl7pPr marL="29718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7pPr>
                      <a:lvl8pPr marL="34290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8pPr>
                      <a:lvl9pPr marL="38862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fi-FI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107</a:t>
                      </a:r>
                    </a:p>
                  </a:txBody>
                  <a:tcPr marL="91413" marR="91413" anchor="b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ts val="20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5pPr>
                      <a:lvl6pPr marL="25146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6pPr>
                      <a:lvl7pPr marL="29718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7pPr>
                      <a:lvl8pPr marL="34290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8pPr>
                      <a:lvl9pPr marL="38862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fi-FI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28</a:t>
                      </a:r>
                    </a:p>
                  </a:txBody>
                  <a:tcPr marL="91413" marR="91413" anchor="b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ts val="20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5pPr>
                      <a:lvl6pPr marL="25146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6pPr>
                      <a:lvl7pPr marL="29718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7pPr>
                      <a:lvl8pPr marL="34290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8pPr>
                      <a:lvl9pPr marL="38862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fi-FI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171</a:t>
                      </a:r>
                    </a:p>
                  </a:txBody>
                  <a:tcPr marL="91413" marR="91413" anchor="b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195"/>
                      </a:schemeClr>
                    </a:solidFill>
                  </a:tcPr>
                </a:tc>
              </a:tr>
              <a:tr h="388938">
                <a:tc>
                  <a:txBody>
                    <a:bodyPr/>
                    <a:lstStyle>
                      <a:lvl1pPr marL="342900" indent="-342900">
                        <a:spcBef>
                          <a:spcPts val="20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5pPr>
                      <a:lvl6pPr marL="25146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6pPr>
                      <a:lvl7pPr marL="29718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7pPr>
                      <a:lvl8pPr marL="34290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8pPr>
                      <a:lvl9pPr marL="38862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fi-FI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14–15</a:t>
                      </a:r>
                    </a:p>
                  </a:txBody>
                  <a:tcPr marL="91413" marR="91413" anchor="b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ts val="20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5pPr>
                      <a:lvl6pPr marL="25146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6pPr>
                      <a:lvl7pPr marL="29718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7pPr>
                      <a:lvl8pPr marL="34290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8pPr>
                      <a:lvl9pPr marL="38862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fi-FI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81</a:t>
                      </a:r>
                    </a:p>
                  </a:txBody>
                  <a:tcPr marL="91413" marR="91413" anchor="b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ts val="20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5pPr>
                      <a:lvl6pPr marL="25146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6pPr>
                      <a:lvl7pPr marL="29718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7pPr>
                      <a:lvl8pPr marL="34290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8pPr>
                      <a:lvl9pPr marL="38862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fi-FI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179</a:t>
                      </a:r>
                    </a:p>
                  </a:txBody>
                  <a:tcPr marL="91413" marR="91413" anchor="b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ts val="20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5pPr>
                      <a:lvl6pPr marL="25146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6pPr>
                      <a:lvl7pPr marL="29718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7pPr>
                      <a:lvl8pPr marL="34290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8pPr>
                      <a:lvl9pPr marL="38862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fi-FI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54</a:t>
                      </a:r>
                    </a:p>
                  </a:txBody>
                  <a:tcPr marL="91413" marR="91413" anchor="b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ts val="20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5pPr>
                      <a:lvl6pPr marL="25146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6pPr>
                      <a:lvl7pPr marL="29718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7pPr>
                      <a:lvl8pPr marL="34290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8pPr>
                      <a:lvl9pPr marL="38862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fi-FI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314</a:t>
                      </a:r>
                    </a:p>
                  </a:txBody>
                  <a:tcPr marL="91413" marR="91413" anchor="b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195"/>
                      </a:schemeClr>
                    </a:solidFill>
                  </a:tcPr>
                </a:tc>
              </a:tr>
              <a:tr h="388938">
                <a:tc>
                  <a:txBody>
                    <a:bodyPr/>
                    <a:lstStyle>
                      <a:lvl1pPr marL="342900" indent="-342900">
                        <a:spcBef>
                          <a:spcPts val="20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5pPr>
                      <a:lvl6pPr marL="25146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6pPr>
                      <a:lvl7pPr marL="29718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7pPr>
                      <a:lvl8pPr marL="34290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8pPr>
                      <a:lvl9pPr marL="38862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fi-FI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16–17</a:t>
                      </a:r>
                    </a:p>
                  </a:txBody>
                  <a:tcPr marL="91413" marR="91413" anchor="b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ts val="20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5pPr>
                      <a:lvl6pPr marL="25146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6pPr>
                      <a:lvl7pPr marL="29718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7pPr>
                      <a:lvl8pPr marL="34290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8pPr>
                      <a:lvl9pPr marL="38862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fi-FI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86</a:t>
                      </a:r>
                    </a:p>
                  </a:txBody>
                  <a:tcPr marL="91413" marR="91413" anchor="b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ts val="20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5pPr>
                      <a:lvl6pPr marL="25146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6pPr>
                      <a:lvl7pPr marL="29718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7pPr>
                      <a:lvl8pPr marL="34290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8pPr>
                      <a:lvl9pPr marL="38862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fi-FI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152</a:t>
                      </a:r>
                    </a:p>
                  </a:txBody>
                  <a:tcPr marL="91413" marR="91413" anchor="b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ts val="20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5pPr>
                      <a:lvl6pPr marL="25146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6pPr>
                      <a:lvl7pPr marL="29718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7pPr>
                      <a:lvl8pPr marL="34290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8pPr>
                      <a:lvl9pPr marL="38862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fi-FI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51</a:t>
                      </a:r>
                    </a:p>
                  </a:txBody>
                  <a:tcPr marL="91413" marR="91413" anchor="b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ts val="20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5pPr>
                      <a:lvl6pPr marL="25146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6pPr>
                      <a:lvl7pPr marL="29718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7pPr>
                      <a:lvl8pPr marL="34290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8pPr>
                      <a:lvl9pPr marL="38862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fi-FI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289</a:t>
                      </a:r>
                    </a:p>
                  </a:txBody>
                  <a:tcPr marL="91413" marR="91413" anchor="b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195"/>
                      </a:schemeClr>
                    </a:solidFill>
                  </a:tcPr>
                </a:tc>
              </a:tr>
              <a:tr h="388938">
                <a:tc>
                  <a:txBody>
                    <a:bodyPr/>
                    <a:lstStyle>
                      <a:lvl1pPr marL="342900" indent="-342900">
                        <a:spcBef>
                          <a:spcPts val="20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5pPr>
                      <a:lvl6pPr marL="25146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6pPr>
                      <a:lvl7pPr marL="29718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7pPr>
                      <a:lvl8pPr marL="34290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8pPr>
                      <a:lvl9pPr marL="38862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fi-FI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18–19</a:t>
                      </a:r>
                    </a:p>
                  </a:txBody>
                  <a:tcPr marL="91413" marR="91413" anchor="b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ts val="20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5pPr>
                      <a:lvl6pPr marL="25146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6pPr>
                      <a:lvl7pPr marL="29718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7pPr>
                      <a:lvl8pPr marL="34290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8pPr>
                      <a:lvl9pPr marL="38862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fi-FI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13</a:t>
                      </a:r>
                    </a:p>
                  </a:txBody>
                  <a:tcPr marL="91413" marR="91413" anchor="b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ts val="20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5pPr>
                      <a:lvl6pPr marL="25146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6pPr>
                      <a:lvl7pPr marL="29718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7pPr>
                      <a:lvl8pPr marL="34290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8pPr>
                      <a:lvl9pPr marL="38862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fi-FI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7</a:t>
                      </a:r>
                    </a:p>
                  </a:txBody>
                  <a:tcPr marL="91413" marR="91413" anchor="b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ts val="20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5pPr>
                      <a:lvl6pPr marL="25146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6pPr>
                      <a:lvl7pPr marL="29718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7pPr>
                      <a:lvl8pPr marL="34290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8pPr>
                      <a:lvl9pPr marL="38862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fi-FI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5</a:t>
                      </a:r>
                    </a:p>
                  </a:txBody>
                  <a:tcPr marL="91413" marR="91413" anchor="b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ts val="20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5pPr>
                      <a:lvl6pPr marL="25146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6pPr>
                      <a:lvl7pPr marL="29718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7pPr>
                      <a:lvl8pPr marL="34290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8pPr>
                      <a:lvl9pPr marL="38862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fi-FI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25</a:t>
                      </a:r>
                    </a:p>
                  </a:txBody>
                  <a:tcPr marL="91413" marR="91413" anchor="b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195"/>
                      </a:schemeClr>
                    </a:solidFill>
                  </a:tcPr>
                </a:tc>
              </a:tr>
              <a:tr h="388938">
                <a:tc>
                  <a:txBody>
                    <a:bodyPr/>
                    <a:lstStyle>
                      <a:lvl1pPr marL="342900" indent="-342900">
                        <a:spcBef>
                          <a:spcPts val="20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5pPr>
                      <a:lvl6pPr marL="25146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6pPr>
                      <a:lvl7pPr marL="29718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7pPr>
                      <a:lvl8pPr marL="34290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8pPr>
                      <a:lvl9pPr marL="38862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fi-FI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20–</a:t>
                      </a:r>
                    </a:p>
                  </a:txBody>
                  <a:tcPr marL="91413" marR="91413" anchor="b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ts val="20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5pPr>
                      <a:lvl6pPr marL="25146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6pPr>
                      <a:lvl7pPr marL="29718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7pPr>
                      <a:lvl8pPr marL="34290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8pPr>
                      <a:lvl9pPr marL="38862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fi-FI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22</a:t>
                      </a:r>
                    </a:p>
                  </a:txBody>
                  <a:tcPr marL="91413" marR="91413" anchor="b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ts val="20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5pPr>
                      <a:lvl6pPr marL="25146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6pPr>
                      <a:lvl7pPr marL="29718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7pPr>
                      <a:lvl8pPr marL="34290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8pPr>
                      <a:lvl9pPr marL="38862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fi-FI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33</a:t>
                      </a:r>
                    </a:p>
                  </a:txBody>
                  <a:tcPr marL="91413" marR="91413" anchor="b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ts val="20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5pPr>
                      <a:lvl6pPr marL="25146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6pPr>
                      <a:lvl7pPr marL="29718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7pPr>
                      <a:lvl8pPr marL="34290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8pPr>
                      <a:lvl9pPr marL="38862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fi-FI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62</a:t>
                      </a:r>
                    </a:p>
                  </a:txBody>
                  <a:tcPr marL="91413" marR="91413" anchor="b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ts val="20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5pPr>
                      <a:lvl6pPr marL="25146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6pPr>
                      <a:lvl7pPr marL="29718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7pPr>
                      <a:lvl8pPr marL="34290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8pPr>
                      <a:lvl9pPr marL="38862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fi-FI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117</a:t>
                      </a:r>
                    </a:p>
                  </a:txBody>
                  <a:tcPr marL="91413" marR="91413" anchor="b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195"/>
                      </a:schemeClr>
                    </a:solidFill>
                  </a:tcPr>
                </a:tc>
              </a:tr>
              <a:tr h="388938">
                <a:tc>
                  <a:txBody>
                    <a:bodyPr/>
                    <a:lstStyle>
                      <a:lvl1pPr marL="342900" indent="-342900">
                        <a:spcBef>
                          <a:spcPts val="20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5pPr>
                      <a:lvl6pPr marL="25146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6pPr>
                      <a:lvl7pPr marL="29718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7pPr>
                      <a:lvl8pPr marL="34290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8pPr>
                      <a:lvl9pPr marL="38862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fi-FI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Yht</a:t>
                      </a:r>
                    </a:p>
                  </a:txBody>
                  <a:tcPr marL="91413" marR="91413" anchor="b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ts val="20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5pPr>
                      <a:lvl6pPr marL="25146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6pPr>
                      <a:lvl7pPr marL="29718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7pPr>
                      <a:lvl8pPr marL="34290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8pPr>
                      <a:lvl9pPr marL="38862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fi-FI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287</a:t>
                      </a:r>
                    </a:p>
                  </a:txBody>
                  <a:tcPr marL="91413" marR="91413" anchor="b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ts val="20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5pPr>
                      <a:lvl6pPr marL="25146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6pPr>
                      <a:lvl7pPr marL="29718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7pPr>
                      <a:lvl8pPr marL="34290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8pPr>
                      <a:lvl9pPr marL="38862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fi-FI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548</a:t>
                      </a:r>
                    </a:p>
                  </a:txBody>
                  <a:tcPr marL="91413" marR="91413" anchor="b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ts val="20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5pPr>
                      <a:lvl6pPr marL="25146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6pPr>
                      <a:lvl7pPr marL="29718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7pPr>
                      <a:lvl8pPr marL="34290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8pPr>
                      <a:lvl9pPr marL="38862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fi-FI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231</a:t>
                      </a:r>
                    </a:p>
                  </a:txBody>
                  <a:tcPr marL="91413" marR="91413" anchor="b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ts val="20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ts val="600"/>
                        </a:spcBef>
                        <a:buClr>
                          <a:srgbClr val="0293E0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ts val="600"/>
                        </a:spcBef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5pPr>
                      <a:lvl6pPr marL="25146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6pPr>
                      <a:lvl7pPr marL="29718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7pPr>
                      <a:lvl8pPr marL="34290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8pPr>
                      <a:lvl9pPr marL="3886200" indent="-228600" fontAlgn="base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83D3FE"/>
                        </a:buClr>
                        <a:buSzPct val="110000"/>
                        <a:buFont typeface="Wingdings 2" panose="05020102010507070707" pitchFamily="18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fi-FI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1066</a:t>
                      </a:r>
                    </a:p>
                  </a:txBody>
                  <a:tcPr marL="91413" marR="91413" anchor="b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195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uulenvire">
  <a:themeElements>
    <a:clrScheme name="Aaltomuoto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Tuulenvir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Tuulenvir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563</TotalTime>
  <Words>379</Words>
  <Application>Microsoft Office PowerPoint</Application>
  <PresentationFormat>Näytössä katseltava diaesitys (4:3)</PresentationFormat>
  <Paragraphs>218</Paragraphs>
  <Slides>12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7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12</vt:i4>
      </vt:variant>
    </vt:vector>
  </HeadingPairs>
  <TitlesOfParts>
    <vt:vector size="20" baseType="lpstr">
      <vt:lpstr>Tahoma</vt:lpstr>
      <vt:lpstr>MS PGothic</vt:lpstr>
      <vt:lpstr>Arial</vt:lpstr>
      <vt:lpstr>News Gothic MT</vt:lpstr>
      <vt:lpstr>Wingdings 2</vt:lpstr>
      <vt:lpstr>Calibri</vt:lpstr>
      <vt:lpstr>Wingdings</vt:lpstr>
      <vt:lpstr>Tuulenvire</vt:lpstr>
      <vt:lpstr> Kanta-Hämeen poliisilaitos</vt:lpstr>
      <vt:lpstr>Dia 2</vt:lpstr>
      <vt:lpstr>Ankkuritiimi on moniammatillinen tiimi</vt:lpstr>
      <vt:lpstr>Ankkurin asiakkaat</vt:lpstr>
      <vt:lpstr>Dia 5</vt:lpstr>
      <vt:lpstr>Dia 6</vt:lpstr>
      <vt:lpstr>Ankkuritoiminnan hyödyt</vt:lpstr>
      <vt:lpstr>Nuoret 7–18-vuotiaat alueittain  Kanta-Hämeen maakunnassa v. 2012</vt:lpstr>
      <vt:lpstr>Ankkurin asiakkaat 2012</vt:lpstr>
      <vt:lpstr>Ankkurin asiakkuudet</vt:lpstr>
      <vt:lpstr>Dia 11</vt:lpstr>
      <vt:lpstr>Julkaisu</vt:lpstr>
    </vt:vector>
  </TitlesOfParts>
  <Company>Sisaasiainministerio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Ankkuritoiminta Kanta-Hämeen poliisilaitoksella</dc:title>
  <dc:creator>p23198</dc:creator>
  <cp:lastModifiedBy>Taina Lommi</cp:lastModifiedBy>
  <cp:revision>26</cp:revision>
  <dcterms:created xsi:type="dcterms:W3CDTF">2012-02-01T12:23:05Z</dcterms:created>
  <dcterms:modified xsi:type="dcterms:W3CDTF">2013-10-03T09:07:27Z</dcterms:modified>
</cp:coreProperties>
</file>