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0" r:id="rId1"/>
  </p:sldMasterIdLst>
  <p:sldIdLst>
    <p:sldId id="256" r:id="rId2"/>
    <p:sldId id="257" r:id="rId3"/>
    <p:sldId id="260" r:id="rId4"/>
    <p:sldId id="264" r:id="rId5"/>
    <p:sldId id="269" r:id="rId6"/>
    <p:sldId id="259" r:id="rId7"/>
    <p:sldId id="265" r:id="rId8"/>
    <p:sldId id="268" r:id="rId9"/>
    <p:sldId id="270" r:id="rId10"/>
    <p:sldId id="271" r:id="rId11"/>
    <p:sldId id="261" r:id="rId12"/>
    <p:sldId id="266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0051A2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A12278-220F-4095-A381-1596FDA4F196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184CA-6ED8-49DD-98CB-C054F78D2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6508-7922-40D7-B316-49E598936E5F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BDF1-1E19-4D91-9537-96747165CAF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71CE-ED95-49F8-86A8-89188355FE5B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8FB34-2C58-4618-8734-A055F6438E9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6D269-D03D-4713-8502-FD3D3AB7D2FF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BA0E-9942-4749-8C0F-85FDAD299E1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D660B-56A5-4B19-A263-6F7AC909074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13B5E-4BA8-4A90-B228-44D64C72FD14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40FD8-B750-4C3A-956F-DFCB052718C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BF050-62CF-44AC-89CC-37228113BC69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916A0B9-75EF-43F6-A8C2-E112C235F53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8C2F00-1378-449B-8443-ED18F7E2164B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4A87-10E0-4627-98C1-47F6772F1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7E34-373D-4E0C-BAB6-267F48B6F22C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B86CC-C373-4CD3-B7D6-DFA6D71D405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2526-4748-484E-AB2A-C8BF10325CEA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61F5B-2A9B-4290-A25F-8D819519C53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49373-D575-439B-A993-7B0D5A3A6079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5EAB-4C6F-4A4F-8A60-BCC1E45BC010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8B5D-C78E-486B-ADC6-B6A8E7CCCA58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793B4-23B7-473C-8E41-C45774186E0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CAE4-8186-421A-AB62-7AD42BBD62BC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60D2-6C9F-4FB9-83C8-13E3D9192EA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naps.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C66C04-CF11-4F92-BD7D-38AF96A3CA57}" type="datetimeFigureOut">
              <a:rPr lang="fi-FI"/>
              <a:pPr>
                <a:defRPr/>
              </a:pPr>
              <a:t>3.10.2013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600">
                <a:solidFill>
                  <a:schemeClr val="bg1"/>
                </a:solidFill>
              </a:defRPr>
            </a:lvl1pPr>
          </a:lstStyle>
          <a:p>
            <a:fld id="{FB873BD7-7649-4651-81B9-0F396FA68899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0825" y="260350"/>
            <a:ext cx="11525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miekka_MV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115888"/>
            <a:ext cx="3571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7" r:id="rId2"/>
    <p:sldLayoutId id="2147484148" r:id="rId3"/>
    <p:sldLayoutId id="214748415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83D3FE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0293E0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83D3FE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0293E0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83D3FE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97075"/>
            <a:ext cx="7772400" cy="927100"/>
          </a:xfrm>
        </p:spPr>
        <p:txBody>
          <a:bodyPr/>
          <a:lstStyle/>
          <a:p>
            <a:pPr>
              <a:buClr>
                <a:srgbClr val="83D3FE"/>
              </a:buClr>
            </a:pPr>
            <a:r>
              <a:rPr lang="fi-FI" sz="4000" smtClean="0">
                <a:solidFill>
                  <a:srgbClr val="2862AA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 Kanta-Hämeen poliisilaitos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357563"/>
            <a:ext cx="7056438" cy="1584325"/>
          </a:xfrm>
        </p:spPr>
        <p:txBody>
          <a:bodyPr/>
          <a:lstStyle/>
          <a:p>
            <a:pPr>
              <a:buClr>
                <a:srgbClr val="83D3FE"/>
              </a:buClr>
            </a:pPr>
            <a:r>
              <a:rPr lang="fi-FI" smtClean="0">
                <a:solidFill>
                  <a:srgbClr val="595959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Nuorten rikoksiin ja häiriökäyttäytymiseen sekä perhe- ja parisuhdeväkivaltaan puuttuminen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843213" y="5300663"/>
            <a:ext cx="33131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1400">
                <a:latin typeface="Arial" pitchFamily="34" charset="0"/>
              </a:rPr>
              <a:t>Sirkku Nurmi</a:t>
            </a:r>
          </a:p>
          <a:p>
            <a:pPr algn="ctr" eaLnBrk="1" hangingPunct="1"/>
            <a:r>
              <a:rPr lang="fi-FI" sz="1400">
                <a:latin typeface="Arial" pitchFamily="34" charset="0"/>
              </a:rPr>
              <a:t>vanhempi konstaapeli, Ankkuri-tiimi</a:t>
            </a:r>
          </a:p>
          <a:p>
            <a:pPr algn="ctr" eaLnBrk="1" hangingPunct="1"/>
            <a:r>
              <a:rPr lang="fi-FI" sz="1400">
                <a:latin typeface="Arial" pitchFamily="34" charset="0"/>
              </a:rPr>
              <a:t>Kanta-Hämeen poliisilaitos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0825" y="6453188"/>
            <a:ext cx="13684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fi-FI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5435600" y="2276475"/>
            <a:ext cx="3887788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fi-FI" sz="1600" b="1">
                <a:latin typeface="Arial" pitchFamily="34" charset="0"/>
              </a:rPr>
              <a:t>Lisäksi  muun muassa: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fi-FI" sz="1600">
                <a:latin typeface="Arial" pitchFamily="34" charset="0"/>
              </a:rPr>
              <a:t>- vanhempien huoli lapsesta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petos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neuvonta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törkeä liikenneturvallisuuden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  vaarantaminen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virkamiehen vastustaminen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rattijuopumus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rattijuopon kyydissä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väärän henkilötiedon antaminen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koulukiusaaminen</a:t>
            </a:r>
            <a:br>
              <a:rPr lang="fi-FI" sz="1600">
                <a:latin typeface="Arial" pitchFamily="34" charset="0"/>
              </a:rPr>
            </a:br>
            <a:r>
              <a:rPr lang="fi-FI" sz="1600">
                <a:latin typeface="Arial" pitchFamily="34" charset="0"/>
              </a:rPr>
              <a:t>- varkaus.</a:t>
            </a:r>
          </a:p>
        </p:txBody>
      </p:sp>
      <p:graphicFrame>
        <p:nvGraphicFramePr>
          <p:cNvPr id="5" name="Group 1350"/>
          <p:cNvGraphicFramePr>
            <a:graphicFrameLocks noGrp="1"/>
          </p:cNvGraphicFramePr>
          <p:nvPr/>
        </p:nvGraphicFramePr>
        <p:xfrm>
          <a:off x="755650" y="1649413"/>
          <a:ext cx="4032250" cy="4269926"/>
        </p:xfrm>
        <a:graphic>
          <a:graphicData uri="http://schemas.openxmlformats.org/drawingml/2006/table">
            <a:tbl>
              <a:tblPr/>
              <a:tblGrid>
                <a:gridCol w="3195638"/>
                <a:gridCol w="836612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Tulosyy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2012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päihteet / käyttö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281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päihteet / hallussapito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75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pahoinpitely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140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näpistys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179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vahingonteko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93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tapon yritys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raiskauksen yritys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raiskaus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liikennerikkomus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29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kunnianloukkaus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itsetuhoisuus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35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karkaaminen / poistuminen kotoa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laiton uhkaus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21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Lapsen seksuaalinen hyväksikäyttö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</a:t>
                      </a:r>
                    </a:p>
                  </a:txBody>
                  <a:tcPr marL="91438" marR="91438" marT="45703" marB="4570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86" name="Otsikko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eaLnBrk="1" hangingPunct="1"/>
            <a:r>
              <a:rPr lang="fi-FI" sz="4400" smtClean="0">
                <a:solidFill>
                  <a:srgbClr val="0051A2"/>
                </a:solidFill>
                <a:latin typeface="Tahoma" pitchFamily="34" charset="0"/>
                <a:cs typeface="Tahoma" pitchFamily="34" charset="0"/>
              </a:rPr>
              <a:t>Ankkurin asiakkuudet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lehtokurppa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908050"/>
            <a:ext cx="6480175" cy="4860925"/>
          </a:xfrm>
          <a:prstGeom prst="rect">
            <a:avLst/>
          </a:prstGeom>
          <a:noFill/>
          <a:ln w="76200" cmpd="tri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52413"/>
            <a:ext cx="8042275" cy="1160462"/>
          </a:xfrm>
        </p:spPr>
        <p:txBody>
          <a:bodyPr/>
          <a:lstStyle/>
          <a:p>
            <a:pPr eaLnBrk="1" hangingPunct="1"/>
            <a:r>
              <a:rPr lang="fi-FI" smtClean="0">
                <a:solidFill>
                  <a:srgbClr val="0051A2"/>
                </a:solidFill>
                <a:latin typeface="Tahoma" pitchFamily="34" charset="0"/>
                <a:cs typeface="Arial" pitchFamily="34" charset="0"/>
              </a:rPr>
              <a:t>Julkaisu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2062163"/>
            <a:ext cx="8042275" cy="29511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AJOISSA ANKKURIIN, 2012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i-FI" sz="2200" smtClean="0">
                <a:latin typeface="Tahoma" pitchFamily="34" charset="0"/>
                <a:cs typeface="Arial" pitchFamily="34" charset="0"/>
              </a:rPr>
              <a:t>www.sosiaalikehitys.com/uploads/Ankkuritoiminta.pdt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2200" smtClean="0">
              <a:latin typeface="Tahoma" pitchFamily="34" charset="0"/>
              <a:cs typeface="Arial" pitchFamily="34" charset="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fi-FI" sz="2600" smtClean="0">
                <a:latin typeface="Tahoma" pitchFamily="34" charset="0"/>
                <a:cs typeface="Arial" pitchFamily="34" charset="0"/>
              </a:rPr>
              <a:t>Lisätietoja: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fi-FI" sz="2600" smtClean="0">
                <a:latin typeface="Tahoma" pitchFamily="34" charset="0"/>
                <a:cs typeface="Arial" pitchFamily="34" charset="0"/>
              </a:rPr>
              <a:t>www.poliisi.fi/ankkuri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fi-FI" sz="2600" smtClean="0">
                <a:latin typeface="Tahoma" pitchFamily="34" charset="0"/>
                <a:cs typeface="Arial" pitchFamily="34" charset="0"/>
              </a:rPr>
              <a:t>sirkku.nurmi@poliisi.fi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kantah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846263"/>
            <a:ext cx="54721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395288" y="47625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3600">
                <a:solidFill>
                  <a:srgbClr val="0051A2"/>
                </a:solidFill>
                <a:latin typeface="Arial" pitchFamily="34" charset="0"/>
              </a:rPr>
              <a:t>Kanta-Hämeen poliisilaitoksen</a:t>
            </a:r>
            <a:br>
              <a:rPr lang="fi-FI" sz="3600">
                <a:solidFill>
                  <a:srgbClr val="0051A2"/>
                </a:solidFill>
                <a:latin typeface="Arial" pitchFamily="34" charset="0"/>
              </a:rPr>
            </a:br>
            <a:r>
              <a:rPr lang="fi-FI" sz="3600">
                <a:solidFill>
                  <a:srgbClr val="0051A2"/>
                </a:solidFill>
                <a:latin typeface="Arial" pitchFamily="34" charset="0"/>
              </a:rPr>
              <a:t>toiminta-alue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63538"/>
            <a:ext cx="7138988" cy="1409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>
                <a:solidFill>
                  <a:srgbClr val="0051A2"/>
                </a:solidFill>
                <a:latin typeface="Tahoma" charset="0"/>
                <a:ea typeface="+mj-ea"/>
                <a:cs typeface="Arial" charset="0"/>
              </a:rPr>
              <a:t>Ankkuritiimi on moniammatillinen </a:t>
            </a:r>
            <a:r>
              <a:rPr lang="fi-FI" dirty="0">
                <a:solidFill>
                  <a:srgbClr val="0051A2"/>
                </a:solidFill>
                <a:latin typeface="Tahoma" charset="0"/>
                <a:ea typeface="+mj-ea"/>
                <a:cs typeface="Arial" charset="0"/>
              </a:rPr>
              <a:t>tiimi</a:t>
            </a:r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900113" y="2060575"/>
            <a:ext cx="64087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3200">
                <a:solidFill>
                  <a:srgbClr val="595959"/>
                </a:solidFill>
                <a:latin typeface="Arial" pitchFamily="34" charset="0"/>
              </a:rPr>
              <a:t>- Ankkuripoliisi</a:t>
            </a:r>
          </a:p>
          <a:p>
            <a:pPr eaLnBrk="1" hangingPunct="1"/>
            <a:r>
              <a:rPr lang="fi-FI" sz="3200">
                <a:solidFill>
                  <a:srgbClr val="595959"/>
                </a:solidFill>
                <a:latin typeface="Arial" pitchFamily="34" charset="0"/>
              </a:rPr>
              <a:t>- Sosiaalityöntekijä</a:t>
            </a:r>
          </a:p>
          <a:p>
            <a:pPr eaLnBrk="1" hangingPunct="1"/>
            <a:r>
              <a:rPr lang="fi-FI" sz="3200">
                <a:solidFill>
                  <a:srgbClr val="595959"/>
                </a:solidFill>
                <a:latin typeface="Arial" pitchFamily="34" charset="0"/>
              </a:rPr>
              <a:t>- Sairaanhoitaja</a:t>
            </a:r>
          </a:p>
          <a:p>
            <a:pPr eaLnBrk="1" hangingPunct="1"/>
            <a:r>
              <a:rPr lang="fi-FI" sz="3200">
                <a:solidFill>
                  <a:srgbClr val="595959"/>
                </a:solidFill>
                <a:latin typeface="Arial" pitchFamily="34" charset="0"/>
              </a:rPr>
              <a:t>- Nuorisotyöntekijä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6831012" cy="873125"/>
          </a:xfrm>
        </p:spPr>
        <p:txBody>
          <a:bodyPr/>
          <a:lstStyle/>
          <a:p>
            <a:pPr eaLnBrk="1" hangingPunct="1"/>
            <a:r>
              <a:rPr lang="fi-FI" smtClean="0">
                <a:solidFill>
                  <a:srgbClr val="0051A2"/>
                </a:solidFill>
                <a:latin typeface="Tahoma" pitchFamily="34" charset="0"/>
                <a:cs typeface="Arial" pitchFamily="34" charset="0"/>
              </a:rPr>
              <a:t>Ankkurin asiakkaat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1871663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</a:pPr>
            <a:r>
              <a:rPr lang="fi-FI" sz="3200" smtClean="0">
                <a:latin typeface="Tahoma" pitchFamily="34" charset="0"/>
                <a:cs typeface="Arial" pitchFamily="34" charset="0"/>
              </a:rPr>
              <a:t>- Kaikki alle 18-vuotiaat rikoksentekijät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</a:pPr>
            <a:r>
              <a:rPr lang="fi-FI" sz="3200" smtClean="0">
                <a:latin typeface="Tahoma" pitchFamily="34" charset="0"/>
                <a:cs typeface="Arial" pitchFamily="34" charset="0"/>
              </a:rPr>
              <a:t>- Perhe- ja lähisuhdeväkivaltaa kokeneet</a:t>
            </a:r>
            <a:br>
              <a:rPr lang="fi-FI" sz="3200" smtClean="0">
                <a:latin typeface="Tahoma" pitchFamily="34" charset="0"/>
                <a:cs typeface="Arial" pitchFamily="34" charset="0"/>
              </a:rPr>
            </a:br>
            <a:r>
              <a:rPr lang="fi-FI" sz="3200" smtClean="0">
                <a:latin typeface="Tahoma" pitchFamily="34" charset="0"/>
                <a:cs typeface="Arial" pitchFamily="34" charset="0"/>
              </a:rPr>
              <a:t>  uhrit ja tekijät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tekstisoikio 18"/>
          <p:cNvSpPr>
            <a:spLocks noChangeArrowheads="1"/>
          </p:cNvSpPr>
          <p:nvPr/>
        </p:nvSpPr>
        <p:spPr bwMode="auto">
          <a:xfrm flipH="1">
            <a:off x="3213100" y="1916113"/>
            <a:ext cx="2438400" cy="216852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Kuvatekstisoikio 19"/>
          <p:cNvSpPr>
            <a:spLocks noChangeArrowheads="1"/>
          </p:cNvSpPr>
          <p:nvPr/>
        </p:nvSpPr>
        <p:spPr bwMode="auto">
          <a:xfrm flipH="1">
            <a:off x="1042988" y="4292600"/>
            <a:ext cx="3097212" cy="15128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Kuvatekstisoikio 13"/>
          <p:cNvSpPr>
            <a:spLocks noChangeArrowheads="1"/>
          </p:cNvSpPr>
          <p:nvPr/>
        </p:nvSpPr>
        <p:spPr bwMode="auto">
          <a:xfrm flipH="1">
            <a:off x="1042988" y="404813"/>
            <a:ext cx="3097212" cy="15113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Kuvatekstisoikio 14"/>
          <p:cNvSpPr>
            <a:spLocks noChangeArrowheads="1"/>
          </p:cNvSpPr>
          <p:nvPr/>
        </p:nvSpPr>
        <p:spPr bwMode="auto">
          <a:xfrm>
            <a:off x="323850" y="2349500"/>
            <a:ext cx="2376488" cy="15113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Kuvatekstisoikio 15"/>
          <p:cNvSpPr>
            <a:spLocks noChangeArrowheads="1"/>
          </p:cNvSpPr>
          <p:nvPr/>
        </p:nvSpPr>
        <p:spPr bwMode="auto">
          <a:xfrm>
            <a:off x="6227763" y="2205038"/>
            <a:ext cx="2592387" cy="15113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Kuvatekstisoikio 17"/>
          <p:cNvSpPr>
            <a:spLocks noChangeArrowheads="1"/>
          </p:cNvSpPr>
          <p:nvPr/>
        </p:nvSpPr>
        <p:spPr bwMode="auto">
          <a:xfrm>
            <a:off x="5076825" y="4292600"/>
            <a:ext cx="3095625" cy="158432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Kuvatekstisoikio 11"/>
          <p:cNvSpPr>
            <a:spLocks noChangeArrowheads="1"/>
          </p:cNvSpPr>
          <p:nvPr/>
        </p:nvSpPr>
        <p:spPr bwMode="auto">
          <a:xfrm>
            <a:off x="5292725" y="333375"/>
            <a:ext cx="2735263" cy="158273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>
              <a:alpha val="72940"/>
            </a:schemeClr>
          </a:solidFill>
          <a:ln>
            <a:noFill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25" name="Tekstiruutu 3"/>
          <p:cNvSpPr txBox="1">
            <a:spLocks noChangeArrowheads="1"/>
          </p:cNvSpPr>
          <p:nvPr/>
        </p:nvSpPr>
        <p:spPr bwMode="auto">
          <a:xfrm>
            <a:off x="1323975" y="708025"/>
            <a:ext cx="26638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Ei mulla oo mitään väliä, ei ketään kiinnosta mitä mä </a:t>
            </a:r>
            <a:r>
              <a:rPr lang="fi-FI" sz="2000"/>
              <a:t>teen. </a:t>
            </a:r>
            <a:br>
              <a:rPr lang="fi-FI" sz="2000"/>
            </a:br>
            <a:r>
              <a:rPr lang="fi-FI" sz="1200" i="1"/>
              <a:t>poika 14 v.</a:t>
            </a:r>
          </a:p>
          <a:p>
            <a:pPr eaLnBrk="1" hangingPunct="1"/>
            <a:endParaRPr lang="fi-FI"/>
          </a:p>
        </p:txBody>
      </p:sp>
      <p:sp>
        <p:nvSpPr>
          <p:cNvPr id="9226" name="Tekstiruutu 4"/>
          <p:cNvSpPr txBox="1">
            <a:spLocks noChangeArrowheads="1"/>
          </p:cNvSpPr>
          <p:nvPr/>
        </p:nvSpPr>
        <p:spPr bwMode="auto">
          <a:xfrm>
            <a:off x="5219700" y="4437063"/>
            <a:ext cx="295275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Mä juon </a:t>
            </a:r>
            <a:br>
              <a:rPr lang="fi-FI"/>
            </a:br>
            <a:r>
              <a:rPr lang="fi-FI"/>
              <a:t>joka viikonloppu kännit ja kyl tietty tulee tehtyä sit kaikkee tyhmää. </a:t>
            </a:r>
            <a:br>
              <a:rPr lang="fi-FI"/>
            </a:br>
            <a:r>
              <a:rPr lang="fi-FI" sz="1200" i="1"/>
              <a:t>poika 15 v.</a:t>
            </a:r>
          </a:p>
          <a:p>
            <a:pPr eaLnBrk="1" hangingPunct="1"/>
            <a:endParaRPr lang="fi-FI"/>
          </a:p>
        </p:txBody>
      </p:sp>
      <p:sp>
        <p:nvSpPr>
          <p:cNvPr id="9227" name="Tekstiruutu 5"/>
          <p:cNvSpPr txBox="1">
            <a:spLocks noChangeArrowheads="1"/>
          </p:cNvSpPr>
          <p:nvPr/>
        </p:nvSpPr>
        <p:spPr bwMode="auto">
          <a:xfrm>
            <a:off x="3276600" y="2198688"/>
            <a:ext cx="23749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Asutaan</a:t>
            </a:r>
            <a:br>
              <a:rPr lang="fi-FI"/>
            </a:br>
            <a:r>
              <a:rPr lang="fi-FI"/>
              <a:t>mutsin kaa kaksin, </a:t>
            </a:r>
            <a:br>
              <a:rPr lang="fi-FI"/>
            </a:br>
            <a:r>
              <a:rPr lang="fi-FI"/>
              <a:t>se on aina töis ja mä teen vapaa-ajalla mitä haluun. </a:t>
            </a:r>
            <a:br>
              <a:rPr lang="fi-FI"/>
            </a:br>
            <a:r>
              <a:rPr lang="fi-FI" sz="1200" i="1"/>
              <a:t>tyttö 15 v.</a:t>
            </a:r>
          </a:p>
        </p:txBody>
      </p:sp>
      <p:sp>
        <p:nvSpPr>
          <p:cNvPr id="9228" name="Tekstiruutu 6"/>
          <p:cNvSpPr txBox="1">
            <a:spLocks noChangeArrowheads="1"/>
          </p:cNvSpPr>
          <p:nvPr/>
        </p:nvSpPr>
        <p:spPr bwMode="auto">
          <a:xfrm>
            <a:off x="6372225" y="2420938"/>
            <a:ext cx="22320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Kai mä oon lopullisesti elämäni ny pilannu? </a:t>
            </a:r>
            <a:br>
              <a:rPr lang="fi-FI"/>
            </a:br>
            <a:r>
              <a:rPr lang="fi-FI" sz="1200" i="1"/>
              <a:t>tyttö 16 v.</a:t>
            </a:r>
          </a:p>
          <a:p>
            <a:pPr eaLnBrk="1" hangingPunct="1"/>
            <a:endParaRPr lang="fi-FI"/>
          </a:p>
        </p:txBody>
      </p:sp>
      <p:sp>
        <p:nvSpPr>
          <p:cNvPr id="9229" name="Tekstiruutu 7"/>
          <p:cNvSpPr txBox="1">
            <a:spLocks noChangeArrowheads="1"/>
          </p:cNvSpPr>
          <p:nvPr/>
        </p:nvSpPr>
        <p:spPr bwMode="auto">
          <a:xfrm>
            <a:off x="539750" y="2708275"/>
            <a:ext cx="19446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Ei musta oikeesti ketään välitä. </a:t>
            </a:r>
            <a:br>
              <a:rPr lang="fi-FI"/>
            </a:br>
            <a:r>
              <a:rPr lang="fi-FI" sz="1200" i="1"/>
              <a:t>poika 16 v.</a:t>
            </a:r>
          </a:p>
          <a:p>
            <a:pPr eaLnBrk="1" hangingPunct="1"/>
            <a:endParaRPr lang="fi-FI"/>
          </a:p>
        </p:txBody>
      </p:sp>
      <p:sp>
        <p:nvSpPr>
          <p:cNvPr id="9230" name="Tekstiruutu 9"/>
          <p:cNvSpPr txBox="1">
            <a:spLocks noChangeArrowheads="1"/>
          </p:cNvSpPr>
          <p:nvPr/>
        </p:nvSpPr>
        <p:spPr bwMode="auto">
          <a:xfrm>
            <a:off x="1476375" y="4564063"/>
            <a:ext cx="22320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Vähäks' mä häpeen ja pelkäänkin mun juoppoo isää. </a:t>
            </a:r>
          </a:p>
          <a:p>
            <a:pPr algn="ctr" eaLnBrk="1" hangingPunct="1"/>
            <a:r>
              <a:rPr lang="fi-FI" sz="1200" i="1"/>
              <a:t>poika 14 v.</a:t>
            </a:r>
          </a:p>
          <a:p>
            <a:pPr eaLnBrk="1" hangingPunct="1"/>
            <a:endParaRPr lang="fi-FI"/>
          </a:p>
        </p:txBody>
      </p:sp>
      <p:sp>
        <p:nvSpPr>
          <p:cNvPr id="9231" name="Tekstiruutu 10"/>
          <p:cNvSpPr txBox="1">
            <a:spLocks noChangeArrowheads="1"/>
          </p:cNvSpPr>
          <p:nvPr/>
        </p:nvSpPr>
        <p:spPr bwMode="auto">
          <a:xfrm>
            <a:off x="5364163" y="620713"/>
            <a:ext cx="25923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/>
              <a:t>Turha mua enää on yrittää auttaa tai puuttuu mitenkään. </a:t>
            </a:r>
          </a:p>
          <a:p>
            <a:pPr algn="ctr" eaLnBrk="1" hangingPunct="1"/>
            <a:r>
              <a:rPr lang="fi-FI" sz="1200" i="1"/>
              <a:t>tyttö 15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1188" y="2420938"/>
            <a:ext cx="1439862" cy="29527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400" b="1">
                <a:latin typeface="Arial" pitchFamily="34" charset="0"/>
              </a:rPr>
              <a:t>Alle 18-v.</a:t>
            </a:r>
          </a:p>
          <a:p>
            <a:pPr eaLnBrk="1" hangingPunct="1"/>
            <a:r>
              <a:rPr lang="fi-FI" sz="1400" b="1">
                <a:latin typeface="Arial" pitchFamily="34" charset="0"/>
              </a:rPr>
              <a:t>tekemä rikos</a:t>
            </a:r>
          </a:p>
          <a:p>
            <a:pPr eaLnBrk="1" hangingPunct="1"/>
            <a:endParaRPr lang="fi-FI" sz="1400" b="1">
              <a:latin typeface="Arial" pitchFamily="34" charset="0"/>
            </a:endParaRPr>
          </a:p>
          <a:p>
            <a:pPr eaLnBrk="1" hangingPunct="1"/>
            <a:r>
              <a:rPr lang="fi-FI" sz="1400" b="1">
                <a:latin typeface="Arial" pitchFamily="34" charset="0"/>
              </a:rPr>
              <a:t>Esim.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Varkaus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Näpistys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Vahingonteko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Ajoneuvon</a:t>
            </a:r>
          </a:p>
          <a:p>
            <a:pPr eaLnBrk="1" hangingPunct="1"/>
            <a:r>
              <a:rPr lang="fi-FI" sz="1400">
                <a:latin typeface="Arial" pitchFamily="34" charset="0"/>
              </a:rPr>
              <a:t> luvaton käyttö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Päihteiden </a:t>
            </a:r>
          </a:p>
          <a:p>
            <a:pPr eaLnBrk="1" hangingPunct="1"/>
            <a:r>
              <a:rPr lang="fi-FI" sz="1400">
                <a:latin typeface="Arial" pitchFamily="34" charset="0"/>
              </a:rPr>
              <a:t> käyttö</a:t>
            </a:r>
          </a:p>
          <a:p>
            <a:pPr eaLnBrk="1" hangingPunct="1">
              <a:buFontTx/>
              <a:buChar char="•"/>
            </a:pPr>
            <a:r>
              <a:rPr lang="fi-FI" sz="1400">
                <a:latin typeface="Arial" pitchFamily="34" charset="0"/>
              </a:rPr>
              <a:t>Väkivalta</a:t>
            </a:r>
          </a:p>
          <a:p>
            <a:pPr eaLnBrk="1" hangingPunct="1"/>
            <a:endParaRPr lang="fi-FI" sz="140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66950" y="1773238"/>
            <a:ext cx="4105275" cy="42481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b="1">
                <a:latin typeface="Arial" pitchFamily="34" charset="0"/>
              </a:rPr>
              <a:t>ANKKURITIIMIN TOIMINTA</a:t>
            </a:r>
          </a:p>
          <a:p>
            <a:pPr eaLnBrk="1" hangingPunct="1"/>
            <a:r>
              <a:rPr lang="fi-FI" sz="1600">
                <a:latin typeface="Arial" pitchFamily="34" charset="0"/>
              </a:rPr>
              <a:t>Yhteistyössä muiden toimijoiden kanssa</a:t>
            </a: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  <a:p>
            <a:pPr eaLnBrk="1" hangingPunct="1"/>
            <a:endParaRPr lang="fi-FI" sz="1600">
              <a:latin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515100" y="1773238"/>
            <a:ext cx="2087563" cy="345598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b="1">
                <a:latin typeface="Arial" pitchFamily="34" charset="0"/>
              </a:rPr>
              <a:t>Jatkotyö</a:t>
            </a: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  <a:p>
            <a:pPr algn="ctr" eaLnBrk="1" hangingPunct="1"/>
            <a:endParaRPr lang="fi-FI" b="1"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11413" y="2636838"/>
            <a:ext cx="1728787" cy="3240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b="1">
                <a:latin typeface="Arial" pitchFamily="34" charset="0"/>
              </a:rPr>
              <a:t>Alkuselvitys</a:t>
            </a:r>
          </a:p>
          <a:p>
            <a:pPr eaLnBrk="1" hangingPunct="1"/>
            <a:endParaRPr lang="fi-FI" b="1">
              <a:latin typeface="Arial" pitchFamily="34" charset="0"/>
            </a:endParaRPr>
          </a:p>
          <a:p>
            <a:pPr eaLnBrk="1" hangingPunct="1"/>
            <a:r>
              <a:rPr lang="fi-FI">
                <a:latin typeface="Arial" pitchFamily="34" charset="0"/>
              </a:rPr>
              <a:t>Tavataan alle</a:t>
            </a:r>
          </a:p>
          <a:p>
            <a:pPr eaLnBrk="1" hangingPunct="1"/>
            <a:r>
              <a:rPr lang="fi-FI">
                <a:latin typeface="Arial" pitchFamily="34" charset="0"/>
              </a:rPr>
              <a:t>18-v. ensi-</a:t>
            </a:r>
          </a:p>
          <a:p>
            <a:pPr eaLnBrk="1" hangingPunct="1"/>
            <a:r>
              <a:rPr lang="fi-FI">
                <a:latin typeface="Arial" pitchFamily="34" charset="0"/>
              </a:rPr>
              <a:t>kertalaiset ja </a:t>
            </a:r>
          </a:p>
          <a:p>
            <a:pPr eaLnBrk="1" hangingPunct="1"/>
            <a:r>
              <a:rPr lang="fi-FI">
                <a:latin typeface="Arial" pitchFamily="34" charset="0"/>
              </a:rPr>
              <a:t>alle 15-v. </a:t>
            </a:r>
          </a:p>
          <a:p>
            <a:pPr eaLnBrk="1" hangingPunct="1"/>
            <a:r>
              <a:rPr lang="fi-FI">
                <a:latin typeface="Arial" pitchFamily="34" charset="0"/>
              </a:rPr>
              <a:t>epäillyt tekijät</a:t>
            </a:r>
          </a:p>
          <a:p>
            <a:pPr eaLnBrk="1" hangingPunct="1"/>
            <a:r>
              <a:rPr lang="fi-FI">
                <a:latin typeface="Arial" pitchFamily="34" charset="0"/>
              </a:rPr>
              <a:t>vanhempineen</a:t>
            </a:r>
          </a:p>
          <a:p>
            <a:pPr eaLnBrk="1" hangingPunct="1"/>
            <a:endParaRPr lang="fi-FI">
              <a:latin typeface="Arial" pitchFamily="34" charset="0"/>
            </a:endParaRPr>
          </a:p>
          <a:p>
            <a:pPr eaLnBrk="1" hangingPunct="1"/>
            <a:endParaRPr lang="fi-FI"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283075" y="2636838"/>
            <a:ext cx="1944688" cy="2519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b="1">
                <a:latin typeface="Arial" pitchFamily="34" charset="0"/>
              </a:rPr>
              <a:t>Jatkotyön </a:t>
            </a:r>
          </a:p>
          <a:p>
            <a:pPr eaLnBrk="1" hangingPunct="1"/>
            <a:r>
              <a:rPr lang="fi-FI" b="1">
                <a:latin typeface="Arial" pitchFamily="34" charset="0"/>
              </a:rPr>
              <a:t>tarpeen selvitys</a:t>
            </a:r>
          </a:p>
          <a:p>
            <a:pPr eaLnBrk="1" hangingPunct="1"/>
            <a:endParaRPr lang="fi-FI">
              <a:latin typeface="Arial" pitchFamily="34" charset="0"/>
            </a:endParaRPr>
          </a:p>
          <a:p>
            <a:pPr eaLnBrk="1" hangingPunct="1"/>
            <a:r>
              <a:rPr lang="fi-FI">
                <a:latin typeface="Arial" pitchFamily="34" charset="0"/>
              </a:rPr>
              <a:t>Tekijä tavataan</a:t>
            </a:r>
          </a:p>
          <a:p>
            <a:pPr eaLnBrk="1" hangingPunct="1"/>
            <a:r>
              <a:rPr lang="fi-FI">
                <a:latin typeface="Arial" pitchFamily="34" charset="0"/>
              </a:rPr>
              <a:t>1-5 kertaa,</a:t>
            </a:r>
          </a:p>
          <a:p>
            <a:pPr eaLnBrk="1" hangingPunct="1"/>
            <a:r>
              <a:rPr lang="fi-FI">
                <a:latin typeface="Arial" pitchFamily="34" charset="0"/>
              </a:rPr>
              <a:t>mahdollinen</a:t>
            </a:r>
          </a:p>
          <a:p>
            <a:pPr eaLnBrk="1" hangingPunct="1"/>
            <a:r>
              <a:rPr lang="fi-FI">
                <a:latin typeface="Arial" pitchFamily="34" charset="0"/>
              </a:rPr>
              <a:t>ohjaus</a:t>
            </a:r>
          </a:p>
          <a:p>
            <a:pPr eaLnBrk="1" hangingPunct="1"/>
            <a:r>
              <a:rPr lang="fi-FI">
                <a:latin typeface="Arial" pitchFamily="34" charset="0"/>
              </a:rPr>
              <a:t>jatkotyöhön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283075" y="5229225"/>
            <a:ext cx="19446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>
                <a:latin typeface="Arial" pitchFamily="34" charset="0"/>
              </a:rPr>
              <a:t>Jatkotyö</a:t>
            </a:r>
          </a:p>
          <a:p>
            <a:pPr algn="ctr" eaLnBrk="1" hangingPunct="1"/>
            <a:r>
              <a:rPr lang="fi-FI">
                <a:latin typeface="Arial" pitchFamily="34" charset="0"/>
              </a:rPr>
              <a:t>tarvittaessa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11188" y="5516563"/>
            <a:ext cx="1439862" cy="5032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1600" b="1">
                <a:latin typeface="Arial" pitchFamily="34" charset="0"/>
              </a:rPr>
              <a:t>Lähisuhde-</a:t>
            </a:r>
          </a:p>
          <a:p>
            <a:pPr algn="ctr" eaLnBrk="1" hangingPunct="1"/>
            <a:r>
              <a:rPr lang="fi-FI" sz="1600" b="1">
                <a:latin typeface="Arial" pitchFamily="34" charset="0"/>
              </a:rPr>
              <a:t>väkivalta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515100" y="5373688"/>
            <a:ext cx="20875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600">
                <a:latin typeface="Arial" pitchFamily="34" charset="0"/>
              </a:rPr>
              <a:t>Ei jatkotyön</a:t>
            </a:r>
          </a:p>
          <a:p>
            <a:pPr eaLnBrk="1" hangingPunct="1"/>
            <a:r>
              <a:rPr lang="fi-FI" sz="1600">
                <a:latin typeface="Arial" pitchFamily="34" charset="0"/>
              </a:rPr>
              <a:t>tarvetta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588125" y="2276475"/>
            <a:ext cx="18716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600">
                <a:latin typeface="Arial" pitchFamily="34" charset="0"/>
              </a:rPr>
              <a:t>Lastensuojelu,</a:t>
            </a:r>
          </a:p>
          <a:p>
            <a:pPr eaLnBrk="1" hangingPunct="1"/>
            <a:r>
              <a:rPr lang="fi-FI" sz="1600">
                <a:latin typeface="Arial" pitchFamily="34" charset="0"/>
              </a:rPr>
              <a:t>sosiaalityö, </a:t>
            </a:r>
          </a:p>
          <a:p>
            <a:pPr eaLnBrk="1" hangingPunct="1"/>
            <a:r>
              <a:rPr lang="fi-FI" sz="1600">
                <a:latin typeface="Arial" pitchFamily="34" charset="0"/>
              </a:rPr>
              <a:t>perhetyö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588125" y="3716338"/>
            <a:ext cx="18716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600">
                <a:latin typeface="Arial" pitchFamily="34" charset="0"/>
                <a:cs typeface="Arial" pitchFamily="34" charset="0"/>
              </a:rPr>
              <a:t>Sovittelu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588125" y="3213100"/>
            <a:ext cx="18716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1600">
                <a:latin typeface="Arial" pitchFamily="34" charset="0"/>
                <a:cs typeface="Arial" pitchFamily="34" charset="0"/>
              </a:rPr>
              <a:t>Terveydenhuolto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588125" y="4221163"/>
            <a:ext cx="18716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600">
                <a:latin typeface="Arial" pitchFamily="34" charset="0"/>
              </a:rPr>
              <a:t>Nuorisotyö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588125" y="4724400"/>
            <a:ext cx="18716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fi-FI" sz="1600">
                <a:latin typeface="Arial" pitchFamily="34" charset="0"/>
                <a:cs typeface="Arial" pitchFamily="34" charset="0"/>
              </a:rPr>
              <a:t>3. Sektori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11188" y="476250"/>
            <a:ext cx="8137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i-FI" sz="3500">
                <a:solidFill>
                  <a:srgbClr val="0051A2"/>
                </a:solidFill>
                <a:latin typeface="Arial" pitchFamily="34" charset="0"/>
              </a:rPr>
              <a:t>Nuorten rikosten käsittely ja</a:t>
            </a:r>
          </a:p>
          <a:p>
            <a:pPr algn="ctr" eaLnBrk="1" hangingPunct="1"/>
            <a:r>
              <a:rPr lang="fi-FI" sz="3500">
                <a:solidFill>
                  <a:srgbClr val="0051A2"/>
                </a:solidFill>
                <a:latin typeface="Arial" pitchFamily="34" charset="0"/>
              </a:rPr>
              <a:t>eteneminen ankkurissa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4400" smtClean="0">
                <a:solidFill>
                  <a:srgbClr val="0051A2"/>
                </a:solidFill>
                <a:latin typeface="Tahoma" pitchFamily="34" charset="0"/>
                <a:cs typeface="Arial" pitchFamily="34" charset="0"/>
              </a:rPr>
              <a:t>Ankkuritoiminnan hyödyt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628775"/>
            <a:ext cx="7859712" cy="43910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Tehokasta ja nopeaa puuttumista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Toimivaa sidosryhmäyhteistyötä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Ehkäisee tehokkaasti rikosten uusimista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Ehkäisee syrjäytymistä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Asiakkaat saavat nopeasti moniammatillista apua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Tehostaa yhteistyötä ja yhteistyökäytäntöjä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- Vähentää kuntien ja kaupunkien sosiaalitoimen sekä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i-FI" smtClean="0">
                <a:latin typeface="Tahoma" pitchFamily="34" charset="0"/>
                <a:cs typeface="Arial" pitchFamily="34" charset="0"/>
              </a:rPr>
              <a:t>  terveydenhuollon työtaakkaa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i-FI" smtClean="0">
              <a:latin typeface="Tahoma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i-FI" smtClean="0"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22" name="Rectangle 5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643812" cy="615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2500" b="1" smtClean="0">
                <a:solidFill>
                  <a:srgbClr val="0051A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Nuoret 7–18-vuotiaat alueittain </a:t>
            </a:r>
            <a:br>
              <a:rPr lang="fi-FI" sz="2500" b="1" smtClean="0">
                <a:solidFill>
                  <a:srgbClr val="0051A2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i-FI" sz="2500" b="1" smtClean="0">
                <a:solidFill>
                  <a:srgbClr val="0051A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Kanta-Hämeen maakunnassa v. 2012</a:t>
            </a:r>
          </a:p>
        </p:txBody>
      </p:sp>
      <p:graphicFrame>
        <p:nvGraphicFramePr>
          <p:cNvPr id="32846" name="Group 78"/>
          <p:cNvGraphicFramePr>
            <a:graphicFrameLocks noGrp="1"/>
          </p:cNvGraphicFramePr>
          <p:nvPr>
            <p:ph type="tbl" idx="1"/>
          </p:nvPr>
        </p:nvGraphicFramePr>
        <p:xfrm>
          <a:off x="971550" y="1431925"/>
          <a:ext cx="7488238" cy="5021264"/>
        </p:xfrm>
        <a:graphic>
          <a:graphicData uri="http://schemas.openxmlformats.org/drawingml/2006/table">
            <a:tbl>
              <a:tblPr/>
              <a:tblGrid>
                <a:gridCol w="3973513"/>
                <a:gridCol w="3514725"/>
              </a:tblGrid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Kanta-Hämeen maakunta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24 206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EA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Forssa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Humppila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Jokioinen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Tammela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Ypäjä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Forssan poliisiaseman alue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D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4 704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D2"/>
                    </a:solidFill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Hämeenlinna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8 789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Janakkala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2 619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Hattula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1 461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Hämeenlinnan poliisiaseman alue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5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12 869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5D6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Riihimäki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3 893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Hausjärvi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1 387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Loppi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1 353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Riihimäen poliisiaseman alue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EC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6 633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4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E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976313"/>
          </a:xfrm>
        </p:spPr>
        <p:txBody>
          <a:bodyPr/>
          <a:lstStyle/>
          <a:p>
            <a:pPr eaLnBrk="1" hangingPunct="1"/>
            <a:r>
              <a:rPr lang="fi-FI" sz="4400" smtClean="0">
                <a:solidFill>
                  <a:srgbClr val="0051A2"/>
                </a:solidFill>
                <a:latin typeface="Tahoma" pitchFamily="34" charset="0"/>
                <a:cs typeface="Tahoma" pitchFamily="34" charset="0"/>
              </a:rPr>
              <a:t>Ankkurin asiakkaat 2012</a:t>
            </a:r>
          </a:p>
        </p:txBody>
      </p:sp>
      <p:graphicFrame>
        <p:nvGraphicFramePr>
          <p:cNvPr id="5" name="Group 279"/>
          <p:cNvGraphicFramePr>
            <a:graphicFrameLocks noGrp="1"/>
          </p:cNvGraphicFramePr>
          <p:nvPr>
            <p:ph idx="1"/>
          </p:nvPr>
        </p:nvGraphicFramePr>
        <p:xfrm>
          <a:off x="971550" y="1628775"/>
          <a:ext cx="7127875" cy="3673479"/>
        </p:xfrm>
        <a:graphic>
          <a:graphicData uri="http://schemas.openxmlformats.org/drawingml/2006/table">
            <a:tbl>
              <a:tblPr/>
              <a:tblGrid>
                <a:gridCol w="1514475"/>
                <a:gridCol w="1284288"/>
                <a:gridCol w="1330325"/>
                <a:gridCol w="1217612"/>
                <a:gridCol w="1781175"/>
              </a:tblGrid>
              <a:tr h="563563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Ikä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Frs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Hml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Rmk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Yhteensä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0–9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76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10–11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38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19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74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12–13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36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171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14–15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81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179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54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314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16–17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86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152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51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289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18–19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25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20–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33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62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Yht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287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548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231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0293E0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5pPr>
                      <a:lvl6pPr marL="25146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6pPr>
                      <a:lvl7pPr marL="29718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7pPr>
                      <a:lvl8pPr marL="34290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8pPr>
                      <a:lvl9pPr marL="3886200" indent="-228600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83D3FE"/>
                        </a:buClr>
                        <a:buSzPct val="110000"/>
                        <a:buFont typeface="Wingdings 2" panose="05020102010507070707" pitchFamily="18" charset="2"/>
                        <a:defRPr sz="1600">
                          <a:solidFill>
                            <a:srgbClr val="595959"/>
                          </a:solidFill>
                          <a:latin typeface="News Gothic MT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1066</a:t>
                      </a:r>
                    </a:p>
                  </a:txBody>
                  <a:tcPr marL="91413" marR="91413" anchor="b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ulenvire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uulenvir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Tuulenvir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379</Words>
  <Application>Microsoft Office PowerPoint</Application>
  <PresentationFormat>Näytössä katseltava diaesitys (4:3)</PresentationFormat>
  <Paragraphs>218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Tahoma</vt:lpstr>
      <vt:lpstr>MS PGothic</vt:lpstr>
      <vt:lpstr>Arial</vt:lpstr>
      <vt:lpstr>News Gothic MT</vt:lpstr>
      <vt:lpstr>Wingdings 2</vt:lpstr>
      <vt:lpstr>Calibri</vt:lpstr>
      <vt:lpstr>Wingdings</vt:lpstr>
      <vt:lpstr>Tuulenvire</vt:lpstr>
      <vt:lpstr> Kanta-Hämeen poliisilaitos</vt:lpstr>
      <vt:lpstr>Dia 2</vt:lpstr>
      <vt:lpstr>Ankkuritiimi on moniammatillinen tiimi</vt:lpstr>
      <vt:lpstr>Ankkurin asiakkaat</vt:lpstr>
      <vt:lpstr>Dia 5</vt:lpstr>
      <vt:lpstr>Dia 6</vt:lpstr>
      <vt:lpstr>Ankkuritoiminnan hyödyt</vt:lpstr>
      <vt:lpstr>Nuoret 7–18-vuotiaat alueittain  Kanta-Hämeen maakunnassa v. 2012</vt:lpstr>
      <vt:lpstr>Ankkurin asiakkaat 2012</vt:lpstr>
      <vt:lpstr>Ankkurin asiakkuudet</vt:lpstr>
      <vt:lpstr>Dia 11</vt:lpstr>
      <vt:lpstr>Julkaisu</vt:lpstr>
    </vt:vector>
  </TitlesOfParts>
  <Company>Sisaasiainministerio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Ankkuritoiminta Kanta-Hämeen poliisilaitoksella</dc:title>
  <dc:creator>p23198</dc:creator>
  <cp:lastModifiedBy>Taina Lommi</cp:lastModifiedBy>
  <cp:revision>26</cp:revision>
  <dcterms:created xsi:type="dcterms:W3CDTF">2012-02-01T12:23:05Z</dcterms:created>
  <dcterms:modified xsi:type="dcterms:W3CDTF">2013-10-03T09:07:27Z</dcterms:modified>
</cp:coreProperties>
</file>